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87D5C76-1598-42DD-B371-4208B4574441}">
          <p14:sldIdLst>
            <p14:sldId id="256"/>
          </p14:sldIdLst>
        </p14:section>
        <p14:section name="제목 없는 구역" id="{C30B995D-4EEC-4B1A-A483-00DCF540A535}">
          <p14:sldIdLst>
            <p14:sldId id="257"/>
            <p14:sldId id="258"/>
            <p14:sldId id="266"/>
            <p14:sldId id="259"/>
            <p14:sldId id="265"/>
            <p14:sldId id="260"/>
            <p14:sldId id="261"/>
            <p14:sldId id="262"/>
            <p14:sldId id="263"/>
            <p14:sldId id="264"/>
            <p14:sldId id="267"/>
            <p14:sldId id="268"/>
            <p14:sldId id="269"/>
            <p14:sldId id="270"/>
            <p14:sldId id="276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" initials="I" lastIdx="1" clrIdx="0">
    <p:extLst>
      <p:ext uri="{19B8F6BF-5375-455C-9EA6-DF929625EA0E}">
        <p15:presenceInfo xmlns:p15="http://schemas.microsoft.com/office/powerpoint/2012/main" userId="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2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A2B34-E004-48A0-8264-E7D6C2DAE08C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A630-B9E5-4D34-9682-981ED5E509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0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A630-B9E5-4D34-9682-981ED5E5096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9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wl6yLWTuL4?feature=oembed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t2pKRGAVg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3M1K9mvmK8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NvvCvwi-dI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20698" y="0"/>
            <a:ext cx="14363687" cy="10287000"/>
            <a:chOff x="3922028" y="0"/>
            <a:chExt cx="14363687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2028" y="0"/>
              <a:ext cx="14363687" cy="10285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6103153" y="1713365"/>
            <a:ext cx="2864843" cy="44547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273370" y="8764089"/>
            <a:ext cx="327736" cy="854062"/>
            <a:chOff x="17273370" y="8764089"/>
            <a:chExt cx="327736" cy="85406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7273370" y="8764089"/>
              <a:ext cx="327735" cy="327735"/>
              <a:chOff x="17273370" y="8764089"/>
              <a:chExt cx="327735" cy="327735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273370" y="8764089"/>
                <a:ext cx="327735" cy="32773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273371" y="9290416"/>
              <a:ext cx="327735" cy="327735"/>
              <a:chOff x="17273371" y="9290416"/>
              <a:chExt cx="327735" cy="327735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273371" y="9290416"/>
                <a:ext cx="327735" cy="327735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9BC2F87-FC43-43D2-8469-829EE9F2316E}"/>
              </a:ext>
            </a:extLst>
          </p:cNvPr>
          <p:cNvSpPr txBox="1"/>
          <p:nvPr/>
        </p:nvSpPr>
        <p:spPr>
          <a:xfrm>
            <a:off x="4953000" y="3523987"/>
            <a:ext cx="12320370" cy="44403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60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일본 정치와 경제</a:t>
            </a:r>
            <a:endParaRPr lang="ko-KR" altLang="en-US" sz="60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『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과거 인물들의 정치적 영향력과 </a:t>
            </a:r>
            <a:r>
              <a:rPr lang="ko-KR" altLang="en-US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행적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3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』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2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indent="0" algn="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일본어 일본학과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21701947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최현진</a:t>
            </a:r>
          </a:p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2B95AAC-745B-404E-9C26-827B83082512}"/>
              </a:ext>
            </a:extLst>
          </p:cNvPr>
          <p:cNvSpPr/>
          <p:nvPr/>
        </p:nvSpPr>
        <p:spPr>
          <a:xfrm>
            <a:off x="5257800" y="723900"/>
            <a:ext cx="7772400" cy="82046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 </a:t>
            </a:r>
            <a:r>
              <a:rPr lang="ko-KR" altLang="en-US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센고쿠시대</a:t>
            </a:r>
            <a:r>
              <a:rPr lang="en-US" altLang="ko-KR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전국시대</a:t>
            </a:r>
            <a:r>
              <a:rPr lang="en-US" altLang="ko-KR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4800" b="1" dirty="0">
              <a:ln w="0"/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2B8A7138-5C51-4D25-92EE-883AE808B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7652" r="3310" b="9459"/>
          <a:stretch/>
        </p:blipFill>
        <p:spPr>
          <a:xfrm>
            <a:off x="7924800" y="2254750"/>
            <a:ext cx="9560169" cy="7295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BCF376E-C29E-4511-BDCF-C5EEA341EE05}"/>
              </a:ext>
            </a:extLst>
          </p:cNvPr>
          <p:cNvSpPr/>
          <p:nvPr/>
        </p:nvSpPr>
        <p:spPr>
          <a:xfrm>
            <a:off x="381000" y="2254750"/>
            <a:ext cx="7010400" cy="7295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오닌의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난으로 인한 전국시대 시작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지방의 다이묘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영주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들이 스스로 법령 제정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전쟁의 확산으로 중앙 정부의 기능 저하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이로 인해 지역 영주인 다이묘들의 영향력 상승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9DAD642-EF18-482A-97D1-DB75B43BD720}"/>
              </a:ext>
            </a:extLst>
          </p:cNvPr>
          <p:cNvSpPr/>
          <p:nvPr/>
        </p:nvSpPr>
        <p:spPr>
          <a:xfrm>
            <a:off x="7467600" y="571500"/>
            <a:ext cx="3352800" cy="990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i="0" dirty="0" err="1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오닌의</a:t>
            </a:r>
            <a:r>
              <a:rPr lang="ko-KR" altLang="en-US" sz="2800" b="1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 난</a:t>
            </a:r>
            <a:endParaRPr lang="en-US" altLang="ko-KR" sz="2800" b="1" i="0" dirty="0">
              <a:solidFill>
                <a:srgbClr val="030303"/>
              </a:solidFill>
              <a:effectLst/>
              <a:latin typeface="Roboto" panose="020B0604020202020204" pitchFamily="2" charset="0"/>
            </a:endParaRPr>
          </a:p>
          <a:p>
            <a:pPr algn="ctr"/>
            <a:r>
              <a:rPr lang="en-US" altLang="ko-KR" sz="2400" b="1" dirty="0">
                <a:solidFill>
                  <a:srgbClr val="030303"/>
                </a:solidFill>
                <a:latin typeface="Roboto" panose="020B0604020202020204" pitchFamily="2" charset="0"/>
              </a:rPr>
              <a:t>-</a:t>
            </a:r>
            <a:r>
              <a:rPr lang="ko-KR" altLang="en-US" sz="2400" b="1" dirty="0">
                <a:solidFill>
                  <a:srgbClr val="030303"/>
                </a:solidFill>
                <a:latin typeface="Roboto" panose="020B0604020202020204" pitchFamily="2" charset="0"/>
              </a:rPr>
              <a:t>전국 시대의 시작</a:t>
            </a:r>
            <a:r>
              <a:rPr lang="en-US" altLang="ko-KR" sz="2400" b="1" dirty="0">
                <a:solidFill>
                  <a:srgbClr val="030303"/>
                </a:solidFill>
                <a:latin typeface="Roboto" panose="020B0604020202020204" pitchFamily="2" charset="0"/>
              </a:rPr>
              <a:t>-</a:t>
            </a:r>
            <a:r>
              <a:rPr lang="ko-KR" altLang="en-US" sz="2400" b="1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 </a:t>
            </a:r>
          </a:p>
        </p:txBody>
      </p:sp>
      <p:pic>
        <p:nvPicPr>
          <p:cNvPr id="2" name="온라인 미디어 1" title="일본전국시대 #01 오닌의난 part 1 전국시대의 시작">
            <a:hlinkClick r:id="" action="ppaction://media"/>
            <a:extLst>
              <a:ext uri="{FF2B5EF4-FFF2-40B4-BE49-F238E27FC236}">
                <a16:creationId xmlns:a16="http://schemas.microsoft.com/office/drawing/2014/main" id="{77B936AF-C177-4368-876C-D358466978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3203" y="1714500"/>
            <a:ext cx="13621593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16">
            <a:extLst>
              <a:ext uri="{FF2B5EF4-FFF2-40B4-BE49-F238E27FC236}">
                <a16:creationId xmlns:a16="http://schemas.microsoft.com/office/drawing/2014/main" id="{9BB7C464-B5BD-45CF-BEFE-BE65659CDB62}"/>
              </a:ext>
            </a:extLst>
          </p:cNvPr>
          <p:cNvSpPr/>
          <p:nvPr/>
        </p:nvSpPr>
        <p:spPr>
          <a:xfrm>
            <a:off x="6799118" y="647700"/>
            <a:ext cx="4724400" cy="8382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2-3-1. 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오다 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노부나가의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업적과 최후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118754" y="2649682"/>
            <a:ext cx="3699164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 기습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오케하자마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전투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18" y="3467100"/>
            <a:ext cx="5867400" cy="5219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모서리가 둥근 직사각형 8"/>
          <p:cNvSpPr/>
          <p:nvPr/>
        </p:nvSpPr>
        <p:spPr>
          <a:xfrm>
            <a:off x="7353300" y="2649682"/>
            <a:ext cx="38481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조총을 사용한 전쟁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나가시노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전투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467100"/>
            <a:ext cx="5867400" cy="519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모서리가 둥근 직사각형 10"/>
          <p:cNvSpPr/>
          <p:nvPr/>
        </p:nvSpPr>
        <p:spPr>
          <a:xfrm>
            <a:off x="13504718" y="2649682"/>
            <a:ext cx="3699164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측근의 모반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혼노지의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467100"/>
            <a:ext cx="5867400" cy="523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982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16">
            <a:extLst>
              <a:ext uri="{FF2B5EF4-FFF2-40B4-BE49-F238E27FC236}">
                <a16:creationId xmlns:a16="http://schemas.microsoft.com/office/drawing/2014/main" id="{9BB7C464-B5BD-45CF-BEFE-BE65659CDB62}"/>
              </a:ext>
            </a:extLst>
          </p:cNvPr>
          <p:cNvSpPr/>
          <p:nvPr/>
        </p:nvSpPr>
        <p:spPr>
          <a:xfrm>
            <a:off x="5723659" y="571500"/>
            <a:ext cx="6840682" cy="9144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천하포무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영웅 오다 노부나가 죽음 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- 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혼노지의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변</a:t>
            </a:r>
          </a:p>
        </p:txBody>
      </p:sp>
      <p:pic>
        <p:nvPicPr>
          <p:cNvPr id="5" name="dnt2pKRGAV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0667" y="1866900"/>
            <a:ext cx="13546666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16">
            <a:extLst>
              <a:ext uri="{FF2B5EF4-FFF2-40B4-BE49-F238E27FC236}">
                <a16:creationId xmlns:a16="http://schemas.microsoft.com/office/drawing/2014/main" id="{9BB7C464-B5BD-45CF-BEFE-BE65659CDB62}"/>
              </a:ext>
            </a:extLst>
          </p:cNvPr>
          <p:cNvSpPr/>
          <p:nvPr/>
        </p:nvSpPr>
        <p:spPr>
          <a:xfrm>
            <a:off x="5368634" y="723900"/>
            <a:ext cx="7310872" cy="1143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오다 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노부나가의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라쿠이치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/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라쿠자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  </a:t>
            </a:r>
            <a:endParaRPr lang="ko-KR" altLang="en-US" sz="2800" b="1" dirty="0">
              <a:solidFill>
                <a:srgbClr val="030303"/>
              </a:solidFill>
              <a:latin typeface="Roboto" panose="020B0604020202020204" pitchFamily="2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33398" y="3373582"/>
            <a:ext cx="4800600" cy="47417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특권 상인들의 시장독점을 제한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2725400" y="3373582"/>
            <a:ext cx="4800600" cy="47417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실태는 다이묘의 의한 상업 통제 정책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6629399" y="3373582"/>
            <a:ext cx="4800600" cy="47417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상품유통을 원활히 하고 확대를 가하기 위한 정책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849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16">
            <a:extLst>
              <a:ext uri="{FF2B5EF4-FFF2-40B4-BE49-F238E27FC236}">
                <a16:creationId xmlns:a16="http://schemas.microsoft.com/office/drawing/2014/main" id="{9BB7C464-B5BD-45CF-BEFE-BE65659CDB62}"/>
              </a:ext>
            </a:extLst>
          </p:cNvPr>
          <p:cNvSpPr/>
          <p:nvPr/>
        </p:nvSpPr>
        <p:spPr>
          <a:xfrm>
            <a:off x="5368634" y="723900"/>
            <a:ext cx="7310872" cy="990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2-3-2. 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도요토미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히데요시의 행보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8754" y="2649682"/>
            <a:ext cx="3910446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후계자를 정하기 위한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기요스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회의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7" y="3314700"/>
            <a:ext cx="4267200" cy="5708072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6620523" y="2649682"/>
            <a:ext cx="3065753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무가 출신 최초의 </a:t>
            </a:r>
            <a:r>
              <a:rPr lang="ko-KR" altLang="en-US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간파쿠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314700"/>
            <a:ext cx="4419599" cy="5708072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13025608" y="2649682"/>
            <a:ext cx="28194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규슈 평정 후 전국 통일 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314700"/>
            <a:ext cx="6925016" cy="5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16">
            <a:extLst>
              <a:ext uri="{FF2B5EF4-FFF2-40B4-BE49-F238E27FC236}">
                <a16:creationId xmlns:a16="http://schemas.microsoft.com/office/drawing/2014/main" id="{163E88A0-D430-4E27-AF38-689962AF1825}"/>
              </a:ext>
            </a:extLst>
          </p:cNvPr>
          <p:cNvSpPr/>
          <p:nvPr/>
        </p:nvSpPr>
        <p:spPr>
          <a:xfrm>
            <a:off x="5753099" y="571500"/>
            <a:ext cx="6553200" cy="1524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>
                <a:solidFill>
                  <a:srgbClr val="030303"/>
                </a:solidFill>
                <a:latin typeface="Roboto" panose="020B0604020202020204" pitchFamily="2" charset="0"/>
              </a:rPr>
              <a:t>도요토미</a:t>
            </a:r>
            <a:r>
              <a:rPr lang="ko-KR" altLang="en-US" sz="3600" b="1" dirty="0">
                <a:solidFill>
                  <a:srgbClr val="030303"/>
                </a:solidFill>
                <a:latin typeface="Roboto" panose="020B0604020202020204" pitchFamily="2" charset="0"/>
              </a:rPr>
              <a:t> 히데요시의 정책</a:t>
            </a:r>
            <a:r>
              <a:rPr lang="en-US" altLang="ko-KR" sz="3600" b="1" dirty="0">
                <a:solidFill>
                  <a:srgbClr val="030303"/>
                </a:solidFill>
                <a:latin typeface="Roboto" panose="020B0604020202020204" pitchFamily="2" charset="0"/>
              </a:rPr>
              <a:t>   </a:t>
            </a:r>
            <a:endParaRPr lang="ko-KR" altLang="en-US" sz="3600" b="1" dirty="0">
              <a:solidFill>
                <a:srgbClr val="030303"/>
              </a:solidFill>
              <a:latin typeface="Roboto" panose="020B0604020202020204" pitchFamily="2" charset="0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14AA81A-8A07-4ECE-B617-B3E62368A0E6}"/>
              </a:ext>
            </a:extLst>
          </p:cNvPr>
          <p:cNvSpPr/>
          <p:nvPr/>
        </p:nvSpPr>
        <p:spPr>
          <a:xfrm>
            <a:off x="533398" y="3373582"/>
            <a:ext cx="4800600" cy="47417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크리스트교를 옹호하던 정책 폐기</a:t>
            </a:r>
            <a:r>
              <a:rPr lang="en-US" altLang="ko-KR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사원과 조정 등 전통세력을 위한 조치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A813FD4-C813-4188-BFAC-AAAF097FA8B5}"/>
              </a:ext>
            </a:extLst>
          </p:cNvPr>
          <p:cNvSpPr/>
          <p:nvPr/>
        </p:nvSpPr>
        <p:spPr>
          <a:xfrm>
            <a:off x="6629399" y="3373582"/>
            <a:ext cx="4800600" cy="47417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토지조사</a:t>
            </a:r>
            <a:endParaRPr lang="en-US" altLang="ko-KR" sz="3600" b="1" dirty="0">
              <a:solidFill>
                <a:srgbClr val="03030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b="1" dirty="0" err="1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태합검지</a:t>
            </a:r>
            <a:r>
              <a:rPr lang="en-US" altLang="ko-KR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err="1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가타나가리</a:t>
            </a:r>
            <a:endParaRPr lang="en-US" altLang="ko-KR" sz="3600" b="1" dirty="0">
              <a:solidFill>
                <a:srgbClr val="03030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b="1" dirty="0" err="1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칼사냥</a:t>
            </a:r>
            <a:r>
              <a:rPr lang="en-US" altLang="ko-KR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DD94849-6C8C-40DE-B3DB-90FD74666D0F}"/>
              </a:ext>
            </a:extLst>
          </p:cNvPr>
          <p:cNvSpPr/>
          <p:nvPr/>
        </p:nvSpPr>
        <p:spPr>
          <a:xfrm>
            <a:off x="12725400" y="3373582"/>
            <a:ext cx="4800600" cy="47417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상업통제와 사농공상 신분제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336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E773F10-45F3-4AC8-9A52-6937096429D6}"/>
              </a:ext>
            </a:extLst>
          </p:cNvPr>
          <p:cNvSpPr/>
          <p:nvPr/>
        </p:nvSpPr>
        <p:spPr>
          <a:xfrm>
            <a:off x="609600" y="647700"/>
            <a:ext cx="8153400" cy="876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에도 시대 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도쿠가와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이에야스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에도 막부 건립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조선과 일본의 외교 관계를 정상화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철저한 숙청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철권 통치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쇄국정책을 실시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78AF5D8-2550-468F-8716-BCEABE2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04157"/>
            <a:ext cx="6934200" cy="8815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67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16">
            <a:extLst>
              <a:ext uri="{FF2B5EF4-FFF2-40B4-BE49-F238E27FC236}">
                <a16:creationId xmlns:a16="http://schemas.microsoft.com/office/drawing/2014/main" id="{3743629C-44A0-402B-A9E2-E4316F1928A4}"/>
              </a:ext>
            </a:extLst>
          </p:cNvPr>
          <p:cNvSpPr/>
          <p:nvPr/>
        </p:nvSpPr>
        <p:spPr>
          <a:xfrm>
            <a:off x="6024128" y="838200"/>
            <a:ext cx="6239741" cy="6858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에도 막부의 시작 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‘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세키가하라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전투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’</a:t>
            </a:r>
            <a:endParaRPr lang="ko-KR" altLang="en-US" sz="2800" b="1" dirty="0">
              <a:solidFill>
                <a:srgbClr val="030303"/>
              </a:solidFill>
              <a:latin typeface="Roboto" panose="020B0604020202020204" pitchFamily="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3F25944-34A8-49E1-9B86-601C299FB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0" y="2019300"/>
            <a:ext cx="16657675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490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576DD7B-ADA1-49C6-98A5-DFA5F5C9D399}"/>
              </a:ext>
            </a:extLst>
          </p:cNvPr>
          <p:cNvSpPr/>
          <p:nvPr/>
        </p:nvSpPr>
        <p:spPr>
          <a:xfrm>
            <a:off x="609600" y="647700"/>
            <a:ext cx="8153400" cy="876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4-1. 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메이지 시대 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메이지 천황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261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번을 폐지하고 전국을 부현으로 일원화하는 근대 일본의 중앙집권 정책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폐번치현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입헌정치 체제 도입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국회 개설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칙유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화족령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도입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시정촌제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마련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의원내각제가 도입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759CBF-31B2-41B5-A6F0-35750EE7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47700"/>
            <a:ext cx="7010400" cy="876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572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F561B71-8925-486F-BEFD-78353A810275}"/>
              </a:ext>
            </a:extLst>
          </p:cNvPr>
          <p:cNvSpPr/>
          <p:nvPr/>
        </p:nvSpPr>
        <p:spPr>
          <a:xfrm>
            <a:off x="8034337" y="266700"/>
            <a:ext cx="2143125" cy="82046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목차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9DB2AFA-AAA6-424C-A2E0-5A5779280C37}"/>
              </a:ext>
            </a:extLst>
          </p:cNvPr>
          <p:cNvSpPr/>
          <p:nvPr/>
        </p:nvSpPr>
        <p:spPr>
          <a:xfrm>
            <a:off x="1143000" y="1315765"/>
            <a:ext cx="15925800" cy="81816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t"/>
          <a:lstStyle/>
          <a:p>
            <a:pPr lvl="1" algn="ctr"/>
            <a:r>
              <a:rPr lang="en-US" altLang="ko-KR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고대</a:t>
            </a:r>
            <a:endParaRPr lang="en-US" altLang="ko-KR" sz="4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아스카 시대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– ‘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쇼토쿠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태자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1-2.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헤이안 시대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‘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간무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덴노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중세</a:t>
            </a:r>
            <a:endParaRPr lang="en-US" altLang="ko-KR" sz="4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가마쿠라 시대 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’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미나모토노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요리토모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2-1-1.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겐페이 전쟁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2-2.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무로마치 시대 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‘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아시카가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다카우지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센고쿠 시대 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2-3-1.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오다 노부나가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2-3-2.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도요토미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히데요시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근세</a:t>
            </a:r>
            <a:endParaRPr lang="en-US" altLang="ko-KR" sz="4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에도 시대 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도쿠가와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이에야스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3-1-1.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세키가하라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전투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</a:t>
            </a:r>
            <a:r>
              <a:rPr lang="ko-KR" altLang="en-US" sz="4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근대</a:t>
            </a:r>
            <a:endParaRPr lang="en-US" altLang="ko-KR" sz="4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4-1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메이지 시대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메이지 천황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16">
            <a:extLst>
              <a:ext uri="{FF2B5EF4-FFF2-40B4-BE49-F238E27FC236}">
                <a16:creationId xmlns:a16="http://schemas.microsoft.com/office/drawing/2014/main" id="{8DB0CDCE-9399-4765-BF36-B6A5AB41F196}"/>
              </a:ext>
            </a:extLst>
          </p:cNvPr>
          <p:cNvSpPr/>
          <p:nvPr/>
        </p:nvSpPr>
        <p:spPr>
          <a:xfrm>
            <a:off x="6024127" y="495300"/>
            <a:ext cx="6239741" cy="952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일본 근대화의 방아쇠가 된 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‘</a:t>
            </a:r>
            <a:r>
              <a:rPr lang="ko-KR" altLang="en-US" sz="2800" b="1" dirty="0" err="1">
                <a:solidFill>
                  <a:srgbClr val="030303"/>
                </a:solidFill>
                <a:latin typeface="Roboto" panose="020B0604020202020204" pitchFamily="2" charset="0"/>
              </a:rPr>
              <a:t>쿠로후네</a:t>
            </a:r>
            <a:r>
              <a:rPr lang="ko-KR" altLang="en-US" sz="2800" b="1" dirty="0">
                <a:solidFill>
                  <a:srgbClr val="030303"/>
                </a:solidFill>
                <a:latin typeface="Roboto" panose="020B0604020202020204" pitchFamily="2" charset="0"/>
              </a:rPr>
              <a:t> 사건</a:t>
            </a:r>
            <a:r>
              <a:rPr lang="en-US" altLang="ko-KR" sz="2800" b="1" dirty="0">
                <a:solidFill>
                  <a:srgbClr val="030303"/>
                </a:solidFill>
                <a:latin typeface="Roboto" panose="020B0604020202020204" pitchFamily="2" charset="0"/>
              </a:rPr>
              <a:t>’</a:t>
            </a:r>
            <a:endParaRPr lang="ko-KR" altLang="en-US" sz="2800" b="1" dirty="0">
              <a:solidFill>
                <a:srgbClr val="030303"/>
              </a:solidFill>
              <a:latin typeface="Roboto" panose="020B0604020202020204" pitchFamily="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32AC9A-2497-4350-B37F-55B26F9E2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8" y="1790700"/>
            <a:ext cx="157734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2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F2A1AE9-B635-4218-9C50-071C8FE4D71D}"/>
              </a:ext>
            </a:extLst>
          </p:cNvPr>
          <p:cNvSpPr/>
          <p:nvPr/>
        </p:nvSpPr>
        <p:spPr>
          <a:xfrm>
            <a:off x="838199" y="2772641"/>
            <a:ext cx="16611602" cy="4741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봐주셔서 감사합니다</a:t>
            </a:r>
            <a:r>
              <a:rPr lang="en-US" altLang="ko-KR" sz="3600" b="1" dirty="0">
                <a:solidFill>
                  <a:srgbClr val="03030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496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CD16584-780C-4EFB-8BED-48BF6DB6C190}"/>
              </a:ext>
            </a:extLst>
          </p:cNvPr>
          <p:cNvSpPr/>
          <p:nvPr/>
        </p:nvSpPr>
        <p:spPr>
          <a:xfrm>
            <a:off x="609600" y="647700"/>
            <a:ext cx="8153400" cy="876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아스카 시대 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‘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쇼토쿠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태자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일본의 섭정이자 정치가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중앙집권의 강화→ 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 헌법과 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관위 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등을 개발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모노노베노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모리야가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일으킨 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정미의 난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진압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불교를 공인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663896B4-89FA-49CE-AE31-359BB680D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2" b="1235"/>
          <a:stretch/>
        </p:blipFill>
        <p:spPr>
          <a:xfrm>
            <a:off x="10287000" y="647700"/>
            <a:ext cx="6400800" cy="8805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온라인 미디어 3" title="[일본역사] 야마토 정권과 쇼토쿠 태자의 개혁">
            <a:hlinkClick r:id="" action="ppaction://media"/>
            <a:extLst>
              <a:ext uri="{FF2B5EF4-FFF2-40B4-BE49-F238E27FC236}">
                <a16:creationId xmlns:a16="http://schemas.microsoft.com/office/drawing/2014/main" id="{7DB33CFF-2579-45D6-A317-AFA8AFA9F1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3200" y="1260929"/>
            <a:ext cx="12801600" cy="8763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45C0448-7A99-4614-A1B4-4796EADD8FEC}"/>
              </a:ext>
            </a:extLst>
          </p:cNvPr>
          <p:cNvSpPr/>
          <p:nvPr/>
        </p:nvSpPr>
        <p:spPr>
          <a:xfrm>
            <a:off x="6074568" y="322942"/>
            <a:ext cx="6138863" cy="82046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b="1" dirty="0" err="1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쇼토쿠태자의</a:t>
            </a:r>
            <a:r>
              <a:rPr lang="ko-KR" altLang="en-US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개혁</a:t>
            </a:r>
          </a:p>
        </p:txBody>
      </p:sp>
    </p:spTree>
    <p:extLst>
      <p:ext uri="{BB962C8B-B14F-4D97-AF65-F5344CB8AC3E}">
        <p14:creationId xmlns:p14="http://schemas.microsoft.com/office/powerpoint/2010/main" val="19514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0132B19-F07E-43A9-9917-16CBD483ED4C}"/>
              </a:ext>
            </a:extLst>
          </p:cNvPr>
          <p:cNvSpPr/>
          <p:nvPr/>
        </p:nvSpPr>
        <p:spPr>
          <a:xfrm>
            <a:off x="609600" y="647700"/>
            <a:ext cx="8153400" cy="876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1-2. 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헤이안 시대 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‘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간무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덴노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국명을 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전환 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천황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天皇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이라는 군주의 칭호를 확립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율령제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중앙집권국가로 재탄생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관제 및 군제와 토지 문제의 변혁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4D229CF-1ED1-40BA-853E-B6063258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4350"/>
            <a:ext cx="6172200" cy="925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4B30CF7-F0FF-4829-A615-3F7192268D0D}"/>
              </a:ext>
            </a:extLst>
          </p:cNvPr>
          <p:cNvSpPr/>
          <p:nvPr/>
        </p:nvSpPr>
        <p:spPr>
          <a:xfrm>
            <a:off x="609600" y="647700"/>
            <a:ext cx="8153400" cy="876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가마쿠라 시대 </a:t>
            </a:r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’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미나모토노 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요리토모</a:t>
            </a:r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중세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근세 정치 체제인 막부를 건립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봉건주의의 기초 확립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이상과 무예를 중요시하는 무사 계급의 등장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127400-2489-4C7E-B88D-7EB17CC4A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45886"/>
            <a:ext cx="7162800" cy="876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607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B5209E76-200D-4166-AB09-5374E4937EE1}"/>
              </a:ext>
            </a:extLst>
          </p:cNvPr>
          <p:cNvSpPr/>
          <p:nvPr/>
        </p:nvSpPr>
        <p:spPr>
          <a:xfrm>
            <a:off x="1110851" y="1562098"/>
            <a:ext cx="5355431" cy="85110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2-1-1 </a:t>
            </a:r>
            <a:r>
              <a:rPr lang="ko-KR" altLang="en-US" sz="48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겐페이 전쟁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BBA7F30-4756-4DD2-A45B-3159AEB81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62098"/>
            <a:ext cx="9906000" cy="8153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681B5841-E3F3-4626-A09E-B5F9CE790EF9}"/>
              </a:ext>
            </a:extLst>
          </p:cNvPr>
          <p:cNvSpPr/>
          <p:nvPr/>
        </p:nvSpPr>
        <p:spPr>
          <a:xfrm>
            <a:off x="550067" y="3314700"/>
            <a:ext cx="6477000" cy="31242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양대 무사 일족인 겐지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源氏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헤이지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平氏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간의 내전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가마쿠라 막부를 수립하는 계기가 된 사건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온라인 미디어 1" title="[일본역사] 겐페이 전쟁과 가마쿠라 막부의 탄생">
            <a:hlinkClick r:id="" action="ppaction://media"/>
            <a:extLst>
              <a:ext uri="{FF2B5EF4-FFF2-40B4-BE49-F238E27FC236}">
                <a16:creationId xmlns:a16="http://schemas.microsoft.com/office/drawing/2014/main" id="{12EFAAE2-A055-4154-9881-7C45502599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0901" y="1759857"/>
            <a:ext cx="14026195" cy="7924800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BB7C464-B5BD-45CF-BEFE-BE65659CDB62}"/>
              </a:ext>
            </a:extLst>
          </p:cNvPr>
          <p:cNvSpPr/>
          <p:nvPr/>
        </p:nvSpPr>
        <p:spPr>
          <a:xfrm>
            <a:off x="6074568" y="571500"/>
            <a:ext cx="6138863" cy="8382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겐페이 전쟁과 가마쿠라 막부의 탄생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CCC98A5-B333-481E-897D-0DC31264078A}"/>
              </a:ext>
            </a:extLst>
          </p:cNvPr>
          <p:cNvSpPr/>
          <p:nvPr/>
        </p:nvSpPr>
        <p:spPr>
          <a:xfrm>
            <a:off x="609600" y="647700"/>
            <a:ext cx="8153400" cy="876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무로마치 시대 </a:t>
            </a:r>
          </a:p>
          <a:p>
            <a:pPr algn="ctr"/>
            <a:r>
              <a:rPr lang="en-US" altLang="ko-KR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‘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아시카가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다카우지</a:t>
            </a:r>
            <a:r>
              <a:rPr lang="ko-KR" altLang="en-US" sz="4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고다이고와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손잡고 가마쿠라 막부 타도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겐무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신정에 반대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 가문이 중심이 되는 정권 수립을 목표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새로운 무가 정권을 선언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하지만 </a:t>
            </a:r>
            <a:r>
              <a:rPr lang="ko-KR" altLang="en-US" sz="28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고다이고가</a:t>
            </a: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또 다른 조정을 수립</a:t>
            </a:r>
            <a:r>
              <a:rPr lang="en-US" altLang="ko-KR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남북조시대의 시작</a:t>
            </a:r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ko-KR" altLang="en-US" sz="4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70D2DBC-90CE-4E4B-9CCD-477D5CFE9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2" y="647700"/>
            <a:ext cx="7362825" cy="876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494</Words>
  <Application>Microsoft Office PowerPoint</Application>
  <PresentationFormat>사용자 지정</PresentationFormat>
  <Paragraphs>174</Paragraphs>
  <Slides>21</Slides>
  <Notes>1</Notes>
  <HiddenSlides>0</HiddenSlides>
  <MMClips>4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Roboto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IN</cp:lastModifiedBy>
  <cp:revision>58</cp:revision>
  <dcterms:created xsi:type="dcterms:W3CDTF">2021-10-04T23:53:30Z</dcterms:created>
  <dcterms:modified xsi:type="dcterms:W3CDTF">2021-10-08T16:19:10Z</dcterms:modified>
</cp:coreProperties>
</file>