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3" r:id="rId5"/>
    <p:sldId id="257" r:id="rId6"/>
    <p:sldId id="270" r:id="rId7"/>
    <p:sldId id="265" r:id="rId8"/>
    <p:sldId id="266" r:id="rId9"/>
    <p:sldId id="267" r:id="rId10"/>
    <p:sldId id="271" r:id="rId11"/>
    <p:sldId id="272" r:id="rId12"/>
    <p:sldId id="273" r:id="rId13"/>
    <p:sldId id="283" r:id="rId14"/>
    <p:sldId id="275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5" r:id="rId25"/>
    <p:sldId id="286" r:id="rId26"/>
    <p:sldId id="288" r:id="rId27"/>
    <p:sldId id="289" r:id="rId28"/>
    <p:sldId id="291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4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9258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92588"/>
          </a:xfrm>
          <a:prstGeom prst="rect">
            <a:avLst/>
          </a:prstGeom>
          <a:solidFill>
            <a:schemeClr val="accent3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303300"/>
            <a:ext cx="9144000" cy="157644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37000">
                <a:schemeClr val="bg1">
                  <a:lumMod val="95000"/>
                  <a:alpha val="5500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2307248"/>
            <a:ext cx="9144000" cy="920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68000">
                <a:schemeClr val="bg1">
                  <a:lumMod val="5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3789359"/>
            <a:ext cx="9144000" cy="920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68000">
                <a:schemeClr val="bg1">
                  <a:lumMod val="5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9278"/>
            <a:ext cx="7772400" cy="1388437"/>
          </a:xfrm>
        </p:spPr>
        <p:txBody>
          <a:bodyPr anchor="ctr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4046359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altLang="zh-CN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0AAC-E343-455D-8370-D92A00903953}" type="datetimeFigureOut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2021/9/30</a:t>
            </a:fld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6286-7E34-4735-A24E-DE497D34B7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89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799" y="1828802"/>
            <a:ext cx="7772401" cy="4351336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0AAC-E343-455D-8370-D92A00903953}" type="datetimeFigureOut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2021/9/30</a:t>
            </a:fld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6286-7E34-4735-A24E-DE497D34B7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9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1452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799" y="360364"/>
            <a:ext cx="5743576" cy="5811836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0AAC-E343-455D-8370-D92A00903953}" type="datetimeFigureOut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2021/9/30</a:t>
            </a:fld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6286-7E34-4735-A24E-DE497D34B7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3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0AAC-E343-455D-8370-D92A00903953}" type="datetimeFigureOut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2021/9/30</a:t>
            </a:fld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6286-7E34-4735-A24E-DE497D34B7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6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2423"/>
            <a:ext cx="77724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55263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0AAC-E343-455D-8370-D92A00903953}" type="datetimeFigureOut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2021/9/30</a:t>
            </a:fld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6286-7E34-4735-A24E-DE497D34B7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9" y="1828801"/>
            <a:ext cx="3834246" cy="4351337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29050" cy="4351337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0AAC-E343-455D-8370-D92A00903953}" type="datetimeFigureOut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2021/9/30</a:t>
            </a:fld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6286-7E34-4735-A24E-DE497D34B7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8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681851"/>
            <a:ext cx="3815196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799" y="2507551"/>
            <a:ext cx="3815196" cy="368052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29050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1"/>
            <a:ext cx="3829050" cy="368052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0AAC-E343-455D-8370-D92A00903953}" type="datetimeFigureOut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2021/9/30</a:t>
            </a:fld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6286-7E34-4735-A24E-DE497D34B7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5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0AAC-E343-455D-8370-D92A00903953}" type="datetimeFigureOut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2021/9/30</a:t>
            </a:fld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6286-7E34-4735-A24E-DE497D34B7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0AAC-E343-455D-8370-D92A00903953}" type="datetimeFigureOut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2021/9/30</a:t>
            </a:fld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6286-7E34-4735-A24E-DE497D34B7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1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0AAC-E343-455D-8370-D92A00903953}" type="datetimeFigureOut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2021/9/30</a:t>
            </a:fld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6286-7E34-4735-A24E-DE497D34B7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8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0AAC-E343-455D-8370-D92A00903953}" type="datetimeFigureOut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2021/9/30</a:t>
            </a:fld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6286-7E34-4735-A24E-DE497D34B7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8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7" y="-1"/>
            <a:ext cx="9144793" cy="687658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9258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80000"/>
                </a:schemeClr>
              </a:gs>
              <a:gs pos="35000">
                <a:schemeClr val="accent3">
                  <a:lumMod val="0"/>
                  <a:lumOff val="100000"/>
                  <a:alpha val="90000"/>
                </a:schemeClr>
              </a:gs>
              <a:gs pos="100000">
                <a:schemeClr val="accent3">
                  <a:alpha val="95000"/>
                  <a:lumMod val="70000"/>
                  <a:lumOff val="3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799" y="365760"/>
            <a:ext cx="7772401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28801"/>
            <a:ext cx="7772401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79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F70AAC-E343-455D-8370-D92A00903953}" type="datetimeFigureOut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2021/9/30</a:t>
            </a:fld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1547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08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B6286-7E34-4735-A24E-DE497D34B7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8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华文行楷" panose="02010800040101010101" pitchFamily="2" charset="-122"/>
          <a:ea typeface="华文行楷" panose="0201080004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f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ja.wikipedia.org/wiki/%E6%BC%A2%E5%AD%97%E6%96%87%E5%8C%96%E5%9C%8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%E5%92%8C%E8%A3%BD%E6%BC%A2%E5%AD%97" TargetMode="External"/><Relationship Id="rId2" Type="http://schemas.openxmlformats.org/officeDocument/2006/relationships/hyperlink" Target="https://www.weblio.jp/content/%E6%97%A5%E6%9C%AC%E8%AA%9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anji.jitenon.jp/cat/kokuji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%E4%BB%AE%E5%90%8D" TargetMode="External"/><Relationship Id="rId2" Type="http://schemas.openxmlformats.org/officeDocument/2006/relationships/hyperlink" Target="https://jpnculture.net/kanji-hiragana-katakan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ana300.com/aakana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40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한자문화권과 일본</a:t>
            </a:r>
            <a:endParaRPr lang="zh-CN" altLang="en-US" sz="40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대구대학교 </a:t>
            </a:r>
            <a:r>
              <a:rPr lang="ko-KR" altLang="en-US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일본어일본학과</a:t>
            </a:r>
            <a:endParaRPr lang="en-US" altLang="zh-CN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algn="l"/>
            <a:r>
              <a:rPr lang="en-US" altLang="zh-CN" dirty="0">
                <a:latin typeface="한양해서" panose="02030600000101010101" pitchFamily="18" charset="-127"/>
                <a:ea typeface="한양해서" panose="02030600000101010101" pitchFamily="18" charset="-127"/>
              </a:rPr>
              <a:t>22139479</a:t>
            </a:r>
            <a:r>
              <a:rPr lang="zh-CN" altLang="en-US" dirty="0"/>
              <a:t> 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류동민</a:t>
            </a:r>
            <a:r>
              <a:rPr lang="ko-KR" altLang="en-US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468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400D10F-2B3F-4678-91F4-F63E2FEEB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3" r="2" b="20331"/>
          <a:stretch/>
        </p:blipFill>
        <p:spPr>
          <a:xfrm>
            <a:off x="20" y="10"/>
            <a:ext cx="9141694" cy="6857990"/>
          </a:xfrm>
          <a:prstGeom prst="rect">
            <a:avLst/>
          </a:prstGeom>
        </p:spPr>
      </p:pic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8262707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D3F15EC-A6AD-4A66-A096-0829EE127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46" y="4185749"/>
            <a:ext cx="6949328" cy="622836"/>
          </a:xfrm>
        </p:spPr>
        <p:txBody>
          <a:bodyPr>
            <a:normAutofit/>
          </a:bodyPr>
          <a:lstStyle/>
          <a:p>
            <a:r>
              <a:rPr lang="ko-KR" altLang="en-US" sz="3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한자가 일본어에 미친 영향 </a:t>
            </a:r>
            <a:r>
              <a:rPr lang="en-US" altLang="ko-KR" sz="3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3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문자</a:t>
            </a:r>
            <a:r>
              <a:rPr lang="en-US" altLang="ko-KR" sz="3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  <a:endParaRPr lang="ko-KR" altLang="en-US" sz="31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A15496D5-59D3-4C7E-8A79-5B62413A8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46" y="4856921"/>
            <a:ext cx="7515041" cy="1249240"/>
          </a:xfrm>
        </p:spPr>
        <p:txBody>
          <a:bodyPr>
            <a:noAutofit/>
          </a:bodyPr>
          <a:lstStyle/>
          <a:p>
            <a:r>
              <a:rPr lang="ko-KR" altLang="en-US" sz="1500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카타카나</a:t>
            </a:r>
            <a:r>
              <a:rPr lang="ko-KR" altLang="en-US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</a:t>
            </a:r>
            <a:r>
              <a:rPr lang="en-US" altLang="ko-KR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: </a:t>
            </a:r>
            <a:r>
              <a:rPr lang="ko-KR" altLang="en-US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한자의 획 일부분을 따서 만든 글자</a:t>
            </a:r>
            <a:endParaRPr lang="en-US" altLang="ko-KR" sz="1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r>
              <a:rPr lang="ko-KR" altLang="en-US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주로 외래어나 의성어</a:t>
            </a:r>
            <a:r>
              <a:rPr lang="en-US" altLang="ko-KR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의태어를 표기할 때 쓰임</a:t>
            </a:r>
            <a:endParaRPr lang="en-US" altLang="ko-KR" sz="1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r>
              <a:rPr lang="ko-KR" altLang="en-US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학술용어</a:t>
            </a:r>
            <a:r>
              <a:rPr lang="en-US" altLang="ko-KR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생물과 광물 등의 일본명도 </a:t>
            </a:r>
            <a:r>
              <a:rPr lang="ko-KR" altLang="en-US" sz="1500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카타카나로</a:t>
            </a:r>
            <a:r>
              <a:rPr lang="ko-KR" altLang="en-US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표기</a:t>
            </a:r>
            <a:endParaRPr lang="en-US" altLang="ko-KR" sz="1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r>
              <a:rPr lang="en-US" altLang="ko-KR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2</a:t>
            </a:r>
            <a:r>
              <a:rPr lang="ko-KR" altLang="en-US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차 세계대전 때까지 일본의 법령</a:t>
            </a:r>
            <a:r>
              <a:rPr lang="en-US" altLang="ko-KR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문서 등에는 무조건 한자와 </a:t>
            </a:r>
            <a:r>
              <a:rPr lang="ko-KR" altLang="en-US" sz="1500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카타카나만</a:t>
            </a:r>
            <a:r>
              <a:rPr lang="ko-KR" altLang="en-US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사용</a:t>
            </a:r>
            <a:endParaRPr lang="en-US" altLang="ko-KR" sz="1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3319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6AF276-EFB8-4FE8-B61E-E6761E43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500">
                <a:latin typeface="한양해서" panose="02030600000101010101" pitchFamily="18" charset="-127"/>
                <a:ea typeface="한양해서" panose="02030600000101010101" pitchFamily="18" charset="-127"/>
              </a:rPr>
              <a:t>한자가 일본어에 미친 영향 </a:t>
            </a:r>
            <a:r>
              <a:rPr lang="en-US" altLang="ko-KR" sz="350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3500">
                <a:latin typeface="한양해서" panose="02030600000101010101" pitchFamily="18" charset="-127"/>
                <a:ea typeface="한양해서" panose="02030600000101010101" pitchFamily="18" charset="-127"/>
              </a:rPr>
              <a:t>일본어</a:t>
            </a:r>
            <a:r>
              <a:rPr lang="en-US" altLang="ko-KR" sz="3500"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  <a:endParaRPr lang="ko-KR" altLang="en-US" sz="3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pic>
        <p:nvPicPr>
          <p:cNvPr id="5" name="내용 개체 틀 4" descr="텍스트, 영수증, 스크린샷이(가) 표시된 사진&#10;&#10;자동 생성된 설명">
            <a:extLst>
              <a:ext uri="{FF2B5EF4-FFF2-40B4-BE49-F238E27FC236}">
                <a16:creationId xmlns:a16="http://schemas.microsoft.com/office/drawing/2014/main" id="{EC82A31B-4DCF-400E-9E39-369CBAB21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515914"/>
            <a:ext cx="7560000" cy="2134478"/>
          </a:xfrm>
        </p:spPr>
      </p:pic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C5863B9D-9C30-4689-8CAF-961763939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3975286"/>
            <a:ext cx="75914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1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6AF276-EFB8-4FE8-B61E-E6761E43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500">
                <a:latin typeface="한양해서" panose="02030600000101010101" pitchFamily="18" charset="-127"/>
                <a:ea typeface="한양해서" panose="02030600000101010101" pitchFamily="18" charset="-127"/>
              </a:rPr>
              <a:t>한자가 일본어에 미친 영향 </a:t>
            </a:r>
            <a:r>
              <a:rPr lang="en-US" altLang="ko-KR" sz="350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3500">
                <a:latin typeface="한양해서" panose="02030600000101010101" pitchFamily="18" charset="-127"/>
                <a:ea typeface="한양해서" panose="02030600000101010101" pitchFamily="18" charset="-127"/>
              </a:rPr>
              <a:t>일본어</a:t>
            </a:r>
            <a:r>
              <a:rPr lang="en-US" altLang="ko-KR" sz="3500"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  <a:endParaRPr lang="ko-KR" altLang="en-US" sz="3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FE983CE-B0F6-49EB-BF4E-C0F41FCF4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사진의 내용은 일본어의 히라가나를 설명하는 글</a:t>
            </a:r>
            <a:endParaRPr lang="en-US" altLang="ko-KR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0" indent="0">
              <a:buNone/>
            </a:pPr>
            <a:endParaRPr lang="en-US" altLang="ko-KR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같은 내용이라도 한자의 사용유무에 따라 </a:t>
            </a:r>
            <a:r>
              <a:rPr lang="ko-KR" altLang="en-US" sz="25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동음이의어를 구별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하거나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가독성의 차이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를 보임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가나로만 표기하기 힘든 일본 고유어를 한자를 사용함으로써 </a:t>
            </a:r>
            <a:r>
              <a:rPr lang="ko-KR" altLang="en-US" sz="25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뜻을 나타낼 수 있음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한자가 전래된 이후에 일본에서 </a:t>
            </a:r>
            <a:r>
              <a:rPr lang="ko-KR" altLang="en-US" sz="25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독자적인 뜻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을 가지게 되는 어휘나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새로 만들어지는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어휘도 생겨남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>
              <a:buFont typeface="Arial" panose="020B0604020202020204" pitchFamily="34" charset="0"/>
              <a:buChar char="•"/>
            </a:pPr>
            <a:endParaRPr lang="ko-KR" altLang="en-US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394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7344667-801E-4115-AA68-BB82A71D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26" y="371719"/>
            <a:ext cx="4594473" cy="1906863"/>
          </a:xfrm>
        </p:spPr>
        <p:txBody>
          <a:bodyPr anchor="b">
            <a:normAutofit/>
          </a:bodyPr>
          <a:lstStyle/>
          <a:p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한문으로 된 고대문헌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845140-F23F-496A-94CD-9BFB36816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526" y="2711395"/>
            <a:ext cx="3086100" cy="3465568"/>
          </a:xfrm>
        </p:spPr>
        <p:txBody>
          <a:bodyPr>
            <a:normAutofit/>
          </a:bodyPr>
          <a:lstStyle/>
          <a:p>
            <a:r>
              <a:rPr lang="ko-KR" altLang="en-US" sz="16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고전 문헌 중에서는 중국식 한문체로 쓰인 것들도 있지만</a:t>
            </a:r>
            <a:r>
              <a:rPr lang="en-US" altLang="ko-KR" sz="16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일본어로의 훈독</a:t>
            </a:r>
            <a:r>
              <a:rPr lang="ko-KR" altLang="en-US" sz="16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을 염두에 두고 쓰인 것들도 있음</a:t>
            </a:r>
            <a:r>
              <a:rPr lang="en-US" altLang="ko-KR" sz="16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</a:t>
            </a:r>
          </a:p>
          <a:p>
            <a:r>
              <a:rPr lang="ko-KR" altLang="en-US" sz="16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또는 가나가 없는 시기에 </a:t>
            </a:r>
            <a:r>
              <a:rPr lang="ko-KR" altLang="en-US" sz="16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한자를 빌려서 표기하는 </a:t>
            </a:r>
            <a:r>
              <a:rPr lang="ko-KR" altLang="en-US" sz="1600" dirty="0" err="1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만요가나</a:t>
            </a:r>
            <a:r>
              <a:rPr lang="ko-KR" altLang="en-US" sz="1600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로</a:t>
            </a:r>
            <a:r>
              <a:rPr lang="ko-KR" altLang="en-US" sz="16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쓰인 </a:t>
            </a:r>
            <a:r>
              <a:rPr lang="ko-KR" altLang="en-US" sz="1600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고서기</a:t>
            </a:r>
            <a:r>
              <a:rPr lang="en-US" altLang="ko-KR" sz="16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16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일본서기</a:t>
            </a:r>
            <a:r>
              <a:rPr lang="en-US" altLang="ko-KR" sz="16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1600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만엽집</a:t>
            </a:r>
            <a:r>
              <a:rPr lang="ko-KR" altLang="en-US" sz="16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등이 있음</a:t>
            </a:r>
            <a:r>
              <a:rPr lang="en-US" altLang="ko-KR" sz="16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16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16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한자의 음과 뜻을 우리말로 읽었던 신라의 </a:t>
            </a:r>
            <a:r>
              <a:rPr lang="en-US" altLang="ko-KR" sz="16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‘</a:t>
            </a:r>
            <a:r>
              <a:rPr lang="ko-KR" altLang="en-US" sz="16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향찰</a:t>
            </a:r>
            <a:r>
              <a:rPr lang="en-US" altLang="ko-KR" sz="16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’</a:t>
            </a:r>
            <a:r>
              <a:rPr lang="ko-KR" altLang="en-US" sz="16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과 매우 유사함</a:t>
            </a:r>
            <a:r>
              <a:rPr lang="en-US" altLang="ko-KR" sz="16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.)</a:t>
            </a: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64D87AA7-9098-4178-AF80-9EEB43EAD6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 r="16461" b="2"/>
          <a:stretch/>
        </p:blipFill>
        <p:spPr>
          <a:xfrm>
            <a:off x="6339726" y="3681465"/>
            <a:ext cx="2810949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9" name="그림 8" descr="텍스트, 화이트보드이(가) 표시된 사진&#10;&#10;자동 생성된 설명">
            <a:extLst>
              <a:ext uri="{FF2B5EF4-FFF2-40B4-BE49-F238E27FC236}">
                <a16:creationId xmlns:a16="http://schemas.microsoft.com/office/drawing/2014/main" id="{969BF6D1-368A-4874-BD5D-EA67C6DF69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3" r="31786" b="-1"/>
          <a:stretch/>
        </p:blipFill>
        <p:spPr>
          <a:xfrm>
            <a:off x="4048707" y="2457970"/>
            <a:ext cx="2593775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0703707-0EC0-40AC-B84E-BF31170629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0" r="22120" b="-1"/>
          <a:stretch/>
        </p:blipFill>
        <p:spPr>
          <a:xfrm>
            <a:off x="5715768" y="-5"/>
            <a:ext cx="3434907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139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647092-1FCA-42D9-9E00-E51E29DD3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일본어의 </a:t>
            </a:r>
            <a:r>
              <a:rPr lang="ko-KR" altLang="en-US" sz="3800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한자어휘</a:t>
            </a:r>
            <a:r>
              <a:rPr lang="en-US" altLang="ko-KR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(</a:t>
            </a:r>
            <a:r>
              <a:rPr lang="ko-KR" altLang="en-US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훈독</a:t>
            </a:r>
            <a:r>
              <a:rPr lang="en-US" altLang="ko-KR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  <a:endParaRPr lang="ko-KR" altLang="en-US" sz="38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3E9A48-388C-4B6C-87E2-3E436B70A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훈독 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ja-JP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訓読み</a:t>
            </a:r>
            <a:r>
              <a:rPr lang="en-US" altLang="ja-JP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 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: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일본 </a:t>
            </a:r>
            <a:r>
              <a:rPr lang="ko-KR" altLang="en-US" sz="25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고유어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에 한자를 대응시켜서 뜻으로 읽음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 </a:t>
            </a:r>
          </a:p>
          <a:p>
            <a:pPr marL="0" indent="0">
              <a:buNone/>
            </a:pP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-&gt; 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하나의 한자에 여러가지 고유어가 대응할 수 있으므로 </a:t>
            </a:r>
            <a:r>
              <a:rPr lang="ko-KR" altLang="en-US" sz="25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뜻 구별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을 위해 끝에 </a:t>
            </a:r>
            <a:r>
              <a:rPr lang="ko-KR" altLang="en-US" sz="2500" dirty="0" err="1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오쿠리가나</a:t>
            </a:r>
            <a:r>
              <a:rPr lang="ko-KR" altLang="en-US" sz="25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 </a:t>
            </a:r>
            <a:r>
              <a:rPr lang="en-US" altLang="ko-KR" sz="25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2500" b="0" i="0" dirty="0">
                <a:solidFill>
                  <a:srgbClr val="FF0000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送</a:t>
            </a:r>
            <a:r>
              <a:rPr lang="ja-JP" altLang="en-US" sz="2500" b="0" i="0" dirty="0">
                <a:solidFill>
                  <a:srgbClr val="FF0000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り</a:t>
            </a:r>
            <a:r>
              <a:rPr lang="ko-KR" altLang="en-US" sz="2500" b="0" i="0" dirty="0">
                <a:solidFill>
                  <a:srgbClr val="FF0000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仮名</a:t>
            </a:r>
            <a:r>
              <a:rPr lang="en-US" altLang="ko-KR" sz="2500" b="0" i="0" dirty="0">
                <a:solidFill>
                  <a:srgbClr val="FF0000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  <a:r>
              <a:rPr lang="ko-KR" altLang="en-US" sz="2500" b="0" i="0" dirty="0">
                <a:solidFill>
                  <a:srgbClr val="373A3C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를 붙임</a:t>
            </a:r>
            <a:r>
              <a:rPr lang="en-US" altLang="ko-KR" sz="2500" b="0" i="0" dirty="0">
                <a:solidFill>
                  <a:srgbClr val="373A3C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.</a:t>
            </a:r>
          </a:p>
          <a:p>
            <a:pPr marL="0" indent="0">
              <a:buNone/>
            </a:pPr>
            <a:endParaRPr lang="en-US" altLang="ko-KR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훈독과 음독을 섞어서 읽는 경우</a:t>
            </a:r>
            <a:endParaRPr lang="en-US" altLang="ko-KR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-&gt;  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앞이 훈독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뒤가 음독이면 </a:t>
            </a:r>
            <a:r>
              <a:rPr lang="ko-KR" altLang="en-US" sz="2500" b="0" i="0" dirty="0">
                <a:solidFill>
                  <a:srgbClr val="373A3C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湯桶読み </a:t>
            </a:r>
            <a:r>
              <a:rPr lang="en-US" altLang="ko-KR" sz="2500" b="0" i="0" dirty="0">
                <a:solidFill>
                  <a:srgbClr val="373A3C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2500" b="0" i="0" dirty="0" err="1">
                <a:solidFill>
                  <a:srgbClr val="373A3C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유토요미</a:t>
            </a:r>
            <a:r>
              <a:rPr lang="en-US" altLang="ko-KR" sz="2500" b="0" i="0" dirty="0">
                <a:solidFill>
                  <a:srgbClr val="373A3C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</a:p>
          <a:p>
            <a:pPr marL="0" indent="0">
              <a:buNone/>
            </a:pPr>
            <a:r>
              <a:rPr lang="en-US" altLang="ko-KR" sz="2500" dirty="0">
                <a:solidFill>
                  <a:srgbClr val="373A3C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-&gt; </a:t>
            </a:r>
            <a:r>
              <a:rPr lang="ko-KR" altLang="en-US" sz="2500" dirty="0">
                <a:solidFill>
                  <a:srgbClr val="373A3C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 앞이 음독</a:t>
            </a:r>
            <a:r>
              <a:rPr lang="en-US" altLang="ko-KR" sz="2500" dirty="0">
                <a:solidFill>
                  <a:srgbClr val="373A3C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rgbClr val="373A3C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뒤가 훈독이면 </a:t>
            </a:r>
            <a:r>
              <a:rPr lang="ko-KR" altLang="en-US" sz="2500" b="0" i="0" dirty="0">
                <a:solidFill>
                  <a:srgbClr val="373A3C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重箱読み </a:t>
            </a:r>
            <a:r>
              <a:rPr lang="en-US" altLang="ko-KR" sz="2500" b="0" i="0" dirty="0">
                <a:solidFill>
                  <a:srgbClr val="373A3C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2500" b="0" i="0" dirty="0" err="1">
                <a:solidFill>
                  <a:srgbClr val="373A3C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주바코요미</a:t>
            </a:r>
            <a:r>
              <a:rPr lang="en-US" altLang="ko-KR" sz="2500" b="0" i="0" dirty="0">
                <a:solidFill>
                  <a:srgbClr val="373A3C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일본어의 훈독은 주로 </a:t>
            </a:r>
            <a:r>
              <a:rPr lang="ko-KR" altLang="en-US" sz="25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히라가나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로 표기함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48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647092-1FCA-42D9-9E00-E51E29DD3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일본어의 </a:t>
            </a:r>
            <a:r>
              <a:rPr lang="ko-KR" altLang="en-US" sz="3800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한자어휘</a:t>
            </a:r>
            <a:r>
              <a:rPr lang="ko-KR" altLang="en-US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</a:t>
            </a:r>
            <a:r>
              <a:rPr lang="en-US" altLang="ko-KR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음독</a:t>
            </a:r>
            <a:r>
              <a:rPr lang="en-US" altLang="ko-KR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  <a:endParaRPr lang="ko-KR" altLang="en-US" sz="38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3E9A48-388C-4B6C-87E2-3E436B70A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ko-KR" altLang="en-US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음독 </a:t>
            </a:r>
            <a:r>
              <a:rPr lang="en-US" altLang="ko-KR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ja-JP" altLang="en-US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音読み</a:t>
            </a:r>
            <a:r>
              <a:rPr lang="en-US" altLang="ja-JP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  <a:r>
              <a:rPr lang="ja-JP" altLang="en-US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</a:t>
            </a:r>
            <a:r>
              <a:rPr lang="en-US" altLang="ja-JP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:  </a:t>
            </a:r>
            <a:r>
              <a:rPr lang="ko-KR" altLang="en-US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한자를 음으로 읽음</a:t>
            </a:r>
            <a:r>
              <a:rPr lang="en-US" altLang="ko-KR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 </a:t>
            </a:r>
          </a:p>
          <a:p>
            <a:pPr marL="0" indent="0">
              <a:buNone/>
            </a:pPr>
            <a:r>
              <a:rPr lang="en-US" altLang="ko-KR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-&gt; </a:t>
            </a:r>
            <a:r>
              <a:rPr lang="ko-KR" altLang="en-US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일본어의 음독은 크게 </a:t>
            </a:r>
            <a:r>
              <a:rPr lang="ko-KR" altLang="en-US" sz="21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오음</a:t>
            </a:r>
            <a:r>
              <a:rPr lang="en-US" altLang="ko-KR" sz="21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21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한음</a:t>
            </a:r>
            <a:r>
              <a:rPr lang="en-US" altLang="ko-KR" sz="21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21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당음</a:t>
            </a:r>
            <a:r>
              <a:rPr lang="ko-KR" altLang="en-US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으로 나뉨</a:t>
            </a:r>
            <a:r>
              <a:rPr lang="en-US" altLang="ko-KR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 </a:t>
            </a:r>
            <a:r>
              <a:rPr lang="ko-KR" altLang="en-US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상황에 따라서는 다른 곳에서 유래한 음독도 있음</a:t>
            </a:r>
            <a:r>
              <a:rPr lang="en-US" altLang="ko-KR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 sz="21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예를 들어</a:t>
            </a:r>
            <a:r>
              <a:rPr lang="en-US" altLang="ko-KR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明 </a:t>
            </a:r>
            <a:r>
              <a:rPr lang="en-US" altLang="ko-KR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밝을 명</a:t>
            </a:r>
            <a:r>
              <a:rPr lang="en-US" altLang="ko-KR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  <a:r>
              <a:rPr lang="ko-KR" altLang="en-US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의 음독이 국내에서는 </a:t>
            </a:r>
            <a:r>
              <a:rPr lang="en-US" altLang="ko-KR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‘</a:t>
            </a:r>
            <a:r>
              <a:rPr lang="ko-KR" altLang="en-US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명</a:t>
            </a:r>
            <a:r>
              <a:rPr lang="en-US" altLang="ko-KR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’</a:t>
            </a:r>
            <a:r>
              <a:rPr lang="ko-KR" altLang="en-US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하나뿐이지만</a:t>
            </a:r>
            <a:r>
              <a:rPr lang="en-US" altLang="ko-KR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일본에서는 </a:t>
            </a:r>
            <a:r>
              <a:rPr lang="ja-JP" altLang="en-US" sz="2100" b="0" i="0" dirty="0">
                <a:solidFill>
                  <a:srgbClr val="373A3C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ミヤウ</a:t>
            </a:r>
            <a:r>
              <a:rPr lang="en-US" altLang="ja-JP" sz="2100" b="0" i="0" dirty="0">
                <a:solidFill>
                  <a:srgbClr val="373A3C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ja-JP" altLang="en-US" sz="2100" b="0" i="0" dirty="0">
                <a:solidFill>
                  <a:srgbClr val="373A3C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ミョウ</a:t>
            </a:r>
            <a:r>
              <a:rPr lang="en-US" altLang="ja-JP" sz="2100" b="0" i="0" dirty="0">
                <a:solidFill>
                  <a:srgbClr val="373A3C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), </a:t>
            </a:r>
            <a:r>
              <a:rPr lang="ja-JP" altLang="en-US" sz="2100" b="0" i="0" dirty="0">
                <a:solidFill>
                  <a:srgbClr val="373A3C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メイ</a:t>
            </a:r>
            <a:r>
              <a:rPr lang="en-US" altLang="ja-JP" sz="2100" b="0" i="0" dirty="0">
                <a:solidFill>
                  <a:srgbClr val="373A3C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ja-JP" altLang="en-US" sz="2100" b="0" i="0" dirty="0">
                <a:solidFill>
                  <a:srgbClr val="373A3C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ミン</a:t>
            </a:r>
            <a:r>
              <a:rPr lang="en-US" altLang="ja-JP" sz="2100" b="0" i="0" dirty="0">
                <a:solidFill>
                  <a:srgbClr val="373A3C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ja-JP" altLang="en-US" sz="2100" b="0" i="0" dirty="0">
                <a:solidFill>
                  <a:srgbClr val="373A3C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メン </a:t>
            </a:r>
            <a:r>
              <a:rPr lang="en-US" altLang="ja-JP" sz="2100" b="0" i="0" dirty="0">
                <a:solidFill>
                  <a:srgbClr val="373A3C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4</a:t>
            </a:r>
            <a:r>
              <a:rPr lang="ko-KR" altLang="en-US" sz="2100" b="0" i="0" dirty="0">
                <a:solidFill>
                  <a:srgbClr val="373A3C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가지로 읽을 수 있다</a:t>
            </a:r>
            <a:r>
              <a:rPr lang="en-US" altLang="ko-KR" sz="2100" b="0" i="0" dirty="0">
                <a:solidFill>
                  <a:srgbClr val="373A3C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 sz="21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이러한 현상이 생긴 원인은</a:t>
            </a:r>
            <a:r>
              <a:rPr lang="en-US" altLang="ko-KR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한일 양국이 </a:t>
            </a:r>
            <a:r>
              <a:rPr lang="ko-KR" altLang="en-US" sz="21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한자를 들여오는 방식에 차이</a:t>
            </a:r>
            <a:r>
              <a:rPr lang="ko-KR" altLang="en-US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가 있었기 때문으로 추측한다</a:t>
            </a:r>
            <a:r>
              <a:rPr lang="en-US" altLang="ko-KR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 sz="21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일본어의 음독은 평상시에는 </a:t>
            </a:r>
            <a:r>
              <a:rPr lang="ko-KR" altLang="en-US" sz="21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히라가나</a:t>
            </a:r>
            <a:r>
              <a:rPr lang="ko-KR" altLang="en-US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로 표기하나</a:t>
            </a:r>
            <a:r>
              <a:rPr lang="en-US" altLang="ko-KR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그 </a:t>
            </a:r>
            <a:r>
              <a:rPr lang="ko-KR" altLang="en-US" sz="21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한자의 독음</a:t>
            </a:r>
            <a:r>
              <a:rPr lang="ko-KR" altLang="en-US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을 소개할 때는 </a:t>
            </a:r>
            <a:r>
              <a:rPr lang="ko-KR" altLang="en-US" sz="2100" dirty="0" err="1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카타카나</a:t>
            </a:r>
            <a:r>
              <a:rPr lang="ko-KR" altLang="en-US" sz="2100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로</a:t>
            </a:r>
            <a:r>
              <a:rPr lang="ko-KR" altLang="en-US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표기하기도 한다</a:t>
            </a:r>
            <a:r>
              <a:rPr lang="en-US" altLang="ko-KR" sz="2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 sz="21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ko-KR" sz="21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ko-KR" sz="21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ko-KR" sz="21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ko-KR" sz="21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95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7E7C84-B0BD-45F3-9BF2-1AB9E2C4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일본어의 </a:t>
            </a:r>
            <a:r>
              <a:rPr lang="ko-KR" altLang="en-US" sz="3800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한자어휘</a:t>
            </a:r>
            <a:r>
              <a:rPr lang="ko-KR" altLang="en-US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</a:t>
            </a:r>
            <a:r>
              <a:rPr lang="en-US" altLang="ko-KR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3800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숙자훈</a:t>
            </a:r>
            <a:r>
              <a:rPr lang="en-US" altLang="ko-KR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  <a:endParaRPr lang="ko-KR" altLang="en-US" sz="38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06D42D-C8B3-4EB3-87AB-45A00872E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828801"/>
            <a:ext cx="7772401" cy="4351337"/>
          </a:xfrm>
        </p:spPr>
        <p:txBody>
          <a:bodyPr>
            <a:normAutofit/>
          </a:bodyPr>
          <a:lstStyle/>
          <a:p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한자로 된 단어를 한 </a:t>
            </a:r>
            <a:r>
              <a:rPr lang="ko-KR" altLang="en-US" sz="2500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글자씩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읽지 않고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전체를 하나의 뜻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으로 읽는 것을 의미함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</a:t>
            </a:r>
          </a:p>
          <a:p>
            <a:endParaRPr lang="en-US" altLang="ko-KR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각 한자의 훈독과 음독을 암기해서 익힐 수 없으며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단어를 </a:t>
            </a:r>
            <a:r>
              <a:rPr lang="ko-KR" altLang="en-US" sz="25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통째로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공부해서 외워야 한다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</a:t>
            </a:r>
          </a:p>
          <a:p>
            <a:endParaRPr lang="en-US" altLang="ko-KR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예시 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 </a:t>
            </a:r>
            <a:r>
              <a:rPr lang="ja-JP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今日</a:t>
            </a:r>
            <a:r>
              <a:rPr lang="en-US" altLang="ja-JP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ja-JP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きょう</a:t>
            </a:r>
            <a:r>
              <a:rPr lang="en-US" altLang="ja-JP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  <a:r>
              <a:rPr lang="ko-KR" altLang="en-US" sz="2500" b="0" i="0" dirty="0">
                <a:solidFill>
                  <a:srgbClr val="202122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明日</a:t>
            </a:r>
            <a:r>
              <a:rPr lang="en-US" altLang="ko-KR" sz="2500" dirty="0">
                <a:solidFill>
                  <a:srgbClr val="202122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ja-JP" altLang="en-US" sz="2500" b="0" i="0" dirty="0">
                <a:solidFill>
                  <a:srgbClr val="202122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あした</a:t>
            </a:r>
            <a:r>
              <a:rPr lang="en-US" altLang="ja-JP" sz="2500" b="0" i="0" dirty="0">
                <a:solidFill>
                  <a:srgbClr val="202122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/</a:t>
            </a:r>
            <a:r>
              <a:rPr lang="ja-JP" altLang="en-US" sz="2500" b="0" i="0" dirty="0">
                <a:solidFill>
                  <a:srgbClr val="202122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あす</a:t>
            </a:r>
            <a:r>
              <a:rPr lang="en-US" altLang="ja-JP" sz="2500" dirty="0">
                <a:solidFill>
                  <a:srgbClr val="202122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  <a:r>
              <a:rPr lang="ja-JP" altLang="en-US" sz="2500" b="0" i="0" dirty="0">
                <a:solidFill>
                  <a:srgbClr val="202122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、大人</a:t>
            </a:r>
            <a:r>
              <a:rPr lang="en-US" altLang="ja-JP" sz="2500" b="0" i="0" dirty="0">
                <a:solidFill>
                  <a:srgbClr val="202122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ja-JP" altLang="en-US" sz="2500" b="0" i="0" dirty="0">
                <a:solidFill>
                  <a:srgbClr val="202122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おとな</a:t>
            </a:r>
            <a:r>
              <a:rPr lang="en-US" altLang="ja-JP" sz="2500" b="0" i="0" dirty="0">
                <a:solidFill>
                  <a:srgbClr val="202122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  <a:r>
              <a:rPr lang="en-US" altLang="ja-JP" sz="2500" dirty="0">
                <a:solidFill>
                  <a:srgbClr val="202122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,</a:t>
            </a:r>
            <a:r>
              <a:rPr lang="ja-JP" altLang="en-US" sz="2500" dirty="0">
                <a:solidFill>
                  <a:srgbClr val="202122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 </a:t>
            </a:r>
            <a:r>
              <a:rPr lang="ja-JP" altLang="en-US" sz="2500" b="0" i="0" dirty="0">
                <a:solidFill>
                  <a:srgbClr val="202122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煙草</a:t>
            </a:r>
            <a:r>
              <a:rPr lang="en-US" altLang="ja-JP" sz="2500" b="0" i="0" dirty="0">
                <a:solidFill>
                  <a:srgbClr val="202122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ja-JP" altLang="en-US" sz="2500" b="0" i="0" dirty="0">
                <a:solidFill>
                  <a:srgbClr val="202122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たばこ</a:t>
            </a:r>
            <a:r>
              <a:rPr lang="en-US" altLang="ja-JP" sz="2500" b="0" i="0" dirty="0">
                <a:solidFill>
                  <a:srgbClr val="202122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), </a:t>
            </a:r>
            <a:r>
              <a:rPr lang="ja-JP" altLang="en-US" sz="2500" b="0" i="0" dirty="0">
                <a:solidFill>
                  <a:srgbClr val="202122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土産</a:t>
            </a:r>
            <a:r>
              <a:rPr lang="en-US" altLang="ja-JP" sz="2500" b="0" i="0" dirty="0">
                <a:solidFill>
                  <a:srgbClr val="202122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ja-JP" altLang="en-US" sz="2500" b="0" i="0" dirty="0">
                <a:solidFill>
                  <a:srgbClr val="202122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みやげ</a:t>
            </a:r>
            <a:r>
              <a:rPr lang="en-US" altLang="ja-JP" sz="2500" b="0" i="0" dirty="0">
                <a:solidFill>
                  <a:srgbClr val="202122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), </a:t>
            </a:r>
            <a:r>
              <a:rPr lang="ja-JP" altLang="en-US" sz="2500" b="0" i="0" dirty="0">
                <a:solidFill>
                  <a:srgbClr val="202122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浴衣</a:t>
            </a:r>
            <a:r>
              <a:rPr lang="en-US" altLang="ja-JP" sz="2500" b="0" i="0" dirty="0">
                <a:solidFill>
                  <a:srgbClr val="202122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ja-JP" altLang="en-US" sz="2500" b="0" i="0" dirty="0">
                <a:solidFill>
                  <a:srgbClr val="202122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ゆかた</a:t>
            </a:r>
            <a:r>
              <a:rPr lang="en-US" altLang="ja-JP" sz="2500" b="0" i="0" dirty="0">
                <a:solidFill>
                  <a:srgbClr val="202122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) </a:t>
            </a:r>
            <a:r>
              <a:rPr lang="ko-KR" altLang="en-US" sz="2500" b="0" i="0" dirty="0">
                <a:solidFill>
                  <a:srgbClr val="202122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등</a:t>
            </a:r>
            <a:endParaRPr lang="en-US" altLang="ko-KR" sz="2500" b="0" i="0" dirty="0">
              <a:solidFill>
                <a:srgbClr val="202122"/>
              </a:solidFill>
              <a:effectLst/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0" indent="0">
              <a:buNone/>
            </a:pPr>
            <a:endParaRPr lang="en-US" altLang="ja-JP" sz="2500" b="0" i="0" dirty="0">
              <a:solidFill>
                <a:srgbClr val="202122"/>
              </a:solidFill>
              <a:effectLst/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endParaRPr lang="en-US" altLang="ja-JP" sz="25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2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9293AA-8B6D-419F-8C1E-6BDCBF9F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일본어의 </a:t>
            </a:r>
            <a:r>
              <a:rPr lang="ko-KR" altLang="en-US" sz="3800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한자어휘</a:t>
            </a:r>
            <a:r>
              <a:rPr lang="ko-KR" altLang="en-US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</a:t>
            </a:r>
            <a:r>
              <a:rPr lang="en-US" altLang="ko-KR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3800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아테지</a:t>
            </a:r>
            <a:r>
              <a:rPr lang="en-US" altLang="ko-KR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  <a:endParaRPr lang="ko-KR" altLang="en-US" sz="38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C4B07-4C5B-4BD1-A797-207A1A54A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본래의 한자 뜻과는 </a:t>
            </a:r>
            <a:r>
              <a:rPr lang="ko-KR" altLang="en-US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관계없이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 훈독이나 음독을 빌려서 표기하는 </a:t>
            </a:r>
            <a:r>
              <a:rPr lang="ko-KR" altLang="en-US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음차</a:t>
            </a:r>
            <a:r>
              <a:rPr lang="en-US" altLang="ko-KR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音借</a:t>
            </a:r>
            <a:r>
              <a:rPr lang="en-US" altLang="ko-KR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  <a:r>
              <a:rPr lang="ko-KR" altLang="en-US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용법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.</a:t>
            </a:r>
          </a:p>
          <a:p>
            <a:endParaRPr lang="en-US" altLang="ko-KR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예시 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)    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영어 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Club -&gt; </a:t>
            </a:r>
            <a:r>
              <a:rPr lang="ja-JP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倶楽部 </a:t>
            </a:r>
            <a:r>
              <a:rPr lang="en-US" altLang="ja-JP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ja-JP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クラブ</a:t>
            </a:r>
            <a:r>
              <a:rPr lang="en-US" altLang="ja-JP" dirty="0"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</a:p>
          <a:p>
            <a:pPr marL="0" indent="0">
              <a:buNone/>
            </a:pPr>
            <a:r>
              <a:rPr lang="en-US" altLang="ja-JP" dirty="0">
                <a:latin typeface="한양해서" panose="02030600000101010101" pitchFamily="18" charset="-127"/>
                <a:ea typeface="한양해서" panose="02030600000101010101" pitchFamily="18" charset="-127"/>
              </a:rPr>
              <a:t>              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커피 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-&gt; </a:t>
            </a:r>
            <a:r>
              <a:rPr lang="ja-JP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珈琲 </a:t>
            </a:r>
            <a:r>
              <a:rPr lang="en-US" altLang="ja-JP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ja-JP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コーヒー</a:t>
            </a:r>
            <a:r>
              <a:rPr lang="en-US" altLang="ja-JP" dirty="0"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</a:p>
          <a:p>
            <a:pPr marL="0" indent="0">
              <a:buNone/>
            </a:pPr>
            <a:r>
              <a:rPr lang="ja-JP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              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로망 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Romance -&gt; </a:t>
            </a:r>
            <a:r>
              <a:rPr lang="ja-JP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浪漫 </a:t>
            </a:r>
            <a:r>
              <a:rPr lang="en-US" altLang="ja-JP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ja-JP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ロマン</a:t>
            </a:r>
            <a:r>
              <a:rPr lang="en-US" altLang="ja-JP" dirty="0"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</a:p>
          <a:p>
            <a:pPr marL="0" indent="0">
              <a:buNone/>
            </a:pPr>
            <a:r>
              <a:rPr lang="en-US" altLang="ja-JP" dirty="0">
                <a:latin typeface="한양해서" panose="02030600000101010101" pitchFamily="18" charset="-127"/>
                <a:ea typeface="한양해서" panose="02030600000101010101" pitchFamily="18" charset="-127"/>
              </a:rPr>
              <a:t>              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페이지 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-&gt; </a:t>
            </a:r>
            <a:r>
              <a:rPr lang="ja-JP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頁 </a:t>
            </a:r>
            <a:r>
              <a:rPr lang="en-US" altLang="ja-JP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ja-JP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ページ</a:t>
            </a:r>
            <a:r>
              <a:rPr lang="en-US" altLang="ja-JP" dirty="0"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 </a:t>
            </a:r>
            <a:endParaRPr lang="en-US" altLang="ko-KR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              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많이 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-&gt; </a:t>
            </a:r>
            <a:r>
              <a:rPr lang="ja-JP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沢山 </a:t>
            </a:r>
            <a:r>
              <a:rPr lang="en-US" altLang="ja-JP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ja-JP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たくさん</a:t>
            </a:r>
            <a:r>
              <a:rPr lang="en-US" altLang="ja-JP" dirty="0"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  <a:r>
              <a:rPr lang="ja-JP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 　</a:t>
            </a:r>
            <a:endParaRPr lang="en-US" altLang="ja-JP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474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D462E4-BFD0-4933-844A-3A3B0DFCC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일본식 한자어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81698EC-8377-4F93-95C9-A59F0631C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일본제 한자어 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ja-JP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和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製</a:t>
            </a:r>
            <a:r>
              <a:rPr lang="ja-JP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漢語</a:t>
            </a:r>
            <a:r>
              <a:rPr lang="en-US" altLang="ja-JP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로써 한자의 음과 뜻을 이용하여 일본에서 만들어진 한자 어휘들을 일컫는 말</a:t>
            </a:r>
            <a:endParaRPr lang="en-US" altLang="ko-KR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ko-KR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에도시대의 난학연구와 메이지 유신 이후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서양 문물을 받아들이는 과정에서 일본어로 </a:t>
            </a:r>
            <a:r>
              <a:rPr lang="ko-KR" altLang="en-US" sz="2500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번역한것이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많음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근대학문의 기본 용어 상당수가 일본에서 번역되었으며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우리나라와 중국에서도 사용하는 단어들도 많음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</a:t>
            </a:r>
            <a:endParaRPr lang="ko-KR" altLang="en-US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4D9D7013-98B0-4CC3-A9F3-C80095910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25" y="1828801"/>
            <a:ext cx="6675876" cy="420444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A398A8D-25C9-4F5B-ABC1-288069B72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02" y="501015"/>
            <a:ext cx="4200525" cy="599122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A0141AC-E9DE-470F-B99E-5D76229B9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991552"/>
            <a:ext cx="8096250" cy="5010150"/>
          </a:xfrm>
          <a:prstGeom prst="rect">
            <a:avLst/>
          </a:prstGeom>
        </p:spPr>
      </p:pic>
      <p:pic>
        <p:nvPicPr>
          <p:cNvPr id="11" name="그림 10" descr="텍스트, 무용수이(가) 표시된 사진&#10;&#10;자동 생성된 설명">
            <a:extLst>
              <a:ext uri="{FF2B5EF4-FFF2-40B4-BE49-F238E27FC236}">
                <a16:creationId xmlns:a16="http://schemas.microsoft.com/office/drawing/2014/main" id="{E663BD5D-A75B-41E0-85CF-FA7B01C4D9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5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D462E4-BFD0-4933-844A-3A3B0DFCC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일본식 한자어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81698EC-8377-4F93-95C9-A59F0631C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sz="22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훈독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에서 유래 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 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가출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家出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), 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낙서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落書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), 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입장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立場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),             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할인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割引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), 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호출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呼出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 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등</a:t>
            </a:r>
            <a:endParaRPr lang="en-US" altLang="ko-KR" sz="22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ko-KR" sz="22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sz="22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음독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에서 유래 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 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가격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價格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), 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사양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仕樣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), 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보통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普通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), 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간담회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懇談會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), 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계주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繼走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 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등</a:t>
            </a:r>
            <a:endParaRPr lang="en-US" altLang="ko-KR" sz="22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ko-KR" sz="22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sz="2200" dirty="0" err="1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서양어휘</a:t>
            </a:r>
            <a:r>
              <a:rPr lang="ko-KR" altLang="en-US" sz="2200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에서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번역 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 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경제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經濟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), 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방송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放送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), 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인민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人民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), 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국민학교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國民學校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), 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그 외의 몇몇 나라이름들</a:t>
            </a:r>
            <a:endParaRPr lang="en-US" altLang="ko-KR" sz="22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ko-KR" sz="22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sz="22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접두사</a:t>
            </a:r>
            <a:r>
              <a:rPr lang="en-US" altLang="ko-KR" sz="22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22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접미사 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 ~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적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的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), 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생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生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)~, ~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별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別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), ~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구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口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 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등</a:t>
            </a:r>
            <a:endParaRPr lang="en-US" altLang="ko-KR" sz="22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ko-KR" sz="22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그 이외의 </a:t>
            </a:r>
            <a:r>
              <a:rPr lang="ko-KR" altLang="en-US" sz="22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법률</a:t>
            </a:r>
            <a:r>
              <a:rPr lang="en-US" altLang="ko-KR" sz="22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22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회계</a:t>
            </a:r>
            <a:r>
              <a:rPr lang="en-US" altLang="ko-KR" sz="22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22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문법</a:t>
            </a:r>
            <a:r>
              <a:rPr lang="en-US" altLang="ko-KR" sz="22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 </a:t>
            </a:r>
            <a:r>
              <a:rPr lang="ko-KR" altLang="en-US" sz="22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용어</a:t>
            </a:r>
            <a:r>
              <a:rPr lang="ko-KR" altLang="en-US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에도 쓰임</a:t>
            </a:r>
            <a:r>
              <a:rPr lang="en-US" altLang="ko-KR" sz="22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</a:t>
            </a:r>
            <a:endParaRPr lang="ko-KR" altLang="en-US" sz="22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749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5DC609-B142-4529-B6FE-F677AA949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A51947-6690-4215-9046-4A02E696F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ko-KR" altLang="en-US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한자문화권이란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?</a:t>
            </a:r>
          </a:p>
          <a:p>
            <a:pPr marL="514350" indent="-514350">
              <a:buAutoNum type="arabicPeriod"/>
            </a:pPr>
            <a:endParaRPr lang="en-US" altLang="ko-KR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514350" indent="-514350">
              <a:buAutoNum type="arabicPeriod"/>
            </a:pP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각 나라별 한자 자형</a:t>
            </a:r>
            <a:endParaRPr lang="en-US" altLang="ko-KR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514350" indent="-514350">
              <a:buAutoNum type="arabicPeriod"/>
            </a:pPr>
            <a:endParaRPr lang="en-US" altLang="ko-KR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514350" indent="-514350">
              <a:buAutoNum type="arabicPeriod"/>
            </a:pP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일본에서의 한자</a:t>
            </a:r>
            <a:endParaRPr lang="en-US" altLang="ko-KR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514350" indent="-514350">
              <a:buAutoNum type="arabicPeriod"/>
            </a:pPr>
            <a:endParaRPr lang="en-US" altLang="ko-KR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514350" indent="-514350">
              <a:buAutoNum type="arabicPeriod"/>
            </a:pP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한자가 일본어에 미친 영향 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문자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9263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9214FD-E49D-4626-BE78-D895107B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 국자</a:t>
            </a:r>
            <a:r>
              <a:rPr lang="en-US" altLang="ko-KR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ja-JP" altLang="en-US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国字</a:t>
            </a:r>
            <a:r>
              <a:rPr lang="en-US" altLang="ja-JP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  <a:endParaRPr lang="ko-KR" altLang="en-US" sz="38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D5334-B76A-422D-9ABA-EE355F695E3E}"/>
              </a:ext>
            </a:extLst>
          </p:cNvPr>
          <p:cNvSpPr txBox="1"/>
          <p:nvPr/>
        </p:nvSpPr>
        <p:spPr>
          <a:xfrm>
            <a:off x="914392" y="2023014"/>
            <a:ext cx="5052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0" i="0" dirty="0"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峠</a:t>
            </a:r>
            <a:endParaRPr lang="ko-KR" altLang="en-US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972F1F-E2CD-4945-AE13-307104EE6BB2}"/>
              </a:ext>
            </a:extLst>
          </p:cNvPr>
          <p:cNvSpPr txBox="1"/>
          <p:nvPr/>
        </p:nvSpPr>
        <p:spPr>
          <a:xfrm>
            <a:off x="2052909" y="2519080"/>
            <a:ext cx="4303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ED77D-E73E-47CC-992A-A6D0EE9C4FCB}"/>
              </a:ext>
            </a:extLst>
          </p:cNvPr>
          <p:cNvSpPr txBox="1"/>
          <p:nvPr/>
        </p:nvSpPr>
        <p:spPr>
          <a:xfrm>
            <a:off x="3173497" y="3612774"/>
            <a:ext cx="3675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0" i="0" dirty="0"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笹</a:t>
            </a:r>
            <a:endParaRPr lang="ko-KR" altLang="en-US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0B922C-7EDA-4E44-8B12-406AF85F1D17}"/>
              </a:ext>
            </a:extLst>
          </p:cNvPr>
          <p:cNvSpPr txBox="1"/>
          <p:nvPr/>
        </p:nvSpPr>
        <p:spPr>
          <a:xfrm>
            <a:off x="3603803" y="2392346"/>
            <a:ext cx="3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榊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536B55-1156-4BC8-88EB-E146445AEE73}"/>
              </a:ext>
            </a:extLst>
          </p:cNvPr>
          <p:cNvSpPr txBox="1"/>
          <p:nvPr/>
        </p:nvSpPr>
        <p:spPr>
          <a:xfrm>
            <a:off x="4688532" y="3534422"/>
            <a:ext cx="3585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0" i="0" dirty="0"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腺</a:t>
            </a:r>
            <a:endParaRPr lang="ko-KR" altLang="en-US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9C4109-1D5C-4055-A91D-4B800CF8BDF5}"/>
              </a:ext>
            </a:extLst>
          </p:cNvPr>
          <p:cNvSpPr txBox="1"/>
          <p:nvPr/>
        </p:nvSpPr>
        <p:spPr>
          <a:xfrm>
            <a:off x="2357709" y="4643715"/>
            <a:ext cx="2420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0" i="0" dirty="0"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膵</a:t>
            </a:r>
            <a:endParaRPr lang="ko-KR" altLang="en-US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DCD001-147D-4FEB-A964-990BBDA000B4}"/>
              </a:ext>
            </a:extLst>
          </p:cNvPr>
          <p:cNvSpPr txBox="1"/>
          <p:nvPr/>
        </p:nvSpPr>
        <p:spPr>
          <a:xfrm>
            <a:off x="3558979" y="5217457"/>
            <a:ext cx="349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0" i="0" dirty="0"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栃</a:t>
            </a:r>
            <a:endParaRPr lang="ko-KR" altLang="en-US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B1B49C-85D6-49F8-8F3A-459A2516F845}"/>
              </a:ext>
            </a:extLst>
          </p:cNvPr>
          <p:cNvSpPr txBox="1"/>
          <p:nvPr/>
        </p:nvSpPr>
        <p:spPr>
          <a:xfrm>
            <a:off x="5647756" y="1434936"/>
            <a:ext cx="4123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0" i="0" dirty="0"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畠</a:t>
            </a:r>
            <a:endParaRPr lang="ko-KR" altLang="en-US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C1889F-C256-4711-9862-CE3CA6E2A372}"/>
              </a:ext>
            </a:extLst>
          </p:cNvPr>
          <p:cNvSpPr txBox="1"/>
          <p:nvPr/>
        </p:nvSpPr>
        <p:spPr>
          <a:xfrm>
            <a:off x="5647756" y="4580962"/>
            <a:ext cx="4123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0" i="0" dirty="0"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畑</a:t>
            </a:r>
            <a:endParaRPr lang="ko-KR" altLang="en-US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B4F23-D2B2-4B7B-9EDA-56CD0B350A41}"/>
              </a:ext>
            </a:extLst>
          </p:cNvPr>
          <p:cNvSpPr txBox="1"/>
          <p:nvPr/>
        </p:nvSpPr>
        <p:spPr>
          <a:xfrm>
            <a:off x="7117967" y="3636075"/>
            <a:ext cx="4123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0" i="0" u="none" strike="noStrike" dirty="0"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匂</a:t>
            </a:r>
            <a:endParaRPr lang="ko-KR" altLang="en-US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0F1B73-BAB6-46E5-85A7-D91D8B6C22B3}"/>
              </a:ext>
            </a:extLst>
          </p:cNvPr>
          <p:cNvSpPr txBox="1"/>
          <p:nvPr/>
        </p:nvSpPr>
        <p:spPr>
          <a:xfrm>
            <a:off x="761991" y="4473386"/>
            <a:ext cx="4123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0" i="0" u="none" strike="noStrike" dirty="0"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凪</a:t>
            </a:r>
            <a:endParaRPr lang="ko-KR" altLang="en-US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CD2EA6-3637-4D3B-B2AA-05116FE7C86C}"/>
              </a:ext>
            </a:extLst>
          </p:cNvPr>
          <p:cNvSpPr txBox="1"/>
          <p:nvPr/>
        </p:nvSpPr>
        <p:spPr>
          <a:xfrm>
            <a:off x="4778179" y="5798948"/>
            <a:ext cx="3585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0" i="0" dirty="0"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凧</a:t>
            </a:r>
            <a:endParaRPr lang="ko-KR" altLang="en-US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FD7B9B-5BC3-4908-AD0D-6DA785C7558F}"/>
              </a:ext>
            </a:extLst>
          </p:cNvPr>
          <p:cNvSpPr txBox="1"/>
          <p:nvPr/>
        </p:nvSpPr>
        <p:spPr>
          <a:xfrm>
            <a:off x="7117967" y="5586789"/>
            <a:ext cx="349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0" i="0" dirty="0"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俣</a:t>
            </a:r>
            <a:endParaRPr lang="ko-KR" altLang="en-US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F34417-BCAC-4EBC-81D2-6DD19F35AAC8}"/>
              </a:ext>
            </a:extLst>
          </p:cNvPr>
          <p:cNvSpPr txBox="1"/>
          <p:nvPr/>
        </p:nvSpPr>
        <p:spPr>
          <a:xfrm>
            <a:off x="7117967" y="2062190"/>
            <a:ext cx="4123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0" i="0"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枠</a:t>
            </a:r>
            <a:endParaRPr lang="ko-KR" altLang="en-US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BC4277-AFCA-4B26-910C-1592490BB0C5}"/>
              </a:ext>
            </a:extLst>
          </p:cNvPr>
          <p:cNvSpPr txBox="1"/>
          <p:nvPr/>
        </p:nvSpPr>
        <p:spPr>
          <a:xfrm>
            <a:off x="761991" y="6168280"/>
            <a:ext cx="475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0" i="0" dirty="0"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込</a:t>
            </a:r>
            <a:endParaRPr lang="ko-KR" altLang="en-US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EDD6F4-D6BF-4AED-96DD-F830A27A0A3A}"/>
              </a:ext>
            </a:extLst>
          </p:cNvPr>
          <p:cNvSpPr txBox="1"/>
          <p:nvPr/>
        </p:nvSpPr>
        <p:spPr>
          <a:xfrm>
            <a:off x="1122141" y="3175269"/>
            <a:ext cx="4123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0" i="0" dirty="0"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躾</a:t>
            </a:r>
            <a:endParaRPr lang="ko-KR" altLang="en-US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88EB2C-DECC-41BB-8C6C-B4A5AC182090}"/>
              </a:ext>
            </a:extLst>
          </p:cNvPr>
          <p:cNvSpPr txBox="1"/>
          <p:nvPr/>
        </p:nvSpPr>
        <p:spPr>
          <a:xfrm>
            <a:off x="5136769" y="2475456"/>
            <a:ext cx="3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0" i="0" dirty="0"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働</a:t>
            </a:r>
            <a:endParaRPr lang="ko-KR" altLang="en-US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D627BF-474D-4DF3-8207-3583B50794AF}"/>
              </a:ext>
            </a:extLst>
          </p:cNvPr>
          <p:cNvSpPr txBox="1"/>
          <p:nvPr/>
        </p:nvSpPr>
        <p:spPr>
          <a:xfrm>
            <a:off x="7906861" y="3047998"/>
            <a:ext cx="4123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0" i="0" dirty="0"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錻</a:t>
            </a:r>
            <a:endParaRPr lang="ko-KR" altLang="en-US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AB9151-E035-4505-9918-7AECD3363C67}"/>
              </a:ext>
            </a:extLst>
          </p:cNvPr>
          <p:cNvSpPr txBox="1"/>
          <p:nvPr/>
        </p:nvSpPr>
        <p:spPr>
          <a:xfrm>
            <a:off x="4491309" y="4512562"/>
            <a:ext cx="4930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0" i="0" dirty="0"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襷</a:t>
            </a:r>
            <a:endParaRPr lang="ko-KR" altLang="en-US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1A2CB1-0A76-471A-B83A-C72D5024CA97}"/>
              </a:ext>
            </a:extLst>
          </p:cNvPr>
          <p:cNvSpPr txBox="1"/>
          <p:nvPr/>
        </p:nvSpPr>
        <p:spPr>
          <a:xfrm>
            <a:off x="5988416" y="5956121"/>
            <a:ext cx="4123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0" i="0" dirty="0"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辷</a:t>
            </a:r>
            <a:endParaRPr lang="ko-KR" altLang="en-US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31E0D0-36CF-4F42-BBAD-2580DFAEBB92}"/>
              </a:ext>
            </a:extLst>
          </p:cNvPr>
          <p:cNvSpPr txBox="1"/>
          <p:nvPr/>
        </p:nvSpPr>
        <p:spPr>
          <a:xfrm>
            <a:off x="7906861" y="6325453"/>
            <a:ext cx="4123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0" i="0" dirty="0"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糀</a:t>
            </a:r>
            <a:endParaRPr lang="ko-KR" altLang="en-US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63232A-4AA7-4FAA-8BAA-043623A24790}"/>
              </a:ext>
            </a:extLst>
          </p:cNvPr>
          <p:cNvSpPr txBox="1"/>
          <p:nvPr/>
        </p:nvSpPr>
        <p:spPr>
          <a:xfrm>
            <a:off x="2483214" y="5798948"/>
            <a:ext cx="475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0" i="0" dirty="0"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樫</a:t>
            </a:r>
            <a:endParaRPr lang="ko-KR" altLang="en-US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9FB8F0-6EA5-434E-8F66-8D23592A359E}"/>
              </a:ext>
            </a:extLst>
          </p:cNvPr>
          <p:cNvSpPr txBox="1"/>
          <p:nvPr/>
        </p:nvSpPr>
        <p:spPr>
          <a:xfrm>
            <a:off x="6167707" y="3047998"/>
            <a:ext cx="4123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0" i="0" dirty="0"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鱈</a:t>
            </a:r>
            <a:endParaRPr lang="ko-KR" altLang="en-US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52ADB-EA5D-4FB7-9239-1A7DBA40F53C}"/>
              </a:ext>
            </a:extLst>
          </p:cNvPr>
          <p:cNvSpPr txBox="1"/>
          <p:nvPr/>
        </p:nvSpPr>
        <p:spPr>
          <a:xfrm>
            <a:off x="7593106" y="4805082"/>
            <a:ext cx="4392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i="0" dirty="0">
                <a:solidFill>
                  <a:srgbClr val="202122"/>
                </a:solidFill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萩</a:t>
            </a:r>
            <a:endParaRPr lang="ko-KR" altLang="en-US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156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9214FD-E49D-4626-BE78-D895107B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 국자</a:t>
            </a:r>
            <a:r>
              <a:rPr lang="en-US" altLang="ko-KR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ja-JP" altLang="en-US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国字</a:t>
            </a:r>
            <a:r>
              <a:rPr lang="en-US" altLang="ja-JP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  <a:endParaRPr lang="ko-KR" altLang="en-US" sz="38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D98E40-4279-4253-9A8F-707D86373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한자의 </a:t>
            </a:r>
            <a:r>
              <a:rPr lang="ko-KR" altLang="en-US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제자원리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에 따라 만들어진 </a:t>
            </a:r>
            <a:r>
              <a:rPr lang="ko-KR" altLang="en-US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일본만의 고유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한 한자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.</a:t>
            </a:r>
          </a:p>
          <a:p>
            <a:endParaRPr lang="en-US" altLang="ko-KR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일본에만 있는 개념이나 사물을 나타내려고 만들었으며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대부분 훈독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으로만 읽힘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.</a:t>
            </a:r>
          </a:p>
          <a:p>
            <a:endParaRPr lang="en-US" altLang="ko-KR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간혹 음독의 경우에는 부수를 </a:t>
            </a:r>
            <a:r>
              <a:rPr lang="ko-KR" altLang="en-US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제외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한 부분의 독음을 따름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.</a:t>
            </a:r>
          </a:p>
          <a:p>
            <a:endParaRPr lang="en-US" altLang="ko-KR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081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6F47F8-1926-4647-86DD-D2C6CCB25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800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사자숙어</a:t>
            </a:r>
            <a:r>
              <a:rPr lang="ko-KR" altLang="en-US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</a:t>
            </a:r>
            <a:r>
              <a:rPr lang="en-US" altLang="ko-KR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四字熟語</a:t>
            </a:r>
            <a:r>
              <a:rPr lang="en-US" altLang="ko-KR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  <a:endParaRPr lang="ko-KR" altLang="en-US" sz="38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818A7E-095E-4417-AEF8-DE2F734AD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한국에서는 흔히 故事成語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고사성어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 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또는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四字成語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사자성어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 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라고 하는 한자 관용어구를 일본에서는 </a:t>
            </a:r>
            <a:r>
              <a:rPr lang="ko-KR" altLang="en-US" sz="2500" dirty="0" err="1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사자숙어</a:t>
            </a:r>
            <a:r>
              <a:rPr lang="en-US" altLang="ko-KR" sz="25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ja-JP" altLang="en-US" sz="25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四字熟語</a:t>
            </a:r>
            <a:r>
              <a:rPr lang="en-US" altLang="ja-JP" sz="25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라고 한다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</a:t>
            </a:r>
          </a:p>
          <a:p>
            <a:endParaRPr lang="en-US" altLang="ko-KR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국내에서 쓰이는 고사성어와 일본에서 쓰이는 </a:t>
            </a:r>
            <a:r>
              <a:rPr lang="ko-KR" altLang="en-US" sz="2500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사자숙어는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</a:t>
            </a:r>
            <a:r>
              <a:rPr lang="ko-KR" altLang="en-US" sz="25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겹치는 것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이 많으나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그 뜻은 </a:t>
            </a:r>
            <a:r>
              <a:rPr lang="ko-KR" altLang="en-US" sz="25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다르게 쓰이는 경우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가 있음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</a:t>
            </a:r>
          </a:p>
          <a:p>
            <a:endParaRPr lang="en-US" altLang="ko-KR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예시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 </a:t>
            </a:r>
            <a:r>
              <a:rPr lang="ko-KR" altLang="en-US" sz="2500" b="0" i="0" dirty="0"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春夏秋冬</a:t>
            </a:r>
            <a:r>
              <a:rPr lang="en-US" altLang="ko-KR" sz="2500" b="0" i="0" dirty="0"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2500" b="0" i="0" dirty="0"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춘하추동</a:t>
            </a:r>
            <a:r>
              <a:rPr lang="en-US" altLang="ko-KR" sz="2500" b="0" i="0" dirty="0"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), </a:t>
            </a:r>
            <a:r>
              <a:rPr lang="ko-KR" altLang="en-US" sz="2500" b="0" i="0" dirty="0"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温故知新</a:t>
            </a:r>
            <a:r>
              <a:rPr lang="en-US" altLang="ko-KR" sz="2500" b="0" i="0" dirty="0"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2500" b="0" i="0" dirty="0"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온고지신</a:t>
            </a:r>
            <a:r>
              <a:rPr lang="en-US" altLang="ko-KR" sz="2500" b="0" i="0" dirty="0">
                <a:effectLst/>
                <a:latin typeface="한양해서" panose="02030600000101010101" pitchFamily="18" charset="-127"/>
                <a:ea typeface="한양해서" panose="02030600000101010101" pitchFamily="18" charset="-127"/>
              </a:rPr>
              <a:t>), 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馬耳東風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마이동풍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),  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自業自得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자업자득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 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등</a:t>
            </a:r>
            <a:endParaRPr lang="en-US" altLang="ko-KR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52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C2E8E3-2A66-48FC-B5AC-951DBD39A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조사하면서 느낀 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1FE10B-4AF5-48D4-82F8-9EF32841F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 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일본어를 접하기 전에는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일본어가 한자와 밀접한 연관이 있다는 사실 자체를 모르고 있었다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 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일본에서는 그냥 지렁이 같은 가나만 쓰이는 줄 알았지만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일본어를 접하고 한자문화권을 조사하게 되면서 한자의 대단함을 느끼게 되었다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 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또한 우리말과 일본어의 한자 어휘는 겹치는 것이 많다는 것을 알게 되면서 한자공부를 열심히 하면 일본어가 보이겠구나 하고 생각을 하여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앞으로도 한자공부와 일본어 공부를 꾸준히 병행하는 방향을 선택하였다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460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F4D6DC-AAE8-44E2-BCA6-922CFF42C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출처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B1A3EA-5A26-4F87-A238-4E3A9A4F4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한자문화권 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: 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  <a:hlinkClick r:id="rId2"/>
              </a:rPr>
              <a:t>https://ja.wikipedia.org/wiki/%E6%BC%A2%E5%AD%97%E6%96%87%E5%8C%96%E5%9C%8F</a:t>
            </a:r>
            <a:endParaRPr lang="en-US" altLang="ko-KR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만요가나 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https://ja.wikipedia.org/wiki/%E4%B8%87%E8%91%89%E4%BB%AE%E5%90%8D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일본어 훈독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,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 음독 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https://search.yahoo.co.jp/search?p=%E6%97%A5%E6%9C%AC%E8%AA%9E%E3%80%80%E8%AA%AD%E3%81%BF%E6%96%B9&amp;ei=UTF-8</a:t>
            </a:r>
          </a:p>
        </p:txBody>
      </p:sp>
    </p:spTree>
    <p:extLst>
      <p:ext uri="{BB962C8B-B14F-4D97-AF65-F5344CB8AC3E}">
        <p14:creationId xmlns:p14="http://schemas.microsoft.com/office/powerpoint/2010/main" val="3202426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F4D6DC-AAE8-44E2-BCA6-922CFF42C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출처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B1A3EA-5A26-4F87-A238-4E3A9A4F4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  <a:hlinkClick r:id="rId2"/>
              </a:rPr>
              <a:t>https://www.weblio.jp/content/%E6%97%A5%E6%9C%AC%E8%AA%9E</a:t>
            </a:r>
            <a:endParaRPr lang="en-US" altLang="ko-KR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 국자 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  <a:hlinkClick r:id="rId3"/>
              </a:rPr>
              <a:t>https://ja.wikipedia.org/wiki/%E5%92%8C%E8%A3%BD%E6%BC%A2%E5%AD%97</a:t>
            </a:r>
            <a:endParaRPr lang="ja-JP" altLang="en-US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  <a:hlinkClick r:id="rId4"/>
              </a:rPr>
              <a:t>https://kanji.jitenon.jp/cat/kokuji.html</a:t>
            </a:r>
            <a:endParaRPr lang="ja-JP" altLang="en-US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일본어 한자 참고사이트 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https://www.kanken.or.jp/</a:t>
            </a:r>
          </a:p>
        </p:txBody>
      </p:sp>
    </p:spTree>
    <p:extLst>
      <p:ext uri="{BB962C8B-B14F-4D97-AF65-F5344CB8AC3E}">
        <p14:creationId xmlns:p14="http://schemas.microsoft.com/office/powerpoint/2010/main" val="2911634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F4D6DC-AAE8-44E2-BCA6-922CFF42C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출처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B1A3EA-5A26-4F87-A238-4E3A9A4F4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828801"/>
            <a:ext cx="7772401" cy="444649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히라가나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카타카나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 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  <a:hlinkClick r:id="rId2"/>
              </a:rPr>
              <a:t>https://jpnculture.net/kanji-hiragana-katakana/</a:t>
            </a:r>
            <a:endParaRPr lang="en-US" altLang="ko-KR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  <a:hlinkClick r:id="rId3"/>
              </a:rPr>
              <a:t>https://ja.wikipedia.org/wiki/%E4%BB%AE%E5%90%8D</a:t>
            </a:r>
            <a:endParaRPr lang="en-US" altLang="ko-KR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  <a:hlinkClick r:id="rId4"/>
              </a:rPr>
              <a:t>https://www.hana300.com/aakana.html</a:t>
            </a:r>
            <a:endParaRPr lang="ja-JP" altLang="en-US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난학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 이미지 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:</a:t>
            </a:r>
            <a:endParaRPr lang="ja-JP" altLang="en-US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https://www.google.com/search?q=%E8%98%AD%E5%AD%A6&amp;hl=ko&amp;source=lnms&amp;tbm=isch&amp;sa=X&amp;ved=2ahUKEwjFmc6R16bzAhXQed4KHXsiCoIQ_AUoAXoECAIQAw&amp;biw=1536&amp;bih=696&amp;dpr=1.25</a:t>
            </a:r>
          </a:p>
        </p:txBody>
      </p:sp>
    </p:spTree>
    <p:extLst>
      <p:ext uri="{BB962C8B-B14F-4D97-AF65-F5344CB8AC3E}">
        <p14:creationId xmlns:p14="http://schemas.microsoft.com/office/powerpoint/2010/main" val="624422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F4D6DC-AAE8-44E2-BCA6-922CFF42C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38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출처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B1A3EA-5A26-4F87-A238-4E3A9A4F4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828801"/>
            <a:ext cx="7772401" cy="444649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메이지 시대 이미지 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https://ja.wikipedia.org/wiki/%E6%98%8E%E6%B2%BB%E7%B6%AD%E6%96%B0</a:t>
            </a:r>
          </a:p>
        </p:txBody>
      </p:sp>
    </p:spTree>
    <p:extLst>
      <p:ext uri="{BB962C8B-B14F-4D97-AF65-F5344CB8AC3E}">
        <p14:creationId xmlns:p14="http://schemas.microsoft.com/office/powerpoint/2010/main" val="2550174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4E1890-EBB9-4A64-BC72-F1300C4A82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시청해 주셔서</a:t>
            </a:r>
            <a:b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</a:b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899138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5DC609-B142-4529-B6FE-F677AA949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A51947-6690-4215-9046-4A02E696F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5. 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한자가 일본에 미친 영향 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일본어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</a:p>
          <a:p>
            <a:pPr marL="0" indent="0">
              <a:buNone/>
            </a:pPr>
            <a:endParaRPr lang="en-US" altLang="ko-KR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6. 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한문으로 된 고대 문헌들</a:t>
            </a:r>
            <a:endParaRPr lang="en-US" altLang="ko-KR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0" indent="0">
              <a:buNone/>
            </a:pPr>
            <a:r>
              <a:rPr lang="en-US" altLang="ja-JP" dirty="0">
                <a:latin typeface="한양해서" panose="02030600000101010101" pitchFamily="18" charset="-127"/>
                <a:ea typeface="한양해서" panose="02030600000101010101" pitchFamily="18" charset="-127"/>
              </a:rPr>
              <a:t>  </a:t>
            </a:r>
            <a:endParaRPr lang="en-US" altLang="ko-KR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7. 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일본어의 </a:t>
            </a:r>
            <a:r>
              <a:rPr lang="ko-KR" altLang="en-US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한자어휘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 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훈독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음독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</a:p>
          <a:p>
            <a:pPr marL="0" indent="0">
              <a:buNone/>
            </a:pPr>
            <a:endParaRPr lang="en-US" altLang="ko-KR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8. 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일본어의 </a:t>
            </a:r>
            <a:r>
              <a:rPr lang="ko-KR" altLang="en-US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한자어휘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 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숙자훈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아테지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고유어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8650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5DC609-B142-4529-B6FE-F677AA949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A51947-6690-4215-9046-4A02E696F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828801"/>
            <a:ext cx="8323730" cy="4351337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9. 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일본어에서 유래된 </a:t>
            </a:r>
            <a:r>
              <a:rPr lang="ko-KR" altLang="en-US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한자어휘들</a:t>
            </a:r>
            <a:endParaRPr lang="en-US" altLang="ko-KR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10. 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 내에서의 국자</a:t>
            </a:r>
            <a:r>
              <a:rPr lang="ja-JP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 </a:t>
            </a:r>
            <a:r>
              <a:rPr lang="en-US" altLang="ja-JP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ja-JP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国字</a:t>
            </a:r>
            <a:r>
              <a:rPr lang="en-US" altLang="ja-JP" dirty="0"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</a:p>
          <a:p>
            <a:pPr marL="0" indent="0">
              <a:buNone/>
            </a:pPr>
            <a:endParaRPr lang="en-US" altLang="ja-JP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0" indent="0">
              <a:buNone/>
            </a:pPr>
            <a:r>
              <a:rPr lang="en-US" altLang="ja-JP" dirty="0">
                <a:latin typeface="한양해서" panose="02030600000101010101" pitchFamily="18" charset="-127"/>
                <a:ea typeface="한양해서" panose="02030600000101010101" pitchFamily="18" charset="-127"/>
              </a:rPr>
              <a:t>11. </a:t>
            </a:r>
            <a:r>
              <a:rPr lang="ko-KR" altLang="en-US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사자숙어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 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四字熟語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</a:p>
          <a:p>
            <a:pPr marL="0" indent="0">
              <a:buNone/>
            </a:pPr>
            <a:endParaRPr lang="en-US" altLang="ko-KR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12. 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본인이 조사하면서 </a:t>
            </a:r>
            <a:r>
              <a:rPr lang="ko-KR" altLang="en-US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느낀점</a:t>
            </a:r>
            <a:endParaRPr lang="en-US" altLang="ko-KR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0" indent="0">
              <a:buNone/>
            </a:pPr>
            <a:endParaRPr lang="en-US" altLang="ja-JP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0" indent="0">
              <a:buNone/>
            </a:pPr>
            <a:endParaRPr lang="en-US" altLang="ja-JP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0003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내용 개체 틀 3" descr="자기이(가) 표시된 사진&#10;&#10;자동 생성된 설명">
            <a:extLst>
              <a:ext uri="{FF2B5EF4-FFF2-40B4-BE49-F238E27FC236}">
                <a16:creationId xmlns:a16="http://schemas.microsoft.com/office/drawing/2014/main" id="{8E6C2896-6ABA-4DAB-9822-ED983E52B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1" r="13806" b="2418"/>
          <a:stretch/>
        </p:blipFill>
        <p:spPr>
          <a:xfrm>
            <a:off x="2641851" y="10"/>
            <a:ext cx="650214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z="2400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한자문화권이란</a:t>
            </a:r>
            <a:r>
              <a:rPr lang="en-US" altLang="ko-KR" sz="24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?</a:t>
            </a:r>
            <a:endParaRPr lang="en-US" altLang="zh-CN" sz="24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0D9E6F-79E8-4CB2-B131-2FA6E3FD3324}"/>
              </a:ext>
            </a:extLst>
          </p:cNvPr>
          <p:cNvSpPr txBox="1"/>
          <p:nvPr/>
        </p:nvSpPr>
        <p:spPr>
          <a:xfrm>
            <a:off x="278319" y="2718054"/>
            <a:ext cx="2578608" cy="37630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정의 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: 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예로부터 중국의 영향을 받아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한자를 사용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한 나라들의 통칭</a:t>
            </a:r>
            <a:endParaRPr lang="en-US" altLang="ko-KR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소속 국가 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: 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중국을 비롯한 </a:t>
            </a:r>
            <a:r>
              <a:rPr lang="ko-KR" altLang="en-US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중화권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 국가들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,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 대한민국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베트남</a:t>
            </a:r>
            <a:endParaRPr lang="en-US" altLang="ko-KR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공통점 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: 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유교와 율령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불교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쌀을 주식으로 삼음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젓가락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 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사용</a:t>
            </a:r>
            <a:r>
              <a:rPr lang="en-US" altLang="ko-KR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dirty="0">
                <a:latin typeface="한양해서" panose="02030600000101010101" pitchFamily="18" charset="-127"/>
                <a:ea typeface="한양해서" panose="02030600000101010101" pitchFamily="18" charset="-127"/>
              </a:rPr>
              <a:t>발효식품 등</a:t>
            </a:r>
            <a:endParaRPr lang="en-US" altLang="ko-KR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20195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31DE728-8710-4D0D-ABEA-461458917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7315098-0B15-43ED-83A0-252495E83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4675886"/>
            <a:ext cx="2763774" cy="1608328"/>
          </a:xfrm>
        </p:spPr>
        <p:txBody>
          <a:bodyPr>
            <a:normAutofit/>
          </a:bodyPr>
          <a:lstStyle/>
          <a:p>
            <a:r>
              <a:rPr lang="ko-KR" altLang="en-US" sz="3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각 나라별 한자자형 차이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9144001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4667" y="640091"/>
            <a:ext cx="6054666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내용 개체 틀 4" descr="텍스트이(가) 표시된 사진&#10;&#10;자동 생성된 설명">
            <a:extLst>
              <a:ext uri="{FF2B5EF4-FFF2-40B4-BE49-F238E27FC236}">
                <a16:creationId xmlns:a16="http://schemas.microsoft.com/office/drawing/2014/main" id="{E48C57B0-4C98-4D99-BDA6-1C2F7B68C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0"/>
          <a:stretch/>
        </p:blipFill>
        <p:spPr>
          <a:xfrm>
            <a:off x="1638300" y="749300"/>
            <a:ext cx="5867400" cy="334304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E62BDC-549B-451F-9610-C2908BCF1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075" y="4675886"/>
            <a:ext cx="5006720" cy="1605083"/>
          </a:xfrm>
        </p:spPr>
        <p:txBody>
          <a:bodyPr anchor="ctr">
            <a:normAutofit/>
          </a:bodyPr>
          <a:lstStyle/>
          <a:p>
            <a:r>
              <a:rPr lang="ko-KR" altLang="en-US" sz="20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예술</a:t>
            </a:r>
            <a:r>
              <a:rPr lang="en-US" altLang="ko-KR" sz="20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 </a:t>
            </a:r>
            <a:r>
              <a:rPr lang="ko-KR" altLang="en-US" sz="20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낙관</a:t>
            </a:r>
            <a:r>
              <a:rPr lang="en-US" altLang="ko-KR" sz="20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20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발매라는 한자단어를 각각 </a:t>
            </a:r>
            <a:r>
              <a:rPr lang="ko-KR" altLang="en-US" sz="20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정체자</a:t>
            </a:r>
            <a:r>
              <a:rPr lang="en-US" altLang="ko-KR" sz="20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2000" dirty="0" err="1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간화자</a:t>
            </a:r>
            <a:r>
              <a:rPr lang="en-US" altLang="ko-KR" sz="20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신자체</a:t>
            </a:r>
            <a:r>
              <a:rPr lang="ko-KR" altLang="en-US" sz="20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로 표기한 것</a:t>
            </a:r>
            <a:r>
              <a:rPr lang="en-US" altLang="ko-KR" sz="20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</a:t>
            </a:r>
            <a:endParaRPr lang="en-US" sz="20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93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A639B8-A9A4-473A-B0DD-C70E1B629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각 나라별 한자자형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4386A4-C41E-4E7B-A39C-803F4A622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정체자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: </a:t>
            </a:r>
            <a:r>
              <a:rPr lang="ko-KR" altLang="en-US" sz="25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옛날부터 쓰여왔던 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한자의 형태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 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대한민국을 비롯하여 대만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홍콩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마카오 등에서 쓰임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	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500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간화자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: 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중국 대륙에서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1964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년에 공포하고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1986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년에 수정한 </a:t>
            </a:r>
            <a:r>
              <a:rPr lang="ko-KR" altLang="en-US" sz="2500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간화자총표를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바탕으로 하는 </a:t>
            </a:r>
            <a:r>
              <a:rPr lang="ko-KR" altLang="en-US" sz="2500" dirty="0" err="1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간략화된</a:t>
            </a:r>
            <a:r>
              <a:rPr lang="ko-KR" altLang="en-US" sz="25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 한자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 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중국 대륙과 화교 사회에서 널리 쓰임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 sz="2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500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신자체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: 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일본에서 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1946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년 </a:t>
            </a:r>
            <a:r>
              <a:rPr lang="ko-KR" altLang="en-US" sz="2500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당용한자가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제정된 이후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현재까지 일본에서 사용</a:t>
            </a:r>
            <a:r>
              <a:rPr lang="ko-KR" altLang="en-US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되는 한자 자형</a:t>
            </a:r>
            <a:r>
              <a:rPr lang="en-US" altLang="ko-KR" sz="2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82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A91AEF-F6D3-46CD-AB6C-2A53B7360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일본에서의 한자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2C533F-31CC-4F12-9F54-CF06F5F47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541929"/>
            <a:ext cx="7772401" cy="508298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ko-KR" altLang="en-US" sz="23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일본에서는 </a:t>
            </a:r>
            <a:r>
              <a:rPr lang="ko-KR" altLang="en-US" sz="2300" dirty="0" err="1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신자체</a:t>
            </a:r>
            <a:r>
              <a:rPr lang="en-US" altLang="ko-KR" sz="23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ja-JP" altLang="en-US" sz="23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新字体</a:t>
            </a:r>
            <a:r>
              <a:rPr lang="en-US" altLang="ja-JP" sz="23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  <a:r>
              <a:rPr lang="ko-KR" altLang="en-US" sz="23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라는 자형을 사용</a:t>
            </a:r>
            <a:endParaRPr lang="en-US" altLang="ko-KR" sz="23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0" indent="0">
              <a:buNone/>
            </a:pPr>
            <a:endParaRPr lang="en-US" altLang="ko-KR" sz="23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r>
              <a:rPr lang="en-US" altLang="ko-KR" sz="23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1946</a:t>
            </a:r>
            <a:r>
              <a:rPr lang="ko-KR" altLang="en-US" sz="23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년에 옛 자형인 </a:t>
            </a:r>
            <a:r>
              <a:rPr lang="ko-KR" altLang="en-US" sz="2300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구자체</a:t>
            </a:r>
            <a:r>
              <a:rPr lang="en-US" altLang="ko-KR" sz="23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ja-JP" altLang="en-US" sz="23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旧字体</a:t>
            </a:r>
            <a:r>
              <a:rPr lang="en-US" altLang="ja-JP" sz="23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  <a:r>
              <a:rPr lang="ko-KR" altLang="en-US" sz="23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에서 </a:t>
            </a:r>
            <a:r>
              <a:rPr lang="ko-KR" altLang="en-US" sz="23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획 일부를 간략화하고 공식화</a:t>
            </a:r>
            <a:r>
              <a:rPr lang="ko-KR" altLang="en-US" sz="23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</a:t>
            </a:r>
            <a:r>
              <a:rPr lang="ko-KR" altLang="en-US" sz="2300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한것</a:t>
            </a:r>
            <a:r>
              <a:rPr lang="en-US" altLang="ko-KR" sz="23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 </a:t>
            </a:r>
          </a:p>
          <a:p>
            <a:endParaRPr lang="en-US" altLang="ko-KR" sz="23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r>
              <a:rPr lang="en-US" altLang="ko-KR" sz="23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‘</a:t>
            </a:r>
            <a:r>
              <a:rPr lang="ko-KR" altLang="en-US" sz="2300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신자체</a:t>
            </a:r>
            <a:r>
              <a:rPr lang="en-US" altLang="ko-KR" sz="23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’</a:t>
            </a:r>
            <a:r>
              <a:rPr lang="ko-KR" altLang="en-US" sz="23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라는 명칭은 </a:t>
            </a:r>
            <a:r>
              <a:rPr lang="en-US" altLang="ko-KR" sz="23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1949</a:t>
            </a:r>
            <a:r>
              <a:rPr lang="ko-KR" altLang="en-US" sz="23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년의 </a:t>
            </a:r>
            <a:r>
              <a:rPr lang="ko-KR" altLang="en-US" sz="2300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당용한자</a:t>
            </a:r>
            <a:r>
              <a:rPr lang="ko-KR" altLang="en-US" sz="23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자체표에 게시된 표준 자체에 대한 호칭</a:t>
            </a:r>
            <a:r>
              <a:rPr lang="en-US" altLang="ko-KR" sz="23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</a:t>
            </a:r>
          </a:p>
          <a:p>
            <a:endParaRPr lang="en-US" altLang="ko-KR" sz="23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3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한자의 </a:t>
            </a:r>
            <a:r>
              <a:rPr lang="ko-KR" altLang="en-US" sz="23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오른쪽 방</a:t>
            </a:r>
            <a:r>
              <a:rPr lang="en-US" altLang="ko-KR" sz="23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23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旁</a:t>
            </a:r>
            <a:r>
              <a:rPr lang="en-US" altLang="ko-KR" sz="23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  <a:r>
              <a:rPr lang="en-US" altLang="ko-KR" sz="23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</a:t>
            </a:r>
            <a:r>
              <a:rPr lang="ko-KR" altLang="en-US" sz="23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부분을</a:t>
            </a:r>
            <a:r>
              <a:rPr lang="en-US" altLang="ko-KR" sz="23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</a:t>
            </a:r>
            <a:r>
              <a:rPr lang="ko-KR" altLang="en-US" sz="23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음이 같고 획수가 적은 문자</a:t>
            </a:r>
            <a:r>
              <a:rPr lang="ko-KR" altLang="en-US" sz="23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로 바꾸거나</a:t>
            </a:r>
            <a:r>
              <a:rPr lang="en-US" altLang="ko-KR" sz="23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23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복잡한 부분을 </a:t>
            </a:r>
            <a:r>
              <a:rPr lang="ko-KR" altLang="en-US" sz="2300" dirty="0" err="1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간단화한</a:t>
            </a:r>
            <a:r>
              <a:rPr lang="ko-KR" altLang="en-US" sz="23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 기호</a:t>
            </a:r>
            <a:r>
              <a:rPr lang="ko-KR" altLang="en-US" sz="23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로 바꾸는 등의 방법으로 사용</a:t>
            </a:r>
            <a:r>
              <a:rPr lang="en-US" altLang="ko-KR" sz="23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.</a:t>
            </a:r>
          </a:p>
          <a:p>
            <a:endParaRPr lang="en-US" altLang="ko-KR" sz="23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r>
              <a:rPr lang="ko-KR" altLang="en-US" sz="23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현재 일본에서 쓰이고 있는 상용한자는 총 </a:t>
            </a:r>
            <a:r>
              <a:rPr lang="en-US" altLang="ko-KR" sz="2300" dirty="0">
                <a:solidFill>
                  <a:srgbClr val="FF0000"/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2136</a:t>
            </a:r>
            <a:r>
              <a:rPr lang="ko-KR" altLang="en-US" sz="23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자</a:t>
            </a:r>
            <a:endParaRPr lang="en-US" altLang="ko-KR" sz="23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endParaRPr lang="en-US" altLang="ko-KR" sz="23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endParaRPr lang="en-US" altLang="ko-KR" sz="23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endParaRPr lang="en-US" altLang="ko-KR" sz="23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601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8" descr="화살이(가) 표시된 사진&#10;&#10;자동 생성된 설명">
            <a:extLst>
              <a:ext uri="{FF2B5EF4-FFF2-40B4-BE49-F238E27FC236}">
                <a16:creationId xmlns:a16="http://schemas.microsoft.com/office/drawing/2014/main" id="{BB324ABB-523A-44A3-9CBF-359009066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3057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38" name="Freeform: Shape 33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8262707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D3F15EC-A6AD-4A66-A096-0829EE127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46" y="4185749"/>
            <a:ext cx="6949328" cy="622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z="3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한자가 일본어에 미친 영향 </a:t>
            </a:r>
            <a:r>
              <a:rPr lang="en-US" altLang="ko-KR" sz="3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ko-KR" altLang="en-US" sz="3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문자</a:t>
            </a:r>
            <a:r>
              <a:rPr lang="en-US" altLang="ko-KR" sz="31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C54F03-4B8B-407F-B08B-E5C6F6A12F3D}"/>
              </a:ext>
            </a:extLst>
          </p:cNvPr>
          <p:cNvSpPr txBox="1"/>
          <p:nvPr/>
        </p:nvSpPr>
        <p:spPr>
          <a:xfrm>
            <a:off x="463547" y="4856921"/>
            <a:ext cx="7173771" cy="1249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히라가나 </a:t>
            </a:r>
            <a:r>
              <a:rPr lang="en-US" altLang="ko-KR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: </a:t>
            </a:r>
            <a:r>
              <a:rPr lang="ko-KR" altLang="en-US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한자의 초서체에서 변형된 글자</a:t>
            </a:r>
            <a:r>
              <a:rPr lang="ja-JP" altLang="en-US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　</a:t>
            </a:r>
            <a:endParaRPr lang="en-US" altLang="ko-KR" sz="1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주로 동사의 활용어미</a:t>
            </a:r>
            <a:r>
              <a:rPr lang="en-US" altLang="ko-KR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조사</a:t>
            </a:r>
            <a:r>
              <a:rPr lang="en-US" altLang="ko-KR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조동사에 쓰임</a:t>
            </a:r>
            <a:endParaRPr lang="en-US" altLang="ko-KR" sz="1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일본 고유어 중 한자로 표기하기 어려운 단어에도</a:t>
            </a:r>
            <a:r>
              <a:rPr lang="en-US" altLang="ko-KR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 </a:t>
            </a:r>
            <a:r>
              <a:rPr lang="ko-KR" altLang="en-US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쓰임</a:t>
            </a:r>
            <a:endParaRPr lang="en-US" altLang="ko-KR" sz="1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여성이 많이 사용하여</a:t>
            </a:r>
            <a:r>
              <a:rPr lang="en-US" altLang="ko-KR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, </a:t>
            </a:r>
            <a:r>
              <a:rPr lang="ko-KR" altLang="en-US" sz="1500" dirty="0" err="1">
                <a:latin typeface="한양해서" panose="02030600000101010101" pitchFamily="18" charset="-127"/>
                <a:ea typeface="한양해서" panose="02030600000101010101" pitchFamily="18" charset="-127"/>
              </a:rPr>
              <a:t>온나데</a:t>
            </a:r>
            <a:r>
              <a:rPr lang="en-US" altLang="ko-KR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(</a:t>
            </a:r>
            <a:r>
              <a:rPr lang="ja-JP" altLang="en-US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女手</a:t>
            </a:r>
            <a:r>
              <a:rPr lang="en-US" altLang="ja-JP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)</a:t>
            </a:r>
            <a:r>
              <a:rPr lang="ko-KR" altLang="en-US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라고도 불림</a:t>
            </a:r>
            <a:endParaRPr lang="en-US" altLang="ko-KR" sz="1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한양해서" panose="02030600000101010101" pitchFamily="18" charset="-127"/>
                <a:ea typeface="한양해서" panose="02030600000101010101" pitchFamily="18" charset="-127"/>
              </a:rPr>
              <a:t>메이지 시대 학제 시행 후부터 자형이 표준화</a:t>
            </a:r>
            <a:endParaRPr lang="en-US" altLang="ko-KR" sz="1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500" dirty="0"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1953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1246</TotalTime>
  <Words>1498</Words>
  <Application>Microsoft Office PowerPoint</Application>
  <PresentationFormat>화면 슬라이드 쇼(4:3)</PresentationFormat>
  <Paragraphs>193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5" baseType="lpstr">
      <vt:lpstr>华文楷体</vt:lpstr>
      <vt:lpstr>华文行楷</vt:lpstr>
      <vt:lpstr>한양해서</vt:lpstr>
      <vt:lpstr>Arial</vt:lpstr>
      <vt:lpstr>Calibri</vt:lpstr>
      <vt:lpstr>Wingdings 2</vt:lpstr>
      <vt:lpstr>1_Office Theme</vt:lpstr>
      <vt:lpstr>한자문화권과 일본</vt:lpstr>
      <vt:lpstr>목차</vt:lpstr>
      <vt:lpstr>목차</vt:lpstr>
      <vt:lpstr>목차</vt:lpstr>
      <vt:lpstr>한자문화권이란?</vt:lpstr>
      <vt:lpstr>각 나라별 한자자형 차이</vt:lpstr>
      <vt:lpstr>각 나라별 한자자형</vt:lpstr>
      <vt:lpstr>일본에서의 한자</vt:lpstr>
      <vt:lpstr>한자가 일본어에 미친 영향 (문자)</vt:lpstr>
      <vt:lpstr>한자가 일본어에 미친 영향 (문자)</vt:lpstr>
      <vt:lpstr>한자가 일본어에 미친 영향 (일본어)</vt:lpstr>
      <vt:lpstr>한자가 일본어에 미친 영향 (일본어)</vt:lpstr>
      <vt:lpstr>한문으로 된 고대문헌</vt:lpstr>
      <vt:lpstr>일본어의 한자어휘 (훈독)</vt:lpstr>
      <vt:lpstr>일본어의 한자어휘 (음독)</vt:lpstr>
      <vt:lpstr>일본어의 한자어휘 (숙자훈)</vt:lpstr>
      <vt:lpstr>일본어의 한자어휘 (아테지)</vt:lpstr>
      <vt:lpstr>일본식 한자어</vt:lpstr>
      <vt:lpstr>일본식 한자어</vt:lpstr>
      <vt:lpstr>일본 국자(国字)</vt:lpstr>
      <vt:lpstr>일본 국자(国字)</vt:lpstr>
      <vt:lpstr>사자숙어 (四字熟語)</vt:lpstr>
      <vt:lpstr>조사하면서 느낀 점</vt:lpstr>
      <vt:lpstr>출처</vt:lpstr>
      <vt:lpstr>출처</vt:lpstr>
      <vt:lpstr>출처</vt:lpstr>
      <vt:lpstr>출처</vt:lpstr>
      <vt:lpstr>시청해 주셔서 감사합니다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大学生学术系列2——兰亭序</dc:title>
  <dc:subject>TP-人文风俗</dc:subject>
  <dc:creator>lenovo</dc:creator>
  <cp:keywords>XS-普屏 4：3;SC-深黄色;BG-深色;DH-静态</cp:keywords>
  <dc:description/>
  <cp:lastModifiedBy>유 동민</cp:lastModifiedBy>
  <cp:revision>39</cp:revision>
  <dcterms:created xsi:type="dcterms:W3CDTF">2012-07-30T12:54:55Z</dcterms:created>
  <dcterms:modified xsi:type="dcterms:W3CDTF">2021-09-30T14:50:42Z</dcterms:modified>
  <cp:category>UDi-主题模板</cp:category>
</cp:coreProperties>
</file>