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vnd.openxmlformats-officedocument.spreadsheetml.sheet" Extension="xlsx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9" r:id="rId4"/>
    <p:sldId id="258" r:id="rId5"/>
    <p:sldId id="280" r:id="rId6"/>
    <p:sldId id="286" r:id="rId7"/>
    <p:sldId id="287" r:id="rId8"/>
    <p:sldId id="291" r:id="rId9"/>
    <p:sldId id="282" r:id="rId10"/>
    <p:sldId id="288" r:id="rId11"/>
    <p:sldId id="289" r:id="rId12"/>
    <p:sldId id="305" r:id="rId13"/>
    <p:sldId id="267" r:id="rId14"/>
    <p:sldId id="290" r:id="rId15"/>
    <p:sldId id="293" r:id="rId16"/>
    <p:sldId id="306" r:id="rId17"/>
    <p:sldId id="302" r:id="rId18"/>
    <p:sldId id="307" r:id="rId19"/>
    <p:sldId id="295" r:id="rId20"/>
    <p:sldId id="296" r:id="rId21"/>
    <p:sldId id="308" r:id="rId22"/>
    <p:sldId id="300" r:id="rId23"/>
    <p:sldId id="304" r:id="rId24"/>
    <p:sldId id="278" r:id="rId2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박시현" initials="박" lastIdx="1" clrIdx="0">
    <p:extLst>
      <p:ext uri="{19B8F6BF-5375-455C-9EA6-DF929625EA0E}">
        <p15:presenceInfo xmlns:p15="http://schemas.microsoft.com/office/powerpoint/2012/main" userId="박시현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69"/>
    <a:srgbClr val="FFFFFF"/>
    <a:srgbClr val="00305D"/>
    <a:srgbClr val="005574"/>
    <a:srgbClr val="39647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5283" autoAdjust="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 ?><Relationships xmlns="http://schemas.openxmlformats.org/package/2006/relationships"><Relationship Id="rId3" Target="NULL" TargetMode="External" Type="http://schemas.openxmlformats.org/officeDocument/2006/relationships/oleObject"/><Relationship Id="rId2" Target="colors1.xml" Type="http://schemas.microsoft.com/office/2011/relationships/chartColorStyle"/><Relationship Id="rId1" Target="style1.xml" Type="http://schemas.microsoft.com/office/2011/relationships/chartStyl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8C-4BEC-A25A-E6F30A1E71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18C-4BEC-A25A-E6F30A1E71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D7-4753-BC90-F67E7B66497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6D7-4753-BC90-F67E7B66497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6D7-4753-BC90-F67E7B664972}"/>
              </c:ext>
            </c:extLst>
          </c:dPt>
          <c:cat>
            <c:strRef>
              <c:f>Sheet1!$A$2:$A$6</c:f>
              <c:strCache>
                <c:ptCount val="5"/>
                <c:pt idx="0">
                  <c:v>좌석에 앉는 방법</c:v>
                </c:pt>
                <c:pt idx="1">
                  <c:v>시끄러운 대화와 스플래시</c:v>
                </c:pt>
                <c:pt idx="2">
                  <c:v>기침, 재채기</c:v>
                </c:pt>
                <c:pt idx="3">
                  <c:v>스마트폰 보며 걷기</c:v>
                </c:pt>
                <c:pt idx="4">
                  <c:v>수하물 잡고 두는 법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37.799999999999997</c:v>
                </c:pt>
                <c:pt idx="1">
                  <c:v>33.9</c:v>
                </c:pt>
                <c:pt idx="2">
                  <c:v>28.7</c:v>
                </c:pt>
                <c:pt idx="3">
                  <c:v>23.2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C-4BEC-A25A-E6F30A1E7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8C242-05F0-43FF-A6A4-DC12F2D7E3BB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FB3DA-2BDF-4887-816F-C1D5557E10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72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FB3DA-2BDF-4887-816F-C1D5557E1090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007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FB3DA-2BDF-4887-816F-C1D5557E1090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38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FB3DA-2BDF-4887-816F-C1D5557E1090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458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FB3DA-2BDF-4887-816F-C1D5557E1090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906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FB3DA-2BDF-4887-816F-C1D5557E1090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23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0F47C4-D7A0-44FE-B313-F298F1392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E35A1B-E50C-4521-BE77-32162860C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AE5194-3D31-4B53-8EF6-DD5A21BCF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18C1F9-EDD8-455E-8F73-AE34A7877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AC09E7-8488-4C79-8D3D-1443C1D2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91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8BB80D-8DFC-4BEE-8F41-E7A84495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E42076D-E9A7-49DB-855B-F92B12D9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894993-6A3C-478D-AFAF-4AA4344B3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8E4240-0D8C-4493-88B8-1EDF7BE3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B904F4-CCF0-4AF8-A6DE-B07FC52B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46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A9CF71C-3126-497C-BE1B-17BD627C1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4258FB-DC0C-43C2-8F9D-96FC05D95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FAEF94-D99C-4B60-B5A3-2C2450CE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E21B50-7802-417E-8300-B6D4CEBEE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9456F4-0B8D-4974-86F7-E04BC190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9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E6CCEB-B628-4C9D-BB7E-EE6B359F1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14525F-2C09-40D4-B6E5-0A10E44D3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E3824D-1371-4DCC-95E1-E7E5E84A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133076-1DB4-4DF7-AC9B-DCF377D8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6C2E24-6499-405D-BF2E-1F604A9D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02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F70BC1-FF1A-4CF9-B18F-46AFB6D9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DE75BF-E40F-45A2-9328-CC256A0B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98DFF8-453D-48FC-B9F0-A6E50912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B5F2A6-FEB3-49B7-8D14-B9D90DA7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F9FD17-B4CD-4FEA-8742-1FF587B3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26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069F35-8A06-4E35-BEDF-940A5110C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8FD109-9495-44AC-AF3C-52901D13F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3142C26-ACF3-46A0-8AE4-0533791A7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019F25-D7D4-4D7C-8405-8AF65DF32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A01F0A-579F-4197-BE75-FE7F29AF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C6E6D75-BE19-45BB-B825-275E07AD7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05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CC34D7-950F-42A1-8B63-EA1CA490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CA0C39-005B-4596-9BC8-E51426BC6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A480F6-5020-4FAA-9241-65A7F4EAD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8A215CA-71C3-44C5-98C6-BF80C6CF0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9FDF585-56CD-4F60-B4B4-BBD2D7DBC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6EDD045-57F4-49B7-8525-71469744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ACE6DFB-FDDD-46CB-801A-D95F1E7A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9F57910-E8E8-4C1E-8969-83D1BE5C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03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02CC01-95D2-494F-9C5F-7A8234B2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443B202-3C5D-480C-B232-DE7C84513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042CC5C-31A9-4182-8B2B-B59ED092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EB5549A-F6B4-4D54-836A-002D62CD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752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374731C-1D71-4285-BA60-1DB02060E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1EDA49B-C4DA-46BD-86A6-7976119C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C2E6D65-FA41-45C6-B959-087D57B7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79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793167-BBEB-47B6-BAF6-A70A18FD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0843A-00AD-42E3-BA63-3B576A98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5F009FB-EDF3-45E6-A135-1AE57894D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AEC1BA-3F4B-47AF-8006-3B0E75C60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C14CCB-CE69-4456-88B2-8B703CA9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CB0291-43B1-440F-B67B-32795B20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010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457F4E-A7AA-4EFC-A929-671560E6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2D59E37-445A-47C1-B208-FBC844677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D2BE91-DC03-4368-A7AE-2605D6356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929180-A0FB-47CC-BCB1-CF487217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3BB821-73AE-4DE9-9E8C-E296E347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E23982A-687A-4691-8D66-5EC130EA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71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6751CCE-7759-462A-B4FC-B3C66D085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1C3C33-D93C-4C51-839F-F1406ACBF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38CB8A-805D-4211-AEAE-429CF069B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5DD5E-CCAA-41F9-A439-7BA9F8D250A3}" type="datetimeFigureOut">
              <a:rPr lang="ko-KR" altLang="en-US" smtClean="0"/>
              <a:t>2021-09-30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B70BA7-3F7C-4453-85AF-A8D5D0329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18AF1B-8A73-46DB-BE09-BEAD9298B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12771-C7D4-4129-8316-86E33D7228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40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chart" Target="../charts/chart1.xml"/><Relationship Id="rId5" Type="http://schemas.openxmlformats.org/officeDocument/2006/relationships/image" Target="../media/image3.png"/><Relationship Id="rId10" Type="http://schemas.openxmlformats.org/officeDocument/2006/relationships/image" Target="../media/image25.png"/><Relationship Id="rId4" Type="http://schemas.openxmlformats.org/officeDocument/2006/relationships/image" Target="../media/image14.svg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26.png"/><Relationship Id="rId18" Type="http://schemas.openxmlformats.org/officeDocument/2006/relationships/image" Target="../media/image31.svg"/><Relationship Id="rId3" Type="http://schemas.openxmlformats.org/officeDocument/2006/relationships/image" Target="../media/image2.png"/><Relationship Id="rId7" Type="http://schemas.openxmlformats.org/officeDocument/2006/relationships/image" Target="../media/image14.svg"/><Relationship Id="rId12" Type="http://schemas.openxmlformats.org/officeDocument/2006/relationships/image" Target="../media/image7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9.svg"/><Relationship Id="rId20" Type="http://schemas.openxmlformats.org/officeDocument/2006/relationships/image" Target="../media/image33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6.svg"/><Relationship Id="rId5" Type="http://schemas.openxmlformats.org/officeDocument/2006/relationships/image" Target="../media/image12.svg"/><Relationship Id="rId15" Type="http://schemas.openxmlformats.org/officeDocument/2006/relationships/image" Target="../media/image28.png"/><Relationship Id="rId10" Type="http://schemas.openxmlformats.org/officeDocument/2006/relationships/image" Target="../media/image5.png"/><Relationship Id="rId19" Type="http://schemas.openxmlformats.org/officeDocument/2006/relationships/image" Target="../media/image32.png"/><Relationship Id="rId4" Type="http://schemas.openxmlformats.org/officeDocument/2006/relationships/image" Target="../media/image11.png"/><Relationship Id="rId9" Type="http://schemas.openxmlformats.org/officeDocument/2006/relationships/image" Target="../media/image4.svg"/><Relationship Id="rId14" Type="http://schemas.openxmlformats.org/officeDocument/2006/relationships/image" Target="../media/image27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35.svg"/><Relationship Id="rId18" Type="http://schemas.openxmlformats.org/officeDocument/2006/relationships/image" Target="../media/image38.sv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image" Target="../media/image34.png"/><Relationship Id="rId17" Type="http://schemas.openxmlformats.org/officeDocument/2006/relationships/image" Target="../media/image37.png"/><Relationship Id="rId2" Type="http://schemas.openxmlformats.org/officeDocument/2006/relationships/image" Target="../media/image2.png"/><Relationship Id="rId16" Type="http://schemas.openxmlformats.org/officeDocument/2006/relationships/image" Target="../media/image31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5" Type="http://schemas.openxmlformats.org/officeDocument/2006/relationships/image" Target="../media/image30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Relationship Id="rId14" Type="http://schemas.openxmlformats.org/officeDocument/2006/relationships/image" Target="../media/image3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png"/><Relationship Id="rId12" Type="http://schemas.openxmlformats.org/officeDocument/2006/relationships/image" Target="../media/image6.sv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FziQFn4Gt4?feature=oembed" TargetMode="External"/><Relationship Id="rId6" Type="http://schemas.openxmlformats.org/officeDocument/2006/relationships/image" Target="../media/image12.svg"/><Relationship Id="rId11" Type="http://schemas.openxmlformats.org/officeDocument/2006/relationships/image" Target="../media/image5.png"/><Relationship Id="rId5" Type="http://schemas.openxmlformats.org/officeDocument/2006/relationships/image" Target="../media/image11.png"/><Relationship Id="rId10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14" Type="http://schemas.openxmlformats.org/officeDocument/2006/relationships/image" Target="../media/image3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png"/><Relationship Id="rId12" Type="http://schemas.openxmlformats.org/officeDocument/2006/relationships/image" Target="../media/image6.sv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wtBIG_aoz8?feature=oembed" TargetMode="External"/><Relationship Id="rId6" Type="http://schemas.openxmlformats.org/officeDocument/2006/relationships/image" Target="../media/image12.svg"/><Relationship Id="rId11" Type="http://schemas.openxmlformats.org/officeDocument/2006/relationships/image" Target="../media/image5.png"/><Relationship Id="rId5" Type="http://schemas.openxmlformats.org/officeDocument/2006/relationships/image" Target="../media/image11.png"/><Relationship Id="rId10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14" Type="http://schemas.openxmlformats.org/officeDocument/2006/relationships/image" Target="../media/image40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11.png"/><Relationship Id="rId7" Type="http://schemas.openxmlformats.org/officeDocument/2006/relationships/image" Target="../media/image41.png"/><Relationship Id="rId12" Type="http://schemas.openxmlformats.org/officeDocument/2006/relationships/image" Target="../media/image4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45.jp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4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44.png"/><Relationship Id="rId5" Type="http://schemas.openxmlformats.org/officeDocument/2006/relationships/image" Target="../media/image13.png"/><Relationship Id="rId15" Type="http://schemas.openxmlformats.org/officeDocument/2006/relationships/image" Target="../media/image47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Relationship Id="rId14" Type="http://schemas.openxmlformats.org/officeDocument/2006/relationships/image" Target="../media/image46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9.jpg"/><Relationship Id="rId3" Type="http://schemas.openxmlformats.org/officeDocument/2006/relationships/image" Target="../media/image2.png"/><Relationship Id="rId7" Type="http://schemas.openxmlformats.org/officeDocument/2006/relationships/image" Target="../media/image14.sv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6.svg"/><Relationship Id="rId5" Type="http://schemas.openxmlformats.org/officeDocument/2006/relationships/image" Target="../media/image12.svg"/><Relationship Id="rId15" Type="http://schemas.openxmlformats.org/officeDocument/2006/relationships/image" Target="../media/image51.jpg"/><Relationship Id="rId10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4.svg"/><Relationship Id="rId14" Type="http://schemas.openxmlformats.org/officeDocument/2006/relationships/image" Target="../media/image50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54.jpg"/><Relationship Id="rId3" Type="http://schemas.openxmlformats.org/officeDocument/2006/relationships/image" Target="../media/image2.png"/><Relationship Id="rId7" Type="http://schemas.openxmlformats.org/officeDocument/2006/relationships/image" Target="../media/image4.svg"/><Relationship Id="rId12" Type="http://schemas.openxmlformats.org/officeDocument/2006/relationships/image" Target="../media/image5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52.jpeg"/><Relationship Id="rId5" Type="http://schemas.openxmlformats.org/officeDocument/2006/relationships/image" Target="../media/image14.sv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6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image" Target="../media/image1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16.jp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hyperlink" Target="https://www2.nhk.or.jp/school/movie/clip.cgi?das_id=D0005310122_00000#in=13&amp;out=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5" Type="http://schemas.openxmlformats.org/officeDocument/2006/relationships/image" Target="../media/image18.sv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Relationship Id="rId14" Type="http://schemas.openxmlformats.org/officeDocument/2006/relationships/image" Target="../media/image17.png"/></Relationships>
</file>

<file path=ppt/slides/_rels/slide6.xml.rels><?xml version="1.0" encoding="UTF-8" standalone="yes" ?><Relationships xmlns="http://schemas.openxmlformats.org/package/2006/relationships"><Relationship Id="rId8" Target="../media/image4.svg" Type="http://schemas.openxmlformats.org/officeDocument/2006/relationships/image"/><Relationship Id="rId13" Target="../media/image20.jpeg" Type="http://schemas.openxmlformats.org/officeDocument/2006/relationships/image"/><Relationship Id="rId3" Target="../media/image11.png" Type="http://schemas.openxmlformats.org/officeDocument/2006/relationships/image"/><Relationship Id="rId7" Target="../media/image3.png" Type="http://schemas.openxmlformats.org/officeDocument/2006/relationships/image"/><Relationship Id="rId12" Target="../media/image19.jpg" Type="http://schemas.openxmlformats.org/officeDocument/2006/relationships/image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4.svg" Type="http://schemas.openxmlformats.org/officeDocument/2006/relationships/image"/><Relationship Id="rId11" Target="../media/image7.png" Type="http://schemas.openxmlformats.org/officeDocument/2006/relationships/image"/><Relationship Id="rId5" Target="../media/image13.png" Type="http://schemas.openxmlformats.org/officeDocument/2006/relationships/image"/><Relationship Id="rId10" Target="../media/image6.svg" Type="http://schemas.openxmlformats.org/officeDocument/2006/relationships/image"/><Relationship Id="rId4" Target="../media/image12.svg" Type="http://schemas.openxmlformats.org/officeDocument/2006/relationships/image"/><Relationship Id="rId9" Target="../media/image5.pn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8" Target="../media/image4.svg" Type="http://schemas.openxmlformats.org/officeDocument/2006/relationships/image"/><Relationship Id="rId13" Target="../media/image22.JPG" Type="http://schemas.openxmlformats.org/officeDocument/2006/relationships/image"/><Relationship Id="rId3" Target="../media/image11.png" Type="http://schemas.openxmlformats.org/officeDocument/2006/relationships/image"/><Relationship Id="rId7" Target="../media/image3.png" Type="http://schemas.openxmlformats.org/officeDocument/2006/relationships/image"/><Relationship Id="rId12" Target="../media/image21.jpeg" Type="http://schemas.openxmlformats.org/officeDocument/2006/relationships/image"/><Relationship Id="rId2" Target="../media/image2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4.svg" Type="http://schemas.openxmlformats.org/officeDocument/2006/relationships/image"/><Relationship Id="rId11" Target="../media/image7.png" Type="http://schemas.openxmlformats.org/officeDocument/2006/relationships/image"/><Relationship Id="rId5" Target="../media/image13.png" Type="http://schemas.openxmlformats.org/officeDocument/2006/relationships/image"/><Relationship Id="rId10" Target="../media/image6.svg" Type="http://schemas.openxmlformats.org/officeDocument/2006/relationships/image"/><Relationship Id="rId4" Target="../media/image12.svg" Type="http://schemas.openxmlformats.org/officeDocument/2006/relationships/image"/><Relationship Id="rId9" Target="../media/image5.pn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24.jp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237316-C9D3-42B7-A66F-5D4ACDCCC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0528" y="1323699"/>
            <a:ext cx="2181137" cy="1563147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</a:t>
            </a:r>
            <a:r>
              <a:rPr lang="ko-KR" altLang="en-US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도가</a:t>
            </a:r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br>
              <a:rPr lang="en-US" altLang="ko-KR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</a:br>
            <a:endParaRPr lang="ko-KR" altLang="en-US" sz="5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3133D5E-D655-4D5C-ABC2-3578CBBA0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9296" y="4274705"/>
            <a:ext cx="2911679" cy="391121"/>
          </a:xfrm>
        </p:spPr>
        <p:txBody>
          <a:bodyPr>
            <a:noAutofit/>
          </a:bodyPr>
          <a:lstStyle/>
          <a:p>
            <a:r>
              <a:rPr lang="ko-KR" altLang="en-US" sz="2800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</a:t>
            </a:r>
            <a:r>
              <a:rPr lang="ko-KR" altLang="en-US" sz="28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본어와 일본문화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8D89AE8C-0D6C-4937-B042-1EBE61ACB7AA}"/>
              </a:ext>
            </a:extLst>
          </p:cNvPr>
          <p:cNvSpPr txBox="1">
            <a:spLocks/>
          </p:cNvSpPr>
          <p:nvPr/>
        </p:nvSpPr>
        <p:spPr>
          <a:xfrm>
            <a:off x="3909967" y="2241409"/>
            <a:ext cx="2699858" cy="8252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알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려주는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FE98AB45-AA63-4FA1-9A55-B0FF1A0DC4CD}"/>
              </a:ext>
            </a:extLst>
          </p:cNvPr>
          <p:cNvSpPr txBox="1">
            <a:spLocks/>
          </p:cNvSpPr>
          <p:nvPr/>
        </p:nvSpPr>
        <p:spPr>
          <a:xfrm>
            <a:off x="2340528" y="3168134"/>
            <a:ext cx="2699858" cy="8252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문화</a:t>
            </a:r>
          </a:p>
        </p:txBody>
      </p:sp>
      <p:sp>
        <p:nvSpPr>
          <p:cNvPr id="6" name="별: 꼭짓점 5개 5">
            <a:extLst>
              <a:ext uri="{FF2B5EF4-FFF2-40B4-BE49-F238E27FC236}">
                <a16:creationId xmlns:a16="http://schemas.microsoft.com/office/drawing/2014/main" id="{E87939FA-AA4C-4874-A7FB-43AD6FB441ED}"/>
              </a:ext>
            </a:extLst>
          </p:cNvPr>
          <p:cNvSpPr/>
          <p:nvPr/>
        </p:nvSpPr>
        <p:spPr>
          <a:xfrm>
            <a:off x="2340528" y="1206253"/>
            <a:ext cx="243281" cy="23489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AF7EA4F3-095D-4DD7-A168-31CAEDD7A4AA}"/>
              </a:ext>
            </a:extLst>
          </p:cNvPr>
          <p:cNvSpPr txBox="1">
            <a:spLocks/>
          </p:cNvSpPr>
          <p:nvPr/>
        </p:nvSpPr>
        <p:spPr>
          <a:xfrm>
            <a:off x="3065825" y="5005869"/>
            <a:ext cx="2911679" cy="391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8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22101423 </a:t>
            </a:r>
            <a:r>
              <a:rPr lang="ko-KR" altLang="en-US" sz="2800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박</a:t>
            </a:r>
            <a:r>
              <a:rPr lang="ko-KR" altLang="en-US" sz="28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시현</a:t>
            </a:r>
          </a:p>
        </p:txBody>
      </p:sp>
    </p:spTree>
    <p:extLst>
      <p:ext uri="{BB962C8B-B14F-4D97-AF65-F5344CB8AC3E}">
        <p14:creationId xmlns:p14="http://schemas.microsoft.com/office/powerpoint/2010/main" val="18864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9786" y="4723001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64186" y="5140354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71089" y="5018713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9567" y="5712903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987920"/>
            <a:ext cx="7605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국철 민영화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02050E-D531-47DC-BEDC-64D6BD02DADE}"/>
              </a:ext>
            </a:extLst>
          </p:cNvPr>
          <p:cNvSpPr txBox="1"/>
          <p:nvPr/>
        </p:nvSpPr>
        <p:spPr>
          <a:xfrm>
            <a:off x="1985635" y="2038819"/>
            <a:ext cx="1536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8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정의</a:t>
            </a:r>
            <a:endParaRPr lang="ko-KR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0C314D-E85B-44B7-913C-0F1AE9DFC0CF}"/>
              </a:ext>
            </a:extLst>
          </p:cNvPr>
          <p:cNvSpPr txBox="1"/>
          <p:nvPr/>
        </p:nvSpPr>
        <p:spPr>
          <a:xfrm>
            <a:off x="2298029" y="3041267"/>
            <a:ext cx="7526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일본국유철도를 지역별 총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7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개중 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6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개의지역별 여객철도회사와 화물 철도회사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개 등으로 분할시켜 민영화함</a:t>
            </a:r>
            <a:endParaRPr lang="ko-KR" alt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09D4FB-D7DE-4653-B29A-6F3E8917389F}"/>
              </a:ext>
            </a:extLst>
          </p:cNvPr>
          <p:cNvSpPr txBox="1"/>
          <p:nvPr/>
        </p:nvSpPr>
        <p:spPr>
          <a:xfrm>
            <a:off x="2298029" y="2476720"/>
            <a:ext cx="7526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제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3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차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나카소네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내각이 실시한 행정개혁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DE3BA4-3186-473D-86A8-56B57EA67D54}"/>
              </a:ext>
            </a:extLst>
          </p:cNvPr>
          <p:cNvSpPr txBox="1"/>
          <p:nvPr/>
        </p:nvSpPr>
        <p:spPr>
          <a:xfrm>
            <a:off x="1941409" y="3905044"/>
            <a:ext cx="244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8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기업의 종류</a:t>
            </a:r>
            <a:endParaRPr lang="ko-KR" altLang="en-US" sz="28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B7F46B-971A-4A52-8537-0E2B78002F3C}"/>
              </a:ext>
            </a:extLst>
          </p:cNvPr>
          <p:cNvSpPr txBox="1"/>
          <p:nvPr/>
        </p:nvSpPr>
        <p:spPr>
          <a:xfrm>
            <a:off x="2150369" y="4522771"/>
            <a:ext cx="7526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JR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홋카이도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JR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동일본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JR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서일본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JR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화물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JR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통신 등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…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266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9786" y="4723001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64186" y="5140354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71089" y="5018713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9567" y="5712903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1844638" y="1997734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987920"/>
            <a:ext cx="7605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국철 민영화의 장단점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F79A0A-DADA-4783-9672-77EA6ECE0E09}"/>
              </a:ext>
            </a:extLst>
          </p:cNvPr>
          <p:cNvSpPr txBox="1"/>
          <p:nvPr/>
        </p:nvSpPr>
        <p:spPr>
          <a:xfrm>
            <a:off x="1910346" y="2131879"/>
            <a:ext cx="1500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8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장점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B78B9A-FE3F-4835-AEBB-B0247279407B}"/>
              </a:ext>
            </a:extLst>
          </p:cNvPr>
          <p:cNvSpPr txBox="1"/>
          <p:nvPr/>
        </p:nvSpPr>
        <p:spPr>
          <a:xfrm>
            <a:off x="2169689" y="3576308"/>
            <a:ext cx="2862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신속한 서비스 개선에 의해 고객 만족도 향상시킴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02050E-D531-47DC-BEDC-64D6BD02DADE}"/>
              </a:ext>
            </a:extLst>
          </p:cNvPr>
          <p:cNvSpPr txBox="1"/>
          <p:nvPr/>
        </p:nvSpPr>
        <p:spPr>
          <a:xfrm>
            <a:off x="2109882" y="4874953"/>
            <a:ext cx="3443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사업상의 자유도 향상</a:t>
            </a:r>
            <a:endParaRPr lang="ko-KR" alt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0C314D-E85B-44B7-913C-0F1AE9DFC0CF}"/>
              </a:ext>
            </a:extLst>
          </p:cNvPr>
          <p:cNvSpPr txBox="1"/>
          <p:nvPr/>
        </p:nvSpPr>
        <p:spPr>
          <a:xfrm>
            <a:off x="6440554" y="2065745"/>
            <a:ext cx="1331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8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단점</a:t>
            </a:r>
            <a:endParaRPr lang="ko-KR" altLang="en-US" sz="2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AC5764-0C70-4F45-973E-8059D798A3BA}"/>
              </a:ext>
            </a:extLst>
          </p:cNvPr>
          <p:cNvSpPr txBox="1"/>
          <p:nvPr/>
        </p:nvSpPr>
        <p:spPr>
          <a:xfrm>
            <a:off x="2189528" y="2715222"/>
            <a:ext cx="3547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다양한 사업 전개에 의한 지역의 활성화에 기여함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33609F-2E00-4BB7-ADE3-89A672557CD9}"/>
              </a:ext>
            </a:extLst>
          </p:cNvPr>
          <p:cNvSpPr txBox="1"/>
          <p:nvPr/>
        </p:nvSpPr>
        <p:spPr>
          <a:xfrm>
            <a:off x="6788835" y="2669055"/>
            <a:ext cx="354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교통비 인상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2B7AAA-139A-4E91-AF8D-A6F6EDC51EFA}"/>
              </a:ext>
            </a:extLst>
          </p:cNvPr>
          <p:cNvSpPr txBox="1"/>
          <p:nvPr/>
        </p:nvSpPr>
        <p:spPr>
          <a:xfrm>
            <a:off x="6779334" y="3201761"/>
            <a:ext cx="354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지역별 혜택 차별 논란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20C19C-0CB1-48A7-99E6-2CC2E87783EB}"/>
              </a:ext>
            </a:extLst>
          </p:cNvPr>
          <p:cNvSpPr txBox="1"/>
          <p:nvPr/>
        </p:nvSpPr>
        <p:spPr>
          <a:xfrm>
            <a:off x="6788835" y="3710331"/>
            <a:ext cx="3315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공공성을 훼손시킬 수 있음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52FF9B-C6E8-4EC5-BD1C-297EAE8E3565}"/>
              </a:ext>
            </a:extLst>
          </p:cNvPr>
          <p:cNvSpPr txBox="1"/>
          <p:nvPr/>
        </p:nvSpPr>
        <p:spPr>
          <a:xfrm>
            <a:off x="6732658" y="4644120"/>
            <a:ext cx="354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독점 위험성 높아짐</a:t>
            </a:r>
          </a:p>
        </p:txBody>
      </p:sp>
    </p:spTree>
    <p:extLst>
      <p:ext uri="{BB962C8B-B14F-4D97-AF65-F5344CB8AC3E}">
        <p14:creationId xmlns:p14="http://schemas.microsoft.com/office/powerpoint/2010/main" val="227275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9991501-CB75-43F1-A6B6-3DF285970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2217" y="2184831"/>
            <a:ext cx="3927566" cy="897392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</a:t>
            </a:r>
            <a:r>
              <a:rPr lang="ko-KR" altLang="en-US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본 철도의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ABAAC7-63AD-46E2-B1AC-7FF44585C115}"/>
              </a:ext>
            </a:extLst>
          </p:cNvPr>
          <p:cNvSpPr txBox="1"/>
          <p:nvPr/>
        </p:nvSpPr>
        <p:spPr>
          <a:xfrm>
            <a:off x="5286374" y="3314113"/>
            <a:ext cx="1619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예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절</a:t>
            </a:r>
          </a:p>
        </p:txBody>
      </p:sp>
    </p:spTree>
    <p:extLst>
      <p:ext uri="{BB962C8B-B14F-4D97-AF65-F5344CB8AC3E}">
        <p14:creationId xmlns:p14="http://schemas.microsoft.com/office/powerpoint/2010/main" val="291864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3" y="257175"/>
            <a:ext cx="10796631" cy="6343650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989242" y="245656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0537171" y="5701731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6341553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69479" y="361341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61568" y="683074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75968" y="446007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1568" y="683075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75968" y="446006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1108134" y="1412596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275BF7-0538-4032-BB4F-83C69A31720A}"/>
              </a:ext>
            </a:extLst>
          </p:cNvPr>
          <p:cNvSpPr txBox="1"/>
          <p:nvPr/>
        </p:nvSpPr>
        <p:spPr>
          <a:xfrm>
            <a:off x="3990368" y="407551"/>
            <a:ext cx="5963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2020</a:t>
            </a:r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기차내에서의 성가심 순위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A2AD22F-E6E5-41BD-B221-ED8B41A6BF98}"/>
              </a:ext>
            </a:extLst>
          </p:cNvPr>
          <p:cNvSpPr/>
          <p:nvPr/>
        </p:nvSpPr>
        <p:spPr>
          <a:xfrm>
            <a:off x="1130744" y="1978503"/>
            <a:ext cx="5633761" cy="3872457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71C82D30-A2C6-4192-AA1D-59A7AEF9A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9922526"/>
              </p:ext>
            </p:extLst>
          </p:nvPr>
        </p:nvGraphicFramePr>
        <p:xfrm>
          <a:off x="5983690" y="1695777"/>
          <a:ext cx="5812810" cy="4437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424022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 animBg="1"/>
      <p:bldGraphic spid="9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720462" y="82577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2586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1015323" y="1997802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3889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지켜야 할 예절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7FA54B-1863-4C1A-9960-91169DC90DE3}"/>
              </a:ext>
            </a:extLst>
          </p:cNvPr>
          <p:cNvSpPr txBox="1"/>
          <p:nvPr/>
        </p:nvSpPr>
        <p:spPr>
          <a:xfrm>
            <a:off x="3693440" y="1810214"/>
            <a:ext cx="1983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>
                <a:solidFill>
                  <a:srgbClr val="005574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승하차시에</a:t>
            </a:r>
            <a:r>
              <a:rPr lang="ko-KR" altLang="en-US" dirty="0">
                <a:solidFill>
                  <a:srgbClr val="005574"/>
                </a:solidFill>
              </a:rPr>
              <a:t> </a:t>
            </a:r>
          </a:p>
        </p:txBody>
      </p:sp>
      <p:pic>
        <p:nvPicPr>
          <p:cNvPr id="15" name="그래픽 14" descr="전화 금지 윤곽선">
            <a:extLst>
              <a:ext uri="{FF2B5EF4-FFF2-40B4-BE49-F238E27FC236}">
                <a16:creationId xmlns:a16="http://schemas.microsoft.com/office/drawing/2014/main" id="{840527F4-3D5A-451A-8C12-F836E5848A3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417710" y="2480848"/>
            <a:ext cx="2365449" cy="23654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3E17655-0C26-4D98-938F-D4725984D9C6}"/>
              </a:ext>
            </a:extLst>
          </p:cNvPr>
          <p:cNvSpPr txBox="1"/>
          <p:nvPr/>
        </p:nvSpPr>
        <p:spPr>
          <a:xfrm>
            <a:off x="1052953" y="5005152"/>
            <a:ext cx="3286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걸으면서 </a:t>
            </a:r>
            <a:r>
              <a:rPr lang="ko-KR" altLang="en-US" sz="2400" b="1" dirty="0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스마트폰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금지</a:t>
            </a:r>
          </a:p>
        </p:txBody>
      </p:sp>
      <p:pic>
        <p:nvPicPr>
          <p:cNvPr id="18" name="그래픽 17" descr="남자 윤곽선">
            <a:extLst>
              <a:ext uri="{FF2B5EF4-FFF2-40B4-BE49-F238E27FC236}">
                <a16:creationId xmlns:a16="http://schemas.microsoft.com/office/drawing/2014/main" id="{ACB8134E-39ED-409F-8D5B-6828B5D6B9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550287" y="2651621"/>
            <a:ext cx="2547837" cy="2209719"/>
          </a:xfrm>
          <a:prstGeom prst="rect">
            <a:avLst/>
          </a:prstGeom>
        </p:spPr>
      </p:pic>
      <p:sp>
        <p:nvSpPr>
          <p:cNvPr id="19" name="순서도: 처리 18">
            <a:extLst>
              <a:ext uri="{FF2B5EF4-FFF2-40B4-BE49-F238E27FC236}">
                <a16:creationId xmlns:a16="http://schemas.microsoft.com/office/drawing/2014/main" id="{385A0F95-275F-428A-98FC-852350D39CB2}"/>
              </a:ext>
            </a:extLst>
          </p:cNvPr>
          <p:cNvSpPr/>
          <p:nvPr/>
        </p:nvSpPr>
        <p:spPr>
          <a:xfrm>
            <a:off x="4948194" y="2520896"/>
            <a:ext cx="1779445" cy="2209588"/>
          </a:xfrm>
          <a:prstGeom prst="flowChartProcess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그래픽 20" descr="금지 표지 단색으로 채워진">
            <a:extLst>
              <a:ext uri="{FF2B5EF4-FFF2-40B4-BE49-F238E27FC236}">
                <a16:creationId xmlns:a16="http://schemas.microsoft.com/office/drawing/2014/main" id="{235CB6CA-8BCD-47AD-9321-F8E22808770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977118" y="1879889"/>
            <a:ext cx="3730192" cy="349160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CD75DE8-556E-45D1-A085-BF4CE42FAD3F}"/>
              </a:ext>
            </a:extLst>
          </p:cNvPr>
          <p:cNvSpPr txBox="1"/>
          <p:nvPr/>
        </p:nvSpPr>
        <p:spPr>
          <a:xfrm>
            <a:off x="4400932" y="4970797"/>
            <a:ext cx="364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중앙을 막지 않고 </a:t>
            </a:r>
            <a:r>
              <a:rPr lang="ko-KR" altLang="en-US" sz="2400" b="1" dirty="0" err="1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비워두기</a:t>
            </a:r>
            <a:endParaRPr lang="ko-KR" altLang="en-US" sz="2400" b="1" dirty="0">
              <a:solidFill>
                <a:srgbClr val="FF0000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pic>
        <p:nvPicPr>
          <p:cNvPr id="24" name="그래픽 23" descr="그룹 윤곽선">
            <a:extLst>
              <a:ext uri="{FF2B5EF4-FFF2-40B4-BE49-F238E27FC236}">
                <a16:creationId xmlns:a16="http://schemas.microsoft.com/office/drawing/2014/main" id="{0F3F7110-056A-4D04-911A-B5B410834E0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901270" y="2229564"/>
            <a:ext cx="3091981" cy="3091981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9C9E3D7-0A23-4D22-A48B-1B8DA0C1AE3D}"/>
              </a:ext>
            </a:extLst>
          </p:cNvPr>
          <p:cNvSpPr txBox="1"/>
          <p:nvPr/>
        </p:nvSpPr>
        <p:spPr>
          <a:xfrm>
            <a:off x="8498401" y="4948936"/>
            <a:ext cx="2110384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줄</a:t>
            </a:r>
            <a:r>
              <a:rPr lang="ko-KR" altLang="en-US" sz="2400" dirty="0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똑바로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서기</a:t>
            </a:r>
          </a:p>
        </p:txBody>
      </p:sp>
      <p:sp>
        <p:nvSpPr>
          <p:cNvPr id="36" name="별: 꼭짓점 5개 35">
            <a:extLst>
              <a:ext uri="{FF2B5EF4-FFF2-40B4-BE49-F238E27FC236}">
                <a16:creationId xmlns:a16="http://schemas.microsoft.com/office/drawing/2014/main" id="{E47C7750-1E6B-4E7C-B288-A83E6EC4DE75}"/>
              </a:ext>
            </a:extLst>
          </p:cNvPr>
          <p:cNvSpPr/>
          <p:nvPr/>
        </p:nvSpPr>
        <p:spPr>
          <a:xfrm>
            <a:off x="3123310" y="1840929"/>
            <a:ext cx="547402" cy="448829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05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6" grpId="0"/>
      <p:bldP spid="19" grpId="0" animBg="1"/>
      <p:bldP spid="22" grpId="0"/>
      <p:bldP spid="35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92586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3889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지켜야 할 예절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32F7D-5CEF-45E8-93D7-90FE282A4C9A}"/>
              </a:ext>
            </a:extLst>
          </p:cNvPr>
          <p:cNvSpPr txBox="1"/>
          <p:nvPr/>
        </p:nvSpPr>
        <p:spPr>
          <a:xfrm>
            <a:off x="4011288" y="1836346"/>
            <a:ext cx="1894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rgbClr val="005574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내부에서</a:t>
            </a:r>
            <a:r>
              <a:rPr lang="ko-KR" altLang="en-US" dirty="0"/>
              <a:t> </a:t>
            </a:r>
          </a:p>
        </p:txBody>
      </p:sp>
      <p:pic>
        <p:nvPicPr>
          <p:cNvPr id="9" name="그래픽 8" descr="단색으로 채워진 기쁨의 눈물을 흘리며 활짝 웃는 얼굴 단색으로 채워진">
            <a:extLst>
              <a:ext uri="{FF2B5EF4-FFF2-40B4-BE49-F238E27FC236}">
                <a16:creationId xmlns:a16="http://schemas.microsoft.com/office/drawing/2014/main" id="{457C337C-88F0-40F5-BC3C-6A91633F24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38085" y="2422780"/>
            <a:ext cx="2480833" cy="24808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A59AF01-2F74-4932-BBBB-97084AFCE3F4}"/>
              </a:ext>
            </a:extLst>
          </p:cNvPr>
          <p:cNvSpPr txBox="1"/>
          <p:nvPr/>
        </p:nvSpPr>
        <p:spPr>
          <a:xfrm>
            <a:off x="1136094" y="4818034"/>
            <a:ext cx="304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큰소리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로 떠들지 않기</a:t>
            </a:r>
          </a:p>
        </p:txBody>
      </p:sp>
      <p:sp>
        <p:nvSpPr>
          <p:cNvPr id="26" name="별: 꼭짓점 5개 25">
            <a:extLst>
              <a:ext uri="{FF2B5EF4-FFF2-40B4-BE49-F238E27FC236}">
                <a16:creationId xmlns:a16="http://schemas.microsoft.com/office/drawing/2014/main" id="{43A10D83-B49C-4A52-8651-0294276FCE08}"/>
              </a:ext>
            </a:extLst>
          </p:cNvPr>
          <p:cNvSpPr/>
          <p:nvPr/>
        </p:nvSpPr>
        <p:spPr>
          <a:xfrm>
            <a:off x="3271308" y="1829328"/>
            <a:ext cx="593123" cy="513339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437FCB6-BF51-40AE-B5EB-4BE338BD38A5}"/>
              </a:ext>
            </a:extLst>
          </p:cNvPr>
          <p:cNvSpPr/>
          <p:nvPr/>
        </p:nvSpPr>
        <p:spPr>
          <a:xfrm>
            <a:off x="4600855" y="2536767"/>
            <a:ext cx="3244572" cy="2189127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F37463-1631-4258-B904-262A0A52630F}"/>
              </a:ext>
            </a:extLst>
          </p:cNvPr>
          <p:cNvSpPr txBox="1"/>
          <p:nvPr/>
        </p:nvSpPr>
        <p:spPr>
          <a:xfrm>
            <a:off x="4713267" y="4818034"/>
            <a:ext cx="304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다리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는 오므리고 앉기</a:t>
            </a:r>
          </a:p>
        </p:txBody>
      </p:sp>
      <p:pic>
        <p:nvPicPr>
          <p:cNvPr id="17" name="그래픽 16" descr="금지 표지 단색으로 채워진">
            <a:extLst>
              <a:ext uri="{FF2B5EF4-FFF2-40B4-BE49-F238E27FC236}">
                <a16:creationId xmlns:a16="http://schemas.microsoft.com/office/drawing/2014/main" id="{9F7724E5-399A-4198-8CAA-376A53DEBA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528575" y="1911057"/>
            <a:ext cx="3312950" cy="3312950"/>
          </a:xfrm>
          <a:prstGeom prst="rect">
            <a:avLst/>
          </a:prstGeom>
        </p:spPr>
      </p:pic>
      <p:pic>
        <p:nvPicPr>
          <p:cNvPr id="19" name="그래픽 18" descr="서류가방 단색으로 채워진">
            <a:extLst>
              <a:ext uri="{FF2B5EF4-FFF2-40B4-BE49-F238E27FC236}">
                <a16:creationId xmlns:a16="http://schemas.microsoft.com/office/drawing/2014/main" id="{12FAC3B5-5B23-48FB-95E6-DDE75EA92F4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459869" y="1794100"/>
            <a:ext cx="2059132" cy="2059132"/>
          </a:xfrm>
          <a:prstGeom prst="rect">
            <a:avLst/>
          </a:prstGeom>
        </p:spPr>
      </p:pic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25B9ECFF-85DF-491C-A7EA-CF52AA36E63E}"/>
              </a:ext>
            </a:extLst>
          </p:cNvPr>
          <p:cNvSpPr/>
          <p:nvPr/>
        </p:nvSpPr>
        <p:spPr>
          <a:xfrm>
            <a:off x="8207002" y="3643784"/>
            <a:ext cx="2645845" cy="18911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434055-8CD0-4DA2-B9AF-0D3450D97AD6}"/>
              </a:ext>
            </a:extLst>
          </p:cNvPr>
          <p:cNvSpPr txBox="1"/>
          <p:nvPr/>
        </p:nvSpPr>
        <p:spPr>
          <a:xfrm>
            <a:off x="8124977" y="4171259"/>
            <a:ext cx="304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짐은 당신의 </a:t>
            </a:r>
            <a:r>
              <a:rPr lang="ko-KR" altLang="en-US" sz="2400" b="1" dirty="0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발 밑 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아니면 </a:t>
            </a:r>
            <a:r>
              <a:rPr lang="ko-KR" altLang="en-US" sz="2400" b="1" dirty="0">
                <a:solidFill>
                  <a:srgbClr val="FF0000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선반 위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 올려놓기</a:t>
            </a:r>
          </a:p>
        </p:txBody>
      </p:sp>
    </p:spTree>
    <p:extLst>
      <p:ext uri="{BB962C8B-B14F-4D97-AF65-F5344CB8AC3E}">
        <p14:creationId xmlns:p14="http://schemas.microsoft.com/office/powerpoint/2010/main" val="364898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4" grpId="0"/>
      <p:bldP spid="26" grpId="0" animBg="1"/>
      <p:bldP spid="15" grpId="0" animBg="1"/>
      <p:bldP spid="28" grpId="0"/>
      <p:bldP spid="20" grpId="0" animBg="1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9991501-CB75-43F1-A6B6-3DF285970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2217" y="2184831"/>
            <a:ext cx="3927566" cy="897392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</a:t>
            </a:r>
            <a:r>
              <a:rPr lang="ko-KR" altLang="en-US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본 철도의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ABAAC7-63AD-46E2-B1AC-7FF44585C115}"/>
              </a:ext>
            </a:extLst>
          </p:cNvPr>
          <p:cNvSpPr txBox="1"/>
          <p:nvPr/>
        </p:nvSpPr>
        <p:spPr>
          <a:xfrm>
            <a:off x="5857874" y="3082223"/>
            <a:ext cx="2886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err="1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</a:t>
            </a:r>
            <a:r>
              <a:rPr lang="ko-KR" altLang="en-US" sz="5400" dirty="0" err="1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키벤과</a:t>
            </a:r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endParaRPr lang="ko-KR" altLang="en-US" sz="5400" dirty="0">
              <a:solidFill>
                <a:schemeClr val="bg1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B71017-2B21-4949-9681-169118E3C4D9}"/>
              </a:ext>
            </a:extLst>
          </p:cNvPr>
          <p:cNvSpPr txBox="1"/>
          <p:nvPr/>
        </p:nvSpPr>
        <p:spPr>
          <a:xfrm>
            <a:off x="4505323" y="4005553"/>
            <a:ext cx="4000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독</a:t>
            </a:r>
            <a:r>
              <a:rPr lang="ko-KR" altLang="en-US" sz="540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특한 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열차</a:t>
            </a:r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endParaRPr lang="ko-KR" altLang="en-US" sz="5400" dirty="0">
              <a:solidFill>
                <a:schemeClr val="bg1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0874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92586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892843"/>
            <a:ext cx="4357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특이한 일본열차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32F7D-5CEF-45E8-93D7-90FE282A4C9A}"/>
              </a:ext>
            </a:extLst>
          </p:cNvPr>
          <p:cNvSpPr txBox="1"/>
          <p:nvPr/>
        </p:nvSpPr>
        <p:spPr>
          <a:xfrm>
            <a:off x="2393067" y="1898610"/>
            <a:ext cx="4603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8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산리쿠</a:t>
            </a:r>
            <a:r>
              <a:rPr lang="ko-KR" altLang="en-US" sz="28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철도의 </a:t>
            </a:r>
            <a:r>
              <a:rPr lang="ko-KR" altLang="en-US" sz="28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코타츠</a:t>
            </a:r>
            <a:r>
              <a:rPr lang="ko-KR" altLang="en-US" sz="28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열차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59AF01-2F74-4932-BBBB-97084AFCE3F4}"/>
              </a:ext>
            </a:extLst>
          </p:cNvPr>
          <p:cNvSpPr txBox="1"/>
          <p:nvPr/>
        </p:nvSpPr>
        <p:spPr>
          <a:xfrm>
            <a:off x="4631945" y="2928462"/>
            <a:ext cx="1019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구간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3DCECB-E3A7-4823-96C7-9B29A4675546}"/>
              </a:ext>
            </a:extLst>
          </p:cNvPr>
          <p:cNvSpPr txBox="1"/>
          <p:nvPr/>
        </p:nvSpPr>
        <p:spPr>
          <a:xfrm>
            <a:off x="4667733" y="3374552"/>
            <a:ext cx="60032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구지역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~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미야코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역간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미야코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역 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~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구지 역간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5F7628-2EB6-456F-B3D4-89396B64D870}"/>
              </a:ext>
            </a:extLst>
          </p:cNvPr>
          <p:cNvSpPr txBox="1"/>
          <p:nvPr/>
        </p:nvSpPr>
        <p:spPr>
          <a:xfrm>
            <a:off x="4680156" y="3775791"/>
            <a:ext cx="1019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요금</a:t>
            </a: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D93B2-DD80-4418-B5EE-3767835E87DD}"/>
              </a:ext>
            </a:extLst>
          </p:cNvPr>
          <p:cNvSpPr txBox="1"/>
          <p:nvPr/>
        </p:nvSpPr>
        <p:spPr>
          <a:xfrm>
            <a:off x="4642690" y="4218130"/>
            <a:ext cx="5781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1,890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승차권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)+300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좌석지정권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 = 2,190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endParaRPr lang="ko-KR" altLang="en-US" sz="20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C9B95A-515C-458A-B4B2-6C131E23EDBC}"/>
              </a:ext>
            </a:extLst>
          </p:cNvPr>
          <p:cNvSpPr txBox="1"/>
          <p:nvPr/>
        </p:nvSpPr>
        <p:spPr>
          <a:xfrm>
            <a:off x="4642690" y="4618240"/>
            <a:ext cx="211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도시락 예약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E8C156-273D-44D3-A2C2-BFB72857BDD8}"/>
              </a:ext>
            </a:extLst>
          </p:cNvPr>
          <p:cNvSpPr txBox="1"/>
          <p:nvPr/>
        </p:nvSpPr>
        <p:spPr>
          <a:xfrm>
            <a:off x="4642690" y="5020673"/>
            <a:ext cx="5114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풍어뱃노래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(3000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), 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전복도시락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(1600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), 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성게 덮밥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(1700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),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가라비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도시락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(1200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엔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09F9DA-850E-41B2-85B4-55304C4946AD}"/>
              </a:ext>
            </a:extLst>
          </p:cNvPr>
          <p:cNvSpPr txBox="1"/>
          <p:nvPr/>
        </p:nvSpPr>
        <p:spPr>
          <a:xfrm>
            <a:off x="4695025" y="2445743"/>
            <a:ext cx="7179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특징</a:t>
            </a:r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: 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한겨울에 따뜻한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코타츠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안에서 즐기는 열차 여행</a:t>
            </a:r>
          </a:p>
        </p:txBody>
      </p:sp>
      <p:pic>
        <p:nvPicPr>
          <p:cNvPr id="9" name="온라인 미디어 8" title="「こたつ列車」で三陸を満喫！">
            <a:hlinkClick r:id="" action="ppaction://media"/>
            <a:extLst>
              <a:ext uri="{FF2B5EF4-FFF2-40B4-BE49-F238E27FC236}">
                <a16:creationId xmlns:a16="http://schemas.microsoft.com/office/drawing/2014/main" id="{84F36B9C-6A20-4E9E-9BB8-2267C700695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14"/>
          <a:stretch>
            <a:fillRect/>
          </a:stretch>
        </p:blipFill>
        <p:spPr>
          <a:xfrm>
            <a:off x="1176698" y="2626508"/>
            <a:ext cx="3188727" cy="260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6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3" grpId="0"/>
      <p:bldP spid="14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892843"/>
            <a:ext cx="4357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특이한 일본열차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32F7D-5CEF-45E8-93D7-90FE282A4C9A}"/>
              </a:ext>
            </a:extLst>
          </p:cNvPr>
          <p:cNvSpPr txBox="1"/>
          <p:nvPr/>
        </p:nvSpPr>
        <p:spPr>
          <a:xfrm>
            <a:off x="2393067" y="1898610"/>
            <a:ext cx="4603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8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하이레일</a:t>
            </a:r>
            <a:r>
              <a:rPr lang="ko-KR" altLang="en-US" sz="28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r>
              <a:rPr lang="en-US" altLang="ko-KR" sz="28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1375</a:t>
            </a:r>
            <a:endParaRPr lang="ko-KR" altLang="en-US" sz="28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59AF01-2F74-4932-BBBB-97084AFCE3F4}"/>
              </a:ext>
            </a:extLst>
          </p:cNvPr>
          <p:cNvSpPr txBox="1"/>
          <p:nvPr/>
        </p:nvSpPr>
        <p:spPr>
          <a:xfrm>
            <a:off x="4730516" y="2428531"/>
            <a:ext cx="1019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구간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3DCECB-E3A7-4823-96C7-9B29A4675546}"/>
              </a:ext>
            </a:extLst>
          </p:cNvPr>
          <p:cNvSpPr txBox="1"/>
          <p:nvPr/>
        </p:nvSpPr>
        <p:spPr>
          <a:xfrm>
            <a:off x="4766305" y="2874621"/>
            <a:ext cx="5790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고부치자와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~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고모로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5F7628-2EB6-456F-B3D4-89396B64D870}"/>
              </a:ext>
            </a:extLst>
          </p:cNvPr>
          <p:cNvSpPr txBox="1"/>
          <p:nvPr/>
        </p:nvSpPr>
        <p:spPr>
          <a:xfrm>
            <a:off x="4778727" y="3275860"/>
            <a:ext cx="1019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특징</a:t>
            </a: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1D93B2-DD80-4418-B5EE-3767835E87DD}"/>
              </a:ext>
            </a:extLst>
          </p:cNvPr>
          <p:cNvSpPr txBox="1"/>
          <p:nvPr/>
        </p:nvSpPr>
        <p:spPr>
          <a:xfrm>
            <a:off x="4741261" y="3718199"/>
            <a:ext cx="5593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노베야마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역에 정차하는 동안 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“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밤하늘 안내인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”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이 안내하는 밤하늘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관찰회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이뤄짐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C9B95A-515C-458A-B4B2-6C131E23EDBC}"/>
              </a:ext>
            </a:extLst>
          </p:cNvPr>
          <p:cNvSpPr txBox="1"/>
          <p:nvPr/>
        </p:nvSpPr>
        <p:spPr>
          <a:xfrm>
            <a:off x="4552429" y="5179489"/>
            <a:ext cx="5855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 </a:t>
            </a:r>
            <a:r>
              <a:rPr lang="ko-KR" altLang="en-US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요금</a:t>
            </a:r>
            <a:r>
              <a:rPr lang="en-US" altLang="ko-KR" sz="24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: 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어른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(20,000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만엔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),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아이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(10,000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만엔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0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E8C156-273D-44D3-A2C2-BFB72857BDD8}"/>
              </a:ext>
            </a:extLst>
          </p:cNvPr>
          <p:cNvSpPr txBox="1"/>
          <p:nvPr/>
        </p:nvSpPr>
        <p:spPr>
          <a:xfrm>
            <a:off x="4734086" y="4425623"/>
            <a:ext cx="5674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밤하늘 영상을 승객에게 보여줄 수 있는 반구형 돔 설치됨</a:t>
            </a: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pic>
        <p:nvPicPr>
          <p:cNvPr id="7" name="온라인 미디어 6" title="【4K】JR小海線の新しい観光列車「HIGH RAIL 1375」デビュー! ハイブリッド車両キハE200形、キハ110系到着・発車シーン集 JR清里駅にて">
            <a:hlinkClick r:id="" action="ppaction://media"/>
            <a:extLst>
              <a:ext uri="{FF2B5EF4-FFF2-40B4-BE49-F238E27FC236}">
                <a16:creationId xmlns:a16="http://schemas.microsoft.com/office/drawing/2014/main" id="{AA9A56A1-3341-4C3E-9170-15EE38D430A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14"/>
          <a:stretch>
            <a:fillRect/>
          </a:stretch>
        </p:blipFill>
        <p:spPr>
          <a:xfrm>
            <a:off x="1007755" y="2807437"/>
            <a:ext cx="3460902" cy="231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9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61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" grpId="0"/>
      <p:bldP spid="14" grpId="0"/>
      <p:bldP spid="21" grpId="0"/>
      <p:bldP spid="25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92586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3889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err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에키벤</a:t>
            </a:r>
            <a:r>
              <a:rPr lang="en-US" altLang="ko-KR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ja-JP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駅弁</a:t>
            </a:r>
            <a:r>
              <a:rPr lang="en-US" altLang="ja-JP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48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32F7D-5CEF-45E8-93D7-90FE282A4C9A}"/>
              </a:ext>
            </a:extLst>
          </p:cNvPr>
          <p:cNvSpPr txBox="1"/>
          <p:nvPr/>
        </p:nvSpPr>
        <p:spPr>
          <a:xfrm>
            <a:off x="908318" y="2157398"/>
            <a:ext cx="2453400" cy="1200329"/>
          </a:xfrm>
          <a:custGeom>
            <a:avLst/>
            <a:gdLst>
              <a:gd name="connsiteX0" fmla="*/ 0 w 2453400"/>
              <a:gd name="connsiteY0" fmla="*/ 0 h 1200329"/>
              <a:gd name="connsiteX1" fmla="*/ 2453400 w 2453400"/>
              <a:gd name="connsiteY1" fmla="*/ 0 h 1200329"/>
              <a:gd name="connsiteX2" fmla="*/ 2453400 w 2453400"/>
              <a:gd name="connsiteY2" fmla="*/ 1200329 h 1200329"/>
              <a:gd name="connsiteX3" fmla="*/ 0 w 2453400"/>
              <a:gd name="connsiteY3" fmla="*/ 1200329 h 1200329"/>
              <a:gd name="connsiteX4" fmla="*/ 0 w 2453400"/>
              <a:gd name="connsiteY4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3400" h="1200329" extrusionOk="0">
                <a:moveTo>
                  <a:pt x="0" y="0"/>
                </a:moveTo>
                <a:cubicBezTo>
                  <a:pt x="500083" y="93621"/>
                  <a:pt x="1386480" y="144851"/>
                  <a:pt x="2453400" y="0"/>
                </a:cubicBezTo>
                <a:cubicBezTo>
                  <a:pt x="2531518" y="383645"/>
                  <a:pt x="2353814" y="773990"/>
                  <a:pt x="2453400" y="1200329"/>
                </a:cubicBezTo>
                <a:cubicBezTo>
                  <a:pt x="2044853" y="1245484"/>
                  <a:pt x="662602" y="1077095"/>
                  <a:pt x="0" y="1200329"/>
                </a:cubicBezTo>
                <a:cubicBezTo>
                  <a:pt x="-89347" y="607413"/>
                  <a:pt x="19902" y="356309"/>
                  <a:pt x="0" y="0"/>
                </a:cubicBezTo>
                <a:close/>
              </a:path>
            </a:pathLst>
          </a:custGeom>
          <a:noFill/>
          <a:ln w="1905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250586969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철도용이나 열차내에서 판매되는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철도여객용도시락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8E4EF0BD-F94D-4742-971B-5A0231A12325}"/>
              </a:ext>
            </a:extLst>
          </p:cNvPr>
          <p:cNvSpPr/>
          <p:nvPr/>
        </p:nvSpPr>
        <p:spPr>
          <a:xfrm>
            <a:off x="4258532" y="2369001"/>
            <a:ext cx="3674936" cy="2306080"/>
          </a:xfrm>
          <a:custGeom>
            <a:avLst/>
            <a:gdLst>
              <a:gd name="connsiteX0" fmla="*/ 0 w 3674936"/>
              <a:gd name="connsiteY0" fmla="*/ 384354 h 2306080"/>
              <a:gd name="connsiteX1" fmla="*/ 384354 w 3674936"/>
              <a:gd name="connsiteY1" fmla="*/ 0 h 2306080"/>
              <a:gd name="connsiteX2" fmla="*/ 3290582 w 3674936"/>
              <a:gd name="connsiteY2" fmla="*/ 0 h 2306080"/>
              <a:gd name="connsiteX3" fmla="*/ 3674936 w 3674936"/>
              <a:gd name="connsiteY3" fmla="*/ 384354 h 2306080"/>
              <a:gd name="connsiteX4" fmla="*/ 3674936 w 3674936"/>
              <a:gd name="connsiteY4" fmla="*/ 1921726 h 2306080"/>
              <a:gd name="connsiteX5" fmla="*/ 3290582 w 3674936"/>
              <a:gd name="connsiteY5" fmla="*/ 2306080 h 2306080"/>
              <a:gd name="connsiteX6" fmla="*/ 384354 w 3674936"/>
              <a:gd name="connsiteY6" fmla="*/ 2306080 h 2306080"/>
              <a:gd name="connsiteX7" fmla="*/ 0 w 3674936"/>
              <a:gd name="connsiteY7" fmla="*/ 1921726 h 2306080"/>
              <a:gd name="connsiteX8" fmla="*/ 0 w 3674936"/>
              <a:gd name="connsiteY8" fmla="*/ 384354 h 230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74936" h="2306080" fill="none" extrusionOk="0">
                <a:moveTo>
                  <a:pt x="0" y="384354"/>
                </a:moveTo>
                <a:cubicBezTo>
                  <a:pt x="32269" y="197452"/>
                  <a:pt x="170923" y="17266"/>
                  <a:pt x="384354" y="0"/>
                </a:cubicBezTo>
                <a:cubicBezTo>
                  <a:pt x="759859" y="79414"/>
                  <a:pt x="2724226" y="-147816"/>
                  <a:pt x="3290582" y="0"/>
                </a:cubicBezTo>
                <a:cubicBezTo>
                  <a:pt x="3481033" y="-23472"/>
                  <a:pt x="3700875" y="183060"/>
                  <a:pt x="3674936" y="384354"/>
                </a:cubicBezTo>
                <a:cubicBezTo>
                  <a:pt x="3731832" y="966701"/>
                  <a:pt x="3733089" y="1766788"/>
                  <a:pt x="3674936" y="1921726"/>
                </a:cubicBezTo>
                <a:cubicBezTo>
                  <a:pt x="3642106" y="2110335"/>
                  <a:pt x="3504211" y="2285362"/>
                  <a:pt x="3290582" y="2306080"/>
                </a:cubicBezTo>
                <a:cubicBezTo>
                  <a:pt x="2943219" y="2182520"/>
                  <a:pt x="1650953" y="2253989"/>
                  <a:pt x="384354" y="2306080"/>
                </a:cubicBezTo>
                <a:cubicBezTo>
                  <a:pt x="176628" y="2310611"/>
                  <a:pt x="2791" y="2142642"/>
                  <a:pt x="0" y="1921726"/>
                </a:cubicBezTo>
                <a:cubicBezTo>
                  <a:pt x="16816" y="1254001"/>
                  <a:pt x="184" y="974645"/>
                  <a:pt x="0" y="384354"/>
                </a:cubicBezTo>
                <a:close/>
              </a:path>
              <a:path w="3674936" h="2306080" stroke="0" extrusionOk="0">
                <a:moveTo>
                  <a:pt x="0" y="384354"/>
                </a:moveTo>
                <a:cubicBezTo>
                  <a:pt x="-6663" y="166890"/>
                  <a:pt x="148684" y="-29563"/>
                  <a:pt x="384354" y="0"/>
                </a:cubicBezTo>
                <a:cubicBezTo>
                  <a:pt x="955867" y="-15731"/>
                  <a:pt x="2414429" y="-149466"/>
                  <a:pt x="3290582" y="0"/>
                </a:cubicBezTo>
                <a:cubicBezTo>
                  <a:pt x="3515775" y="4533"/>
                  <a:pt x="3666448" y="175361"/>
                  <a:pt x="3674936" y="384354"/>
                </a:cubicBezTo>
                <a:cubicBezTo>
                  <a:pt x="3769978" y="827178"/>
                  <a:pt x="3770862" y="1331824"/>
                  <a:pt x="3674936" y="1921726"/>
                </a:cubicBezTo>
                <a:cubicBezTo>
                  <a:pt x="3685661" y="2151763"/>
                  <a:pt x="3517044" y="2345820"/>
                  <a:pt x="3290582" y="2306080"/>
                </a:cubicBezTo>
                <a:cubicBezTo>
                  <a:pt x="2244530" y="2177294"/>
                  <a:pt x="1718133" y="2138089"/>
                  <a:pt x="384354" y="2306080"/>
                </a:cubicBezTo>
                <a:cubicBezTo>
                  <a:pt x="163729" y="2325340"/>
                  <a:pt x="1302" y="2130879"/>
                  <a:pt x="0" y="1921726"/>
                </a:cubicBezTo>
                <a:cubicBezTo>
                  <a:pt x="19453" y="1765038"/>
                  <a:pt x="132029" y="624191"/>
                  <a:pt x="0" y="384354"/>
                </a:cubicBezTo>
                <a:close/>
              </a:path>
            </a:pathLst>
          </a:custGeom>
          <a:blipFill>
            <a:blip r:embed="rId12"/>
            <a:stretch>
              <a:fillRect/>
            </a:stretch>
          </a:blipFill>
          <a:ln w="3810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2949486287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59AF01-2F74-4932-BBBB-97084AFCE3F4}"/>
              </a:ext>
            </a:extLst>
          </p:cNvPr>
          <p:cNvSpPr txBox="1"/>
          <p:nvPr/>
        </p:nvSpPr>
        <p:spPr>
          <a:xfrm>
            <a:off x="2062989" y="4878637"/>
            <a:ext cx="4440652" cy="830997"/>
          </a:xfrm>
          <a:custGeom>
            <a:avLst/>
            <a:gdLst>
              <a:gd name="connsiteX0" fmla="*/ 0 w 4440652"/>
              <a:gd name="connsiteY0" fmla="*/ 0 h 830997"/>
              <a:gd name="connsiteX1" fmla="*/ 4440652 w 4440652"/>
              <a:gd name="connsiteY1" fmla="*/ 0 h 830997"/>
              <a:gd name="connsiteX2" fmla="*/ 4440652 w 4440652"/>
              <a:gd name="connsiteY2" fmla="*/ 830997 h 830997"/>
              <a:gd name="connsiteX3" fmla="*/ 0 w 4440652"/>
              <a:gd name="connsiteY3" fmla="*/ 830997 h 830997"/>
              <a:gd name="connsiteX4" fmla="*/ 0 w 4440652"/>
              <a:gd name="connsiteY4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652" h="830997" extrusionOk="0">
                <a:moveTo>
                  <a:pt x="0" y="0"/>
                </a:moveTo>
                <a:cubicBezTo>
                  <a:pt x="560450" y="13584"/>
                  <a:pt x="3435765" y="-77804"/>
                  <a:pt x="4440652" y="0"/>
                </a:cubicBezTo>
                <a:cubicBezTo>
                  <a:pt x="4429245" y="281560"/>
                  <a:pt x="4390724" y="693096"/>
                  <a:pt x="4440652" y="830997"/>
                </a:cubicBezTo>
                <a:cubicBezTo>
                  <a:pt x="3628167" y="841259"/>
                  <a:pt x="1904881" y="837588"/>
                  <a:pt x="0" y="830997"/>
                </a:cubicBezTo>
                <a:cubicBezTo>
                  <a:pt x="-60686" y="695216"/>
                  <a:pt x="57084" y="160998"/>
                  <a:pt x="0" y="0"/>
                </a:cubicBezTo>
                <a:close/>
              </a:path>
            </a:pathLst>
          </a:custGeom>
          <a:noFill/>
          <a:ln w="1905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3637491731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ko-KR" altLang="en-US" sz="2400" b="0" i="0" dirty="0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역 구내의 플랫폼에서나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에키벤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준비 회사의 상점</a:t>
            </a:r>
            <a:r>
              <a:rPr lang="en-US" altLang="ko-KR" sz="2400" b="0" i="0" dirty="0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r>
              <a:rPr lang="ko-KR" altLang="en-US" sz="2400" b="0" i="0" dirty="0" err="1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매장등에서</a:t>
            </a:r>
            <a:r>
              <a:rPr lang="ko-KR" altLang="en-US" sz="2400" b="0" i="0" dirty="0">
                <a:solidFill>
                  <a:srgbClr val="202122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판매</a:t>
            </a: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A4E257-A2DB-411C-9B75-D1A375919E8D}"/>
              </a:ext>
            </a:extLst>
          </p:cNvPr>
          <p:cNvSpPr txBox="1"/>
          <p:nvPr/>
        </p:nvSpPr>
        <p:spPr>
          <a:xfrm>
            <a:off x="7565015" y="1053861"/>
            <a:ext cx="3889033" cy="1200329"/>
          </a:xfrm>
          <a:custGeom>
            <a:avLst/>
            <a:gdLst>
              <a:gd name="connsiteX0" fmla="*/ 0 w 3889033"/>
              <a:gd name="connsiteY0" fmla="*/ 0 h 1200329"/>
              <a:gd name="connsiteX1" fmla="*/ 3889033 w 3889033"/>
              <a:gd name="connsiteY1" fmla="*/ 0 h 1200329"/>
              <a:gd name="connsiteX2" fmla="*/ 3889033 w 3889033"/>
              <a:gd name="connsiteY2" fmla="*/ 1200329 h 1200329"/>
              <a:gd name="connsiteX3" fmla="*/ 0 w 3889033"/>
              <a:gd name="connsiteY3" fmla="*/ 1200329 h 1200329"/>
              <a:gd name="connsiteX4" fmla="*/ 0 w 3889033"/>
              <a:gd name="connsiteY4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9033" h="1200329" extrusionOk="0">
                <a:moveTo>
                  <a:pt x="0" y="0"/>
                </a:moveTo>
                <a:cubicBezTo>
                  <a:pt x="1578494" y="-75948"/>
                  <a:pt x="2028336" y="-110077"/>
                  <a:pt x="3889033" y="0"/>
                </a:cubicBezTo>
                <a:cubicBezTo>
                  <a:pt x="3856942" y="503717"/>
                  <a:pt x="3919195" y="620050"/>
                  <a:pt x="3889033" y="1200329"/>
                </a:cubicBezTo>
                <a:cubicBezTo>
                  <a:pt x="3284021" y="1035334"/>
                  <a:pt x="956025" y="1066018"/>
                  <a:pt x="0" y="1200329"/>
                </a:cubicBezTo>
                <a:cubicBezTo>
                  <a:pt x="-3788" y="978921"/>
                  <a:pt x="26186" y="554328"/>
                  <a:pt x="0" y="0"/>
                </a:cubicBezTo>
                <a:close/>
              </a:path>
            </a:pathLst>
          </a:custGeom>
          <a:noFill/>
          <a:ln w="1905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2707830870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관광사업을 발전시키기 위해 지역 특산품을 넣어 특정지역을 연상시키는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에키벤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판매</a:t>
            </a:r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ADB3AA67-56D2-47FB-811D-9558EA52CA07}"/>
              </a:ext>
            </a:extLst>
          </p:cNvPr>
          <p:cNvSpPr/>
          <p:nvPr/>
        </p:nvSpPr>
        <p:spPr>
          <a:xfrm rot="768773">
            <a:off x="3638156" y="1888472"/>
            <a:ext cx="593335" cy="533984"/>
          </a:xfrm>
          <a:custGeom>
            <a:avLst/>
            <a:gdLst>
              <a:gd name="connsiteX0" fmla="*/ 0 w 593335"/>
              <a:gd name="connsiteY0" fmla="*/ 533984 h 533984"/>
              <a:gd name="connsiteX1" fmla="*/ 296668 w 593335"/>
              <a:gd name="connsiteY1" fmla="*/ 0 h 533984"/>
              <a:gd name="connsiteX2" fmla="*/ 593335 w 593335"/>
              <a:gd name="connsiteY2" fmla="*/ 533984 h 533984"/>
              <a:gd name="connsiteX3" fmla="*/ 0 w 593335"/>
              <a:gd name="connsiteY3" fmla="*/ 533984 h 53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335" h="533984" fill="none" extrusionOk="0">
                <a:moveTo>
                  <a:pt x="0" y="533984"/>
                </a:moveTo>
                <a:cubicBezTo>
                  <a:pt x="97807" y="408720"/>
                  <a:pt x="163482" y="256147"/>
                  <a:pt x="296668" y="0"/>
                </a:cubicBezTo>
                <a:cubicBezTo>
                  <a:pt x="413693" y="191832"/>
                  <a:pt x="516996" y="355155"/>
                  <a:pt x="593335" y="533984"/>
                </a:cubicBezTo>
                <a:cubicBezTo>
                  <a:pt x="402186" y="527454"/>
                  <a:pt x="293303" y="552768"/>
                  <a:pt x="0" y="533984"/>
                </a:cubicBezTo>
                <a:close/>
              </a:path>
              <a:path w="593335" h="533984" stroke="0" extrusionOk="0">
                <a:moveTo>
                  <a:pt x="0" y="533984"/>
                </a:moveTo>
                <a:cubicBezTo>
                  <a:pt x="63329" y="391671"/>
                  <a:pt x="186747" y="160553"/>
                  <a:pt x="296668" y="0"/>
                </a:cubicBezTo>
                <a:cubicBezTo>
                  <a:pt x="416834" y="179157"/>
                  <a:pt x="543858" y="401924"/>
                  <a:pt x="593335" y="533984"/>
                </a:cubicBezTo>
                <a:cubicBezTo>
                  <a:pt x="449623" y="540004"/>
                  <a:pt x="135994" y="511730"/>
                  <a:pt x="0" y="533984"/>
                </a:cubicBezTo>
                <a:close/>
              </a:path>
            </a:pathLst>
          </a:custGeom>
          <a:solidFill>
            <a:srgbClr val="FFEA69"/>
          </a:solidFill>
          <a:ln>
            <a:extLst>
              <a:ext uri="{C807C97D-BFC1-408E-A445-0C87EB9F89A2}">
                <ask:lineSketchStyleProps xmlns:ask="http://schemas.microsoft.com/office/drawing/2018/sketchyshapes" sd="1268904940">
                  <a:prstGeom prst="triangl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이등변 삼각형 25">
            <a:extLst>
              <a:ext uri="{FF2B5EF4-FFF2-40B4-BE49-F238E27FC236}">
                <a16:creationId xmlns:a16="http://schemas.microsoft.com/office/drawing/2014/main" id="{894470EE-59E5-40EB-92EC-5892794B2592}"/>
              </a:ext>
            </a:extLst>
          </p:cNvPr>
          <p:cNvSpPr/>
          <p:nvPr/>
        </p:nvSpPr>
        <p:spPr>
          <a:xfrm rot="21127836">
            <a:off x="8270209" y="3156538"/>
            <a:ext cx="556351" cy="500661"/>
          </a:xfrm>
          <a:custGeom>
            <a:avLst/>
            <a:gdLst>
              <a:gd name="connsiteX0" fmla="*/ 0 w 556351"/>
              <a:gd name="connsiteY0" fmla="*/ 500661 h 500661"/>
              <a:gd name="connsiteX1" fmla="*/ 278176 w 556351"/>
              <a:gd name="connsiteY1" fmla="*/ 0 h 500661"/>
              <a:gd name="connsiteX2" fmla="*/ 556351 w 556351"/>
              <a:gd name="connsiteY2" fmla="*/ 500661 h 500661"/>
              <a:gd name="connsiteX3" fmla="*/ 0 w 556351"/>
              <a:gd name="connsiteY3" fmla="*/ 500661 h 500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351" h="500661" fill="none" extrusionOk="0">
                <a:moveTo>
                  <a:pt x="0" y="500661"/>
                </a:moveTo>
                <a:cubicBezTo>
                  <a:pt x="52489" y="396454"/>
                  <a:pt x="162369" y="235615"/>
                  <a:pt x="278176" y="0"/>
                </a:cubicBezTo>
                <a:cubicBezTo>
                  <a:pt x="373033" y="129959"/>
                  <a:pt x="421317" y="295723"/>
                  <a:pt x="556351" y="500661"/>
                </a:cubicBezTo>
                <a:cubicBezTo>
                  <a:pt x="437194" y="502349"/>
                  <a:pt x="202137" y="515769"/>
                  <a:pt x="0" y="500661"/>
                </a:cubicBezTo>
                <a:close/>
              </a:path>
              <a:path w="556351" h="500661" stroke="0" extrusionOk="0">
                <a:moveTo>
                  <a:pt x="0" y="500661"/>
                </a:moveTo>
                <a:cubicBezTo>
                  <a:pt x="85968" y="303598"/>
                  <a:pt x="176012" y="199138"/>
                  <a:pt x="278176" y="0"/>
                </a:cubicBezTo>
                <a:cubicBezTo>
                  <a:pt x="350863" y="134523"/>
                  <a:pt x="492112" y="349731"/>
                  <a:pt x="556351" y="500661"/>
                </a:cubicBezTo>
                <a:cubicBezTo>
                  <a:pt x="442823" y="517477"/>
                  <a:pt x="163978" y="485322"/>
                  <a:pt x="0" y="500661"/>
                </a:cubicBezTo>
                <a:close/>
              </a:path>
            </a:pathLst>
          </a:custGeom>
          <a:solidFill>
            <a:srgbClr val="FFEA69"/>
          </a:solidFill>
          <a:ln>
            <a:extLst>
              <a:ext uri="{C807C97D-BFC1-408E-A445-0C87EB9F89A2}">
                <ask:lineSketchStyleProps xmlns:ask="http://schemas.microsoft.com/office/drawing/2018/sketchyshapes" sd="189020053">
                  <a:prstGeom prst="triangl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이등변 삼각형 26">
            <a:extLst>
              <a:ext uri="{FF2B5EF4-FFF2-40B4-BE49-F238E27FC236}">
                <a16:creationId xmlns:a16="http://schemas.microsoft.com/office/drawing/2014/main" id="{3CB06B1B-634C-42D3-8D90-D1970E853CA4}"/>
              </a:ext>
            </a:extLst>
          </p:cNvPr>
          <p:cNvSpPr/>
          <p:nvPr/>
        </p:nvSpPr>
        <p:spPr>
          <a:xfrm rot="17765138">
            <a:off x="3382850" y="3967897"/>
            <a:ext cx="556351" cy="496113"/>
          </a:xfrm>
          <a:custGeom>
            <a:avLst/>
            <a:gdLst>
              <a:gd name="connsiteX0" fmla="*/ 0 w 556351"/>
              <a:gd name="connsiteY0" fmla="*/ 496113 h 496113"/>
              <a:gd name="connsiteX1" fmla="*/ 278176 w 556351"/>
              <a:gd name="connsiteY1" fmla="*/ 0 h 496113"/>
              <a:gd name="connsiteX2" fmla="*/ 556351 w 556351"/>
              <a:gd name="connsiteY2" fmla="*/ 496113 h 496113"/>
              <a:gd name="connsiteX3" fmla="*/ 0 w 556351"/>
              <a:gd name="connsiteY3" fmla="*/ 496113 h 496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351" h="496113" fill="none" extrusionOk="0">
                <a:moveTo>
                  <a:pt x="0" y="496113"/>
                </a:moveTo>
                <a:cubicBezTo>
                  <a:pt x="130985" y="285291"/>
                  <a:pt x="181741" y="180335"/>
                  <a:pt x="278176" y="0"/>
                </a:cubicBezTo>
                <a:cubicBezTo>
                  <a:pt x="387829" y="198650"/>
                  <a:pt x="503434" y="370750"/>
                  <a:pt x="556351" y="496113"/>
                </a:cubicBezTo>
                <a:cubicBezTo>
                  <a:pt x="369283" y="475062"/>
                  <a:pt x="215491" y="495059"/>
                  <a:pt x="0" y="496113"/>
                </a:cubicBezTo>
                <a:close/>
              </a:path>
              <a:path w="556351" h="496113" stroke="0" extrusionOk="0">
                <a:moveTo>
                  <a:pt x="0" y="496113"/>
                </a:moveTo>
                <a:cubicBezTo>
                  <a:pt x="69697" y="387907"/>
                  <a:pt x="168284" y="217346"/>
                  <a:pt x="278176" y="0"/>
                </a:cubicBezTo>
                <a:cubicBezTo>
                  <a:pt x="416925" y="200170"/>
                  <a:pt x="444253" y="305475"/>
                  <a:pt x="556351" y="496113"/>
                </a:cubicBezTo>
                <a:cubicBezTo>
                  <a:pt x="374139" y="516748"/>
                  <a:pt x="180146" y="483849"/>
                  <a:pt x="0" y="496113"/>
                </a:cubicBezTo>
                <a:close/>
              </a:path>
            </a:pathLst>
          </a:custGeom>
          <a:solidFill>
            <a:srgbClr val="FFEA69"/>
          </a:solidFill>
          <a:ln>
            <a:extLst>
              <a:ext uri="{C807C97D-BFC1-408E-A445-0C87EB9F89A2}">
                <ask:lineSketchStyleProps xmlns:ask="http://schemas.microsoft.com/office/drawing/2018/sketchyshapes" sd="2778895133">
                  <a:prstGeom prst="triangl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EEF0524D-7298-4F11-B648-AA063D3D6F54}"/>
              </a:ext>
            </a:extLst>
          </p:cNvPr>
          <p:cNvCxnSpPr/>
          <p:nvPr/>
        </p:nvCxnSpPr>
        <p:spPr>
          <a:xfrm rot="10800000" flipV="1">
            <a:off x="2971801" y="4419599"/>
            <a:ext cx="552929" cy="314325"/>
          </a:xfrm>
          <a:prstGeom prst="curvedConnector3">
            <a:avLst/>
          </a:prstGeom>
          <a:ln w="28575">
            <a:solidFill>
              <a:srgbClr val="005574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연결선: 구부러짐 29">
            <a:extLst>
              <a:ext uri="{FF2B5EF4-FFF2-40B4-BE49-F238E27FC236}">
                <a16:creationId xmlns:a16="http://schemas.microsoft.com/office/drawing/2014/main" id="{47AA82E7-A49A-41AD-838C-D58B5FE47CC8}"/>
              </a:ext>
            </a:extLst>
          </p:cNvPr>
          <p:cNvCxnSpPr>
            <a:cxnSpLocks/>
          </p:cNvCxnSpPr>
          <p:nvPr/>
        </p:nvCxnSpPr>
        <p:spPr>
          <a:xfrm rot="5400000">
            <a:off x="8548566" y="2498693"/>
            <a:ext cx="945447" cy="588323"/>
          </a:xfrm>
          <a:prstGeom prst="curvedConnector3">
            <a:avLst>
              <a:gd name="adj1" fmla="val 50000"/>
            </a:avLst>
          </a:prstGeom>
          <a:ln w="28575">
            <a:solidFill>
              <a:srgbClr val="005574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연결선: 구부러짐 33">
            <a:extLst>
              <a:ext uri="{FF2B5EF4-FFF2-40B4-BE49-F238E27FC236}">
                <a16:creationId xmlns:a16="http://schemas.microsoft.com/office/drawing/2014/main" id="{FC852A9F-11D6-42CD-AD9F-23E11E4E6F5B}"/>
              </a:ext>
            </a:extLst>
          </p:cNvPr>
          <p:cNvCxnSpPr>
            <a:cxnSpLocks/>
          </p:cNvCxnSpPr>
          <p:nvPr/>
        </p:nvCxnSpPr>
        <p:spPr>
          <a:xfrm flipV="1">
            <a:off x="3361718" y="2043794"/>
            <a:ext cx="322414" cy="28938"/>
          </a:xfrm>
          <a:prstGeom prst="curvedConnector3">
            <a:avLst>
              <a:gd name="adj1" fmla="val 50000"/>
            </a:avLst>
          </a:prstGeom>
          <a:ln w="28575">
            <a:solidFill>
              <a:srgbClr val="005574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70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4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래픽 34" descr="달 단색으로 채워진">
            <a:extLst>
              <a:ext uri="{FF2B5EF4-FFF2-40B4-BE49-F238E27FC236}">
                <a16:creationId xmlns:a16="http://schemas.microsoft.com/office/drawing/2014/main" id="{91BE989C-9F03-4B42-8EC1-E57DF6EC4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8569" y="136526"/>
            <a:ext cx="914400" cy="914400"/>
          </a:xfrm>
          <a:prstGeom prst="rect">
            <a:avLst/>
          </a:prstGeom>
        </p:spPr>
      </p:pic>
      <p:pic>
        <p:nvPicPr>
          <p:cNvPr id="10" name="그래픽 36" descr="구름 단색으로 채워진">
            <a:extLst>
              <a:ext uri="{FF2B5EF4-FFF2-40B4-BE49-F238E27FC236}">
                <a16:creationId xmlns:a16="http://schemas.microsoft.com/office/drawing/2014/main" id="{3AB67E94-F5A7-4607-B738-6E2E413B11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0658" y="458259"/>
            <a:ext cx="914400" cy="914400"/>
          </a:xfrm>
          <a:prstGeom prst="rect">
            <a:avLst/>
          </a:prstGeom>
          <a:effectLst/>
        </p:spPr>
      </p:pic>
      <p:pic>
        <p:nvPicPr>
          <p:cNvPr id="11" name="그래픽 39" descr="구름 단색으로 채워진">
            <a:extLst>
              <a:ext uri="{FF2B5EF4-FFF2-40B4-BE49-F238E27FC236}">
                <a16:creationId xmlns:a16="http://schemas.microsoft.com/office/drawing/2014/main" id="{9A80C756-6D40-4ADA-AE42-CA10839F14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65058" y="221192"/>
            <a:ext cx="914400" cy="914400"/>
          </a:xfrm>
          <a:prstGeom prst="rect">
            <a:avLst/>
          </a:prstGeom>
          <a:effectLst/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58480A6C-81FE-43BD-8B95-1EDE9E01DD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0658" y="458260"/>
            <a:ext cx="805899" cy="9144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57AB0E1D-ED4C-43E6-A6E8-7DD44F47DA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5058" y="221191"/>
            <a:ext cx="778973" cy="914401"/>
          </a:xfrm>
          <a:prstGeom prst="rect">
            <a:avLst/>
          </a:prstGeom>
        </p:spPr>
      </p:pic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71716EE4-B382-4CEA-996F-9C230B03C853}"/>
              </a:ext>
            </a:extLst>
          </p:cNvPr>
          <p:cNvCxnSpPr/>
          <p:nvPr/>
        </p:nvCxnSpPr>
        <p:spPr>
          <a:xfrm flipV="1">
            <a:off x="-1" y="5570291"/>
            <a:ext cx="10800000" cy="0"/>
          </a:xfrm>
          <a:prstGeom prst="line">
            <a:avLst/>
          </a:prstGeom>
          <a:ln w="76200">
            <a:solidFill>
              <a:srgbClr val="0030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그래픽 15" descr="장난감 기차 단색으로 채워진">
            <a:extLst>
              <a:ext uri="{FF2B5EF4-FFF2-40B4-BE49-F238E27FC236}">
                <a16:creationId xmlns:a16="http://schemas.microsoft.com/office/drawing/2014/main" id="{53257F74-1C8D-4FFC-97FA-6138CE815A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69654" y="4154893"/>
            <a:ext cx="1617128" cy="1591978"/>
          </a:xfrm>
          <a:prstGeom prst="rect">
            <a:avLst/>
          </a:prstGeom>
        </p:spPr>
      </p:pic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1FBFCD86-9BC4-4F19-9849-A4CFF31F7BE3}"/>
              </a:ext>
            </a:extLst>
          </p:cNvPr>
          <p:cNvSpPr/>
          <p:nvPr/>
        </p:nvSpPr>
        <p:spPr>
          <a:xfrm flipH="1">
            <a:off x="365598" y="4545331"/>
            <a:ext cx="978215" cy="687436"/>
          </a:xfrm>
          <a:prstGeom prst="roundRect">
            <a:avLst/>
          </a:prstGeom>
          <a:solidFill>
            <a:srgbClr val="003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02DA04CE-B494-4F5E-B9D5-0AF986FBA0B8}"/>
              </a:ext>
            </a:extLst>
          </p:cNvPr>
          <p:cNvSpPr/>
          <p:nvPr/>
        </p:nvSpPr>
        <p:spPr>
          <a:xfrm flipH="1">
            <a:off x="435877" y="5244642"/>
            <a:ext cx="237506" cy="237506"/>
          </a:xfrm>
          <a:prstGeom prst="ellipse">
            <a:avLst/>
          </a:prstGeom>
          <a:solidFill>
            <a:srgbClr val="003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F2B7C48E-121A-49DD-81AE-5594AC6E0924}"/>
              </a:ext>
            </a:extLst>
          </p:cNvPr>
          <p:cNvSpPr/>
          <p:nvPr/>
        </p:nvSpPr>
        <p:spPr>
          <a:xfrm flipH="1">
            <a:off x="1015792" y="5230792"/>
            <a:ext cx="237506" cy="237506"/>
          </a:xfrm>
          <a:prstGeom prst="ellipse">
            <a:avLst/>
          </a:prstGeom>
          <a:solidFill>
            <a:srgbClr val="003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54750CE-D113-415D-AEC0-D85AFC3F1731}"/>
              </a:ext>
            </a:extLst>
          </p:cNvPr>
          <p:cNvSpPr/>
          <p:nvPr/>
        </p:nvSpPr>
        <p:spPr>
          <a:xfrm flipH="1">
            <a:off x="1595812" y="4695230"/>
            <a:ext cx="336168" cy="255652"/>
          </a:xfrm>
          <a:prstGeom prst="rect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9782F29-08F9-4485-B599-CBEEDF57E904}"/>
              </a:ext>
            </a:extLst>
          </p:cNvPr>
          <p:cNvSpPr/>
          <p:nvPr/>
        </p:nvSpPr>
        <p:spPr>
          <a:xfrm flipH="1">
            <a:off x="505526" y="4741576"/>
            <a:ext cx="217044" cy="170328"/>
          </a:xfrm>
          <a:prstGeom prst="rect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19C2AADE-09BC-4591-BA34-12284530DC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938281" y="4735105"/>
            <a:ext cx="231668" cy="176799"/>
          </a:xfrm>
          <a:prstGeom prst="rect">
            <a:avLst/>
          </a:prstGeom>
          <a:ln>
            <a:noFill/>
          </a:ln>
        </p:spPr>
      </p:pic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7D814714-9DCB-4DB3-871E-EDB845856BE1}"/>
              </a:ext>
            </a:extLst>
          </p:cNvPr>
          <p:cNvCxnSpPr>
            <a:cxnSpLocks/>
          </p:cNvCxnSpPr>
          <p:nvPr/>
        </p:nvCxnSpPr>
        <p:spPr>
          <a:xfrm flipH="1">
            <a:off x="854705" y="3003259"/>
            <a:ext cx="50020" cy="2567031"/>
          </a:xfrm>
          <a:prstGeom prst="line">
            <a:avLst/>
          </a:prstGeom>
          <a:ln w="57150">
            <a:solidFill>
              <a:srgbClr val="00305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>
            <a:extLst>
              <a:ext uri="{FF2B5EF4-FFF2-40B4-BE49-F238E27FC236}">
                <a16:creationId xmlns:a16="http://schemas.microsoft.com/office/drawing/2014/main" id="{42EB1667-0B8D-414A-8751-2198379303FC}"/>
              </a:ext>
            </a:extLst>
          </p:cNvPr>
          <p:cNvSpPr/>
          <p:nvPr/>
        </p:nvSpPr>
        <p:spPr>
          <a:xfrm>
            <a:off x="643782" y="2413015"/>
            <a:ext cx="596270" cy="585905"/>
          </a:xfrm>
          <a:prstGeom prst="ellipse">
            <a:avLst/>
          </a:prstGeom>
          <a:solidFill>
            <a:srgbClr val="00305D"/>
          </a:solidFill>
          <a:ln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EC395B2B-6D11-449F-BF43-0B1E1DB0BF7F}"/>
              </a:ext>
            </a:extLst>
          </p:cNvPr>
          <p:cNvSpPr/>
          <p:nvPr/>
        </p:nvSpPr>
        <p:spPr>
          <a:xfrm>
            <a:off x="750087" y="2508984"/>
            <a:ext cx="376388" cy="385484"/>
          </a:xfrm>
          <a:prstGeom prst="ellipse">
            <a:avLst/>
          </a:prstGeom>
          <a:gradFill flip="none" rotWithShape="1">
            <a:gsLst>
              <a:gs pos="100000">
                <a:srgbClr val="FFEA69">
                  <a:tint val="66000"/>
                  <a:satMod val="160000"/>
                </a:srgbClr>
              </a:gs>
              <a:gs pos="0">
                <a:srgbClr val="FFEA69">
                  <a:tint val="44500"/>
                  <a:satMod val="160000"/>
                </a:srgbClr>
              </a:gs>
              <a:gs pos="51000">
                <a:srgbClr val="FFEA6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575EDA89-E21A-47F6-BCC3-F11A3E577BAF}"/>
              </a:ext>
            </a:extLst>
          </p:cNvPr>
          <p:cNvCxnSpPr>
            <a:cxnSpLocks/>
          </p:cNvCxnSpPr>
          <p:nvPr/>
        </p:nvCxnSpPr>
        <p:spPr>
          <a:xfrm>
            <a:off x="6889486" y="2601204"/>
            <a:ext cx="0" cy="2969086"/>
          </a:xfrm>
          <a:prstGeom prst="line">
            <a:avLst/>
          </a:prstGeom>
          <a:ln w="57150">
            <a:solidFill>
              <a:srgbClr val="00305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타원 23">
            <a:extLst>
              <a:ext uri="{FF2B5EF4-FFF2-40B4-BE49-F238E27FC236}">
                <a16:creationId xmlns:a16="http://schemas.microsoft.com/office/drawing/2014/main" id="{DB0E54B3-B3DB-4EA8-BB1E-5369F2470916}"/>
              </a:ext>
            </a:extLst>
          </p:cNvPr>
          <p:cNvSpPr/>
          <p:nvPr/>
        </p:nvSpPr>
        <p:spPr>
          <a:xfrm>
            <a:off x="6591351" y="2019540"/>
            <a:ext cx="596270" cy="585905"/>
          </a:xfrm>
          <a:prstGeom prst="ellipse">
            <a:avLst/>
          </a:prstGeom>
          <a:solidFill>
            <a:srgbClr val="00305D"/>
          </a:solidFill>
          <a:ln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1C66A94C-F838-4AB7-BC52-14BB2D8BA504}"/>
              </a:ext>
            </a:extLst>
          </p:cNvPr>
          <p:cNvSpPr/>
          <p:nvPr/>
        </p:nvSpPr>
        <p:spPr>
          <a:xfrm>
            <a:off x="3728080" y="3122497"/>
            <a:ext cx="596270" cy="585905"/>
          </a:xfrm>
          <a:prstGeom prst="ellipse">
            <a:avLst/>
          </a:prstGeom>
          <a:solidFill>
            <a:srgbClr val="00305D"/>
          </a:solidFill>
          <a:ln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5B6325-2A48-446C-80CF-42FE0284B6B9}"/>
              </a:ext>
            </a:extLst>
          </p:cNvPr>
          <p:cNvSpPr txBox="1"/>
          <p:nvPr/>
        </p:nvSpPr>
        <p:spPr>
          <a:xfrm>
            <a:off x="5179458" y="221191"/>
            <a:ext cx="1707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목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차</a:t>
            </a: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A90C9FFB-5C31-4756-9DC4-8C69A59E1802}"/>
              </a:ext>
            </a:extLst>
          </p:cNvPr>
          <p:cNvSpPr/>
          <p:nvPr/>
        </p:nvSpPr>
        <p:spPr>
          <a:xfrm>
            <a:off x="3844485" y="3234869"/>
            <a:ext cx="376388" cy="385484"/>
          </a:xfrm>
          <a:prstGeom prst="ellipse">
            <a:avLst/>
          </a:prstGeom>
          <a:gradFill flip="none" rotWithShape="1">
            <a:gsLst>
              <a:gs pos="100000">
                <a:srgbClr val="FFEA69">
                  <a:tint val="66000"/>
                  <a:satMod val="160000"/>
                </a:srgbClr>
              </a:gs>
              <a:gs pos="0">
                <a:srgbClr val="FFEA69">
                  <a:tint val="44500"/>
                  <a:satMod val="160000"/>
                </a:srgbClr>
              </a:gs>
              <a:gs pos="51000">
                <a:srgbClr val="FFEA6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78C8DCB6-CBE4-42B5-80F4-B4C9DA3A1EDA}"/>
              </a:ext>
            </a:extLst>
          </p:cNvPr>
          <p:cNvCxnSpPr>
            <a:cxnSpLocks/>
          </p:cNvCxnSpPr>
          <p:nvPr/>
        </p:nvCxnSpPr>
        <p:spPr>
          <a:xfrm>
            <a:off x="4032679" y="3718260"/>
            <a:ext cx="0" cy="1843668"/>
          </a:xfrm>
          <a:prstGeom prst="line">
            <a:avLst/>
          </a:prstGeom>
          <a:ln w="57150">
            <a:solidFill>
              <a:srgbClr val="00305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타원 33">
            <a:extLst>
              <a:ext uri="{FF2B5EF4-FFF2-40B4-BE49-F238E27FC236}">
                <a16:creationId xmlns:a16="http://schemas.microsoft.com/office/drawing/2014/main" id="{728DBF62-2A46-43BF-96CA-47F21F5794E8}"/>
              </a:ext>
            </a:extLst>
          </p:cNvPr>
          <p:cNvSpPr/>
          <p:nvPr/>
        </p:nvSpPr>
        <p:spPr>
          <a:xfrm>
            <a:off x="6701292" y="2123500"/>
            <a:ext cx="376388" cy="385484"/>
          </a:xfrm>
          <a:prstGeom prst="ellipse">
            <a:avLst/>
          </a:prstGeom>
          <a:gradFill flip="none" rotWithShape="1">
            <a:gsLst>
              <a:gs pos="100000">
                <a:srgbClr val="FFEA69">
                  <a:tint val="66000"/>
                  <a:satMod val="160000"/>
                </a:srgbClr>
              </a:gs>
              <a:gs pos="0">
                <a:srgbClr val="FFEA69">
                  <a:tint val="44500"/>
                  <a:satMod val="160000"/>
                </a:srgbClr>
              </a:gs>
              <a:gs pos="51000">
                <a:srgbClr val="FFEA6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EEE3DE98-5AE2-42EE-8611-546EB25D1723}"/>
              </a:ext>
            </a:extLst>
          </p:cNvPr>
          <p:cNvCxnSpPr>
            <a:cxnSpLocks/>
          </p:cNvCxnSpPr>
          <p:nvPr/>
        </p:nvCxnSpPr>
        <p:spPr>
          <a:xfrm>
            <a:off x="9967507" y="4108696"/>
            <a:ext cx="0" cy="1451295"/>
          </a:xfrm>
          <a:prstGeom prst="line">
            <a:avLst/>
          </a:prstGeom>
          <a:ln w="57150">
            <a:solidFill>
              <a:srgbClr val="00305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타원 35">
            <a:extLst>
              <a:ext uri="{FF2B5EF4-FFF2-40B4-BE49-F238E27FC236}">
                <a16:creationId xmlns:a16="http://schemas.microsoft.com/office/drawing/2014/main" id="{83297C1C-3B2B-400E-9D1D-FD0B7031229E}"/>
              </a:ext>
            </a:extLst>
          </p:cNvPr>
          <p:cNvSpPr/>
          <p:nvPr/>
        </p:nvSpPr>
        <p:spPr>
          <a:xfrm>
            <a:off x="9669372" y="3417312"/>
            <a:ext cx="596270" cy="585905"/>
          </a:xfrm>
          <a:prstGeom prst="ellipse">
            <a:avLst/>
          </a:prstGeom>
          <a:solidFill>
            <a:srgbClr val="00305D"/>
          </a:solidFill>
          <a:ln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972D0A08-0723-4602-8E16-FCEEFB89D38C}"/>
              </a:ext>
            </a:extLst>
          </p:cNvPr>
          <p:cNvSpPr/>
          <p:nvPr/>
        </p:nvSpPr>
        <p:spPr>
          <a:xfrm>
            <a:off x="9787497" y="3515660"/>
            <a:ext cx="376388" cy="385484"/>
          </a:xfrm>
          <a:prstGeom prst="ellipse">
            <a:avLst/>
          </a:prstGeom>
          <a:gradFill flip="none" rotWithShape="1">
            <a:gsLst>
              <a:gs pos="100000">
                <a:srgbClr val="FFEA69">
                  <a:tint val="66000"/>
                  <a:satMod val="160000"/>
                </a:srgbClr>
              </a:gs>
              <a:gs pos="0">
                <a:srgbClr val="FFEA69">
                  <a:tint val="44500"/>
                  <a:satMod val="160000"/>
                </a:srgbClr>
              </a:gs>
              <a:gs pos="51000">
                <a:srgbClr val="FFEA6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원호 68">
            <a:extLst>
              <a:ext uri="{FF2B5EF4-FFF2-40B4-BE49-F238E27FC236}">
                <a16:creationId xmlns:a16="http://schemas.microsoft.com/office/drawing/2014/main" id="{C211145F-3BFE-44A8-8C28-AC60B5010135}"/>
              </a:ext>
            </a:extLst>
          </p:cNvPr>
          <p:cNvSpPr/>
          <p:nvPr/>
        </p:nvSpPr>
        <p:spPr>
          <a:xfrm flipH="1">
            <a:off x="2888407" y="163357"/>
            <a:ext cx="724395" cy="484238"/>
          </a:xfrm>
          <a:prstGeom prst="arc">
            <a:avLst/>
          </a:prstGeom>
          <a:ln w="19050">
            <a:solidFill>
              <a:srgbClr val="FFEA69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95D95A-6D6D-44CF-98AB-73137528EFA9}"/>
              </a:ext>
            </a:extLst>
          </p:cNvPr>
          <p:cNvSpPr txBox="1"/>
          <p:nvPr/>
        </p:nvSpPr>
        <p:spPr>
          <a:xfrm>
            <a:off x="1356457" y="2355365"/>
            <a:ext cx="2299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 철도의 </a:t>
            </a:r>
            <a:r>
              <a:rPr lang="ko-KR" altLang="en-US" sz="28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정의</a:t>
            </a:r>
            <a:r>
              <a:rPr lang="ko-KR" altLang="en-US" sz="2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와 </a:t>
            </a:r>
            <a:r>
              <a:rPr lang="ko-KR" altLang="en-US" sz="28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역사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F837A3D-9ADF-40E1-9EE5-3D711338E620}"/>
              </a:ext>
            </a:extLst>
          </p:cNvPr>
          <p:cNvSpPr txBox="1"/>
          <p:nvPr/>
        </p:nvSpPr>
        <p:spPr>
          <a:xfrm>
            <a:off x="4455111" y="3061665"/>
            <a:ext cx="2299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 철도의 </a:t>
            </a:r>
            <a:r>
              <a:rPr lang="ko-KR" altLang="en-US" sz="28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국철민영화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4874282-82B5-4DDA-922B-A32BF9561E12}"/>
              </a:ext>
            </a:extLst>
          </p:cNvPr>
          <p:cNvSpPr txBox="1"/>
          <p:nvPr/>
        </p:nvSpPr>
        <p:spPr>
          <a:xfrm>
            <a:off x="7289253" y="1940470"/>
            <a:ext cx="26782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 철도의 </a:t>
            </a:r>
            <a:endParaRPr lang="en-US" altLang="ko-KR" sz="2800" dirty="0">
              <a:solidFill>
                <a:srgbClr val="FFFFFF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  <a:p>
            <a:r>
              <a:rPr lang="ko-KR" altLang="en-US" sz="2800" b="1" dirty="0" err="1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에키벤</a:t>
            </a:r>
            <a:r>
              <a:rPr lang="ko-KR" altLang="en-US" sz="2800" dirty="0" err="1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과</a:t>
            </a:r>
            <a:r>
              <a:rPr lang="ko-KR" altLang="en-US" sz="2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r>
              <a:rPr lang="ko-KR" altLang="en-US" sz="28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독특한 열차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59B3EC0-9F81-49D9-ACD4-B75D073BBD64}"/>
              </a:ext>
            </a:extLst>
          </p:cNvPr>
          <p:cNvSpPr txBox="1"/>
          <p:nvPr/>
        </p:nvSpPr>
        <p:spPr>
          <a:xfrm>
            <a:off x="10304827" y="3310719"/>
            <a:ext cx="15167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철도의 </a:t>
            </a:r>
            <a:r>
              <a:rPr lang="ko-KR" altLang="en-US" sz="28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여러가지 </a:t>
            </a:r>
            <a:r>
              <a:rPr lang="ko-KR" altLang="en-US" sz="2800" b="1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형태</a:t>
            </a:r>
            <a:endParaRPr lang="en-US" altLang="ko-KR" sz="2800" b="1" dirty="0">
              <a:solidFill>
                <a:schemeClr val="bg1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110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4" grpId="0" animBg="1"/>
      <p:bldP spid="37" grpId="0" animBg="1"/>
      <p:bldP spid="2" grpId="0"/>
      <p:bldP spid="71" grpId="0"/>
      <p:bldP spid="72" grpId="0"/>
      <p:bldP spid="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257174" y="224653"/>
            <a:ext cx="11675549" cy="6385697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1205448">
            <a:off x="416592" y="145260"/>
            <a:ext cx="1378361" cy="1421274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62093" y="5445241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79915" y="5835480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62759" y="5712903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697685" y="6246876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>
            <a:cxnSpLocks/>
          </p:cNvCxnSpPr>
          <p:nvPr/>
        </p:nvCxnSpPr>
        <p:spPr>
          <a:xfrm>
            <a:off x="11631860" y="1033419"/>
            <a:ext cx="0" cy="5213457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24993" y="366591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03021" y="678390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31482" y="451257"/>
            <a:ext cx="914400" cy="914400"/>
          </a:xfrm>
          <a:prstGeom prst="rect">
            <a:avLst/>
          </a:prstGeom>
          <a:effectLst/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4A424E4-BB10-4263-87C0-8236F8A55227}"/>
              </a:ext>
            </a:extLst>
          </p:cNvPr>
          <p:cNvSpPr/>
          <p:nvPr/>
        </p:nvSpPr>
        <p:spPr>
          <a:xfrm>
            <a:off x="1059520" y="471380"/>
            <a:ext cx="10915959" cy="5489184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17082" y="688325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31482" y="451256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558642" y="1646870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913358" y="451256"/>
            <a:ext cx="3889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유명한 </a:t>
            </a:r>
            <a:r>
              <a:rPr lang="ko-KR" altLang="en-US" sz="4800" b="1" dirty="0" err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에키벤</a:t>
            </a:r>
            <a:endParaRPr lang="ko-KR" altLang="en-US" sz="48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C57A0475-6B74-42BB-BD74-CF082B774C35}"/>
              </a:ext>
            </a:extLst>
          </p:cNvPr>
          <p:cNvSpPr/>
          <p:nvPr/>
        </p:nvSpPr>
        <p:spPr>
          <a:xfrm>
            <a:off x="1291023" y="2040913"/>
            <a:ext cx="1592196" cy="1383769"/>
          </a:xfrm>
          <a:prstGeom prst="ellipse">
            <a:avLst/>
          </a:prstGeom>
          <a:blipFill>
            <a:blip r:embed="rId13"/>
            <a:stretch>
              <a:fillRect/>
            </a:stretch>
          </a:blipFill>
          <a:ln w="57150">
            <a:solidFill>
              <a:srgbClr val="0055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6803CDBC-C1E0-4DD8-8450-E0040736659E}"/>
              </a:ext>
            </a:extLst>
          </p:cNvPr>
          <p:cNvSpPr/>
          <p:nvPr/>
        </p:nvSpPr>
        <p:spPr>
          <a:xfrm>
            <a:off x="1105771" y="1889036"/>
            <a:ext cx="4237749" cy="1635213"/>
          </a:xfrm>
          <a:custGeom>
            <a:avLst/>
            <a:gdLst>
              <a:gd name="connsiteX0" fmla="*/ 0 w 4237749"/>
              <a:gd name="connsiteY0" fmla="*/ 272541 h 1635213"/>
              <a:gd name="connsiteX1" fmla="*/ 272541 w 4237749"/>
              <a:gd name="connsiteY1" fmla="*/ 0 h 1635213"/>
              <a:gd name="connsiteX2" fmla="*/ 3965208 w 4237749"/>
              <a:gd name="connsiteY2" fmla="*/ 0 h 1635213"/>
              <a:gd name="connsiteX3" fmla="*/ 4237749 w 4237749"/>
              <a:gd name="connsiteY3" fmla="*/ 272541 h 1635213"/>
              <a:gd name="connsiteX4" fmla="*/ 4237749 w 4237749"/>
              <a:gd name="connsiteY4" fmla="*/ 1362672 h 1635213"/>
              <a:gd name="connsiteX5" fmla="*/ 3965208 w 4237749"/>
              <a:gd name="connsiteY5" fmla="*/ 1635213 h 1635213"/>
              <a:gd name="connsiteX6" fmla="*/ 272541 w 4237749"/>
              <a:gd name="connsiteY6" fmla="*/ 1635213 h 1635213"/>
              <a:gd name="connsiteX7" fmla="*/ 0 w 4237749"/>
              <a:gd name="connsiteY7" fmla="*/ 1362672 h 1635213"/>
              <a:gd name="connsiteX8" fmla="*/ 0 w 4237749"/>
              <a:gd name="connsiteY8" fmla="*/ 272541 h 163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37749" h="1635213" extrusionOk="0">
                <a:moveTo>
                  <a:pt x="0" y="272541"/>
                </a:moveTo>
                <a:cubicBezTo>
                  <a:pt x="-14250" y="120714"/>
                  <a:pt x="125052" y="-15893"/>
                  <a:pt x="272541" y="0"/>
                </a:cubicBezTo>
                <a:cubicBezTo>
                  <a:pt x="1968034" y="134988"/>
                  <a:pt x="2492333" y="-65440"/>
                  <a:pt x="3965208" y="0"/>
                </a:cubicBezTo>
                <a:cubicBezTo>
                  <a:pt x="4113872" y="-1464"/>
                  <a:pt x="4242639" y="124716"/>
                  <a:pt x="4237749" y="272541"/>
                </a:cubicBezTo>
                <a:cubicBezTo>
                  <a:pt x="4254538" y="422985"/>
                  <a:pt x="4148746" y="1092386"/>
                  <a:pt x="4237749" y="1362672"/>
                </a:cubicBezTo>
                <a:cubicBezTo>
                  <a:pt x="4228107" y="1515399"/>
                  <a:pt x="4119282" y="1634319"/>
                  <a:pt x="3965208" y="1635213"/>
                </a:cubicBezTo>
                <a:cubicBezTo>
                  <a:pt x="2171432" y="1619136"/>
                  <a:pt x="1246182" y="1792477"/>
                  <a:pt x="272541" y="1635213"/>
                </a:cubicBezTo>
                <a:cubicBezTo>
                  <a:pt x="128157" y="1626939"/>
                  <a:pt x="15606" y="1496109"/>
                  <a:pt x="0" y="1362672"/>
                </a:cubicBezTo>
                <a:cubicBezTo>
                  <a:pt x="62142" y="884370"/>
                  <a:pt x="34428" y="467809"/>
                  <a:pt x="0" y="272541"/>
                </a:cubicBezTo>
                <a:close/>
              </a:path>
            </a:pathLst>
          </a:custGeom>
          <a:noFill/>
          <a:ln w="28575">
            <a:solidFill>
              <a:srgbClr val="00305D"/>
            </a:solidFill>
            <a:extLst>
              <a:ext uri="{C807C97D-BFC1-408E-A445-0C87EB9F89A2}">
                <ask:lineSketchStyleProps xmlns:ask="http://schemas.microsoft.com/office/drawing/2018/sketchyshapes" sd="407598398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D2797E-3E6B-4048-A5D1-73C1AD9D72AD}"/>
              </a:ext>
            </a:extLst>
          </p:cNvPr>
          <p:cNvSpPr txBox="1"/>
          <p:nvPr/>
        </p:nvSpPr>
        <p:spPr>
          <a:xfrm>
            <a:off x="2906698" y="1902386"/>
            <a:ext cx="2013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지명도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인지도가 제일 높음 </a:t>
            </a:r>
            <a:endParaRPr lang="ko-KR" altLang="en-US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AACB74-39C7-4DC1-8C0C-159008C79FBB}"/>
              </a:ext>
            </a:extLst>
          </p:cNvPr>
          <p:cNvSpPr txBox="1"/>
          <p:nvPr/>
        </p:nvSpPr>
        <p:spPr>
          <a:xfrm>
            <a:off x="2925975" y="2553122"/>
            <a:ext cx="2322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계란말이 밑에서는 장어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전어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오징어</a:t>
            </a:r>
            <a:r>
              <a:rPr lang="en-US" altLang="ko-KR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000" b="0" i="0" dirty="0">
                <a:solidFill>
                  <a:srgbClr val="000000"/>
                </a:solidFill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새우가 차례로 등장</a:t>
            </a:r>
            <a:endParaRPr lang="ko-KR" altLang="en-US" sz="20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8" name="별: 꼭짓점 6개 17">
            <a:extLst>
              <a:ext uri="{FF2B5EF4-FFF2-40B4-BE49-F238E27FC236}">
                <a16:creationId xmlns:a16="http://schemas.microsoft.com/office/drawing/2014/main" id="{CD1AAC9E-3465-4E39-954A-C28EEB4ACEE6}"/>
              </a:ext>
            </a:extLst>
          </p:cNvPr>
          <p:cNvSpPr/>
          <p:nvPr/>
        </p:nvSpPr>
        <p:spPr>
          <a:xfrm rot="20619248">
            <a:off x="1002445" y="1733870"/>
            <a:ext cx="607355" cy="580180"/>
          </a:xfrm>
          <a:custGeom>
            <a:avLst/>
            <a:gdLst>
              <a:gd name="connsiteX0" fmla="*/ 0 w 607355"/>
              <a:gd name="connsiteY0" fmla="*/ 145045 h 580180"/>
              <a:gd name="connsiteX1" fmla="*/ 202450 w 607355"/>
              <a:gd name="connsiteY1" fmla="*/ 145043 h 580180"/>
              <a:gd name="connsiteX2" fmla="*/ 303678 w 607355"/>
              <a:gd name="connsiteY2" fmla="*/ 0 h 580180"/>
              <a:gd name="connsiteX3" fmla="*/ 404905 w 607355"/>
              <a:gd name="connsiteY3" fmla="*/ 145043 h 580180"/>
              <a:gd name="connsiteX4" fmla="*/ 607355 w 607355"/>
              <a:gd name="connsiteY4" fmla="*/ 145045 h 580180"/>
              <a:gd name="connsiteX5" fmla="*/ 506132 w 607355"/>
              <a:gd name="connsiteY5" fmla="*/ 290090 h 580180"/>
              <a:gd name="connsiteX6" fmla="*/ 607355 w 607355"/>
              <a:gd name="connsiteY6" fmla="*/ 435135 h 580180"/>
              <a:gd name="connsiteX7" fmla="*/ 404905 w 607355"/>
              <a:gd name="connsiteY7" fmla="*/ 435137 h 580180"/>
              <a:gd name="connsiteX8" fmla="*/ 303678 w 607355"/>
              <a:gd name="connsiteY8" fmla="*/ 580180 h 580180"/>
              <a:gd name="connsiteX9" fmla="*/ 202450 w 607355"/>
              <a:gd name="connsiteY9" fmla="*/ 435137 h 580180"/>
              <a:gd name="connsiteX10" fmla="*/ 0 w 607355"/>
              <a:gd name="connsiteY10" fmla="*/ 435135 h 580180"/>
              <a:gd name="connsiteX11" fmla="*/ 101223 w 607355"/>
              <a:gd name="connsiteY11" fmla="*/ 290090 h 580180"/>
              <a:gd name="connsiteX12" fmla="*/ 0 w 607355"/>
              <a:gd name="connsiteY12" fmla="*/ 145045 h 58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07355" h="580180" fill="none" extrusionOk="0">
                <a:moveTo>
                  <a:pt x="0" y="145045"/>
                </a:moveTo>
                <a:cubicBezTo>
                  <a:pt x="30846" y="147818"/>
                  <a:pt x="146835" y="150619"/>
                  <a:pt x="202450" y="145043"/>
                </a:cubicBezTo>
                <a:cubicBezTo>
                  <a:pt x="252374" y="92384"/>
                  <a:pt x="243486" y="62176"/>
                  <a:pt x="303678" y="0"/>
                </a:cubicBezTo>
                <a:cubicBezTo>
                  <a:pt x="341872" y="50717"/>
                  <a:pt x="374297" y="126362"/>
                  <a:pt x="404905" y="145043"/>
                </a:cubicBezTo>
                <a:cubicBezTo>
                  <a:pt x="491962" y="141632"/>
                  <a:pt x="513169" y="145636"/>
                  <a:pt x="607355" y="145045"/>
                </a:cubicBezTo>
                <a:cubicBezTo>
                  <a:pt x="570645" y="198158"/>
                  <a:pt x="527660" y="272795"/>
                  <a:pt x="506132" y="290090"/>
                </a:cubicBezTo>
                <a:cubicBezTo>
                  <a:pt x="553594" y="337690"/>
                  <a:pt x="582815" y="387634"/>
                  <a:pt x="607355" y="435135"/>
                </a:cubicBezTo>
                <a:cubicBezTo>
                  <a:pt x="527052" y="429916"/>
                  <a:pt x="468715" y="426377"/>
                  <a:pt x="404905" y="435137"/>
                </a:cubicBezTo>
                <a:cubicBezTo>
                  <a:pt x="381729" y="454008"/>
                  <a:pt x="356887" y="526061"/>
                  <a:pt x="303678" y="580180"/>
                </a:cubicBezTo>
                <a:cubicBezTo>
                  <a:pt x="276155" y="562337"/>
                  <a:pt x="240589" y="468493"/>
                  <a:pt x="202450" y="435137"/>
                </a:cubicBezTo>
                <a:cubicBezTo>
                  <a:pt x="123037" y="436417"/>
                  <a:pt x="52896" y="425810"/>
                  <a:pt x="0" y="435135"/>
                </a:cubicBezTo>
                <a:cubicBezTo>
                  <a:pt x="56845" y="378909"/>
                  <a:pt x="57263" y="366226"/>
                  <a:pt x="101223" y="290090"/>
                </a:cubicBezTo>
                <a:cubicBezTo>
                  <a:pt x="73150" y="249333"/>
                  <a:pt x="34386" y="184332"/>
                  <a:pt x="0" y="145045"/>
                </a:cubicBezTo>
                <a:close/>
              </a:path>
              <a:path w="607355" h="580180" stroke="0" extrusionOk="0">
                <a:moveTo>
                  <a:pt x="0" y="145045"/>
                </a:moveTo>
                <a:cubicBezTo>
                  <a:pt x="31612" y="139482"/>
                  <a:pt x="173057" y="159465"/>
                  <a:pt x="202450" y="145043"/>
                </a:cubicBezTo>
                <a:cubicBezTo>
                  <a:pt x="246855" y="79275"/>
                  <a:pt x="286183" y="43980"/>
                  <a:pt x="303678" y="0"/>
                </a:cubicBezTo>
                <a:cubicBezTo>
                  <a:pt x="325272" y="43021"/>
                  <a:pt x="400603" y="117739"/>
                  <a:pt x="404905" y="145043"/>
                </a:cubicBezTo>
                <a:cubicBezTo>
                  <a:pt x="489822" y="151485"/>
                  <a:pt x="556648" y="153295"/>
                  <a:pt x="607355" y="145045"/>
                </a:cubicBezTo>
                <a:cubicBezTo>
                  <a:pt x="582435" y="170808"/>
                  <a:pt x="561285" y="235598"/>
                  <a:pt x="506132" y="290090"/>
                </a:cubicBezTo>
                <a:cubicBezTo>
                  <a:pt x="536619" y="341765"/>
                  <a:pt x="565274" y="399317"/>
                  <a:pt x="607355" y="435135"/>
                </a:cubicBezTo>
                <a:cubicBezTo>
                  <a:pt x="508840" y="441664"/>
                  <a:pt x="440637" y="433866"/>
                  <a:pt x="404905" y="435137"/>
                </a:cubicBezTo>
                <a:cubicBezTo>
                  <a:pt x="382621" y="492995"/>
                  <a:pt x="321101" y="570367"/>
                  <a:pt x="303678" y="580180"/>
                </a:cubicBezTo>
                <a:cubicBezTo>
                  <a:pt x="268059" y="508742"/>
                  <a:pt x="244820" y="475145"/>
                  <a:pt x="202450" y="435137"/>
                </a:cubicBezTo>
                <a:cubicBezTo>
                  <a:pt x="147545" y="422954"/>
                  <a:pt x="70596" y="434241"/>
                  <a:pt x="0" y="435135"/>
                </a:cubicBezTo>
                <a:cubicBezTo>
                  <a:pt x="45106" y="389456"/>
                  <a:pt x="64003" y="321569"/>
                  <a:pt x="101223" y="290090"/>
                </a:cubicBezTo>
                <a:cubicBezTo>
                  <a:pt x="68330" y="250560"/>
                  <a:pt x="45848" y="216637"/>
                  <a:pt x="0" y="145045"/>
                </a:cubicBezTo>
                <a:close/>
              </a:path>
            </a:pathLst>
          </a:custGeom>
          <a:solidFill>
            <a:srgbClr val="FFEA69"/>
          </a:solidFill>
          <a:ln w="1905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155268485">
                  <a:prstGeom prst="star6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F23293ED-E941-439B-93C3-E0D5BB98F2DE}"/>
              </a:ext>
            </a:extLst>
          </p:cNvPr>
          <p:cNvCxnSpPr/>
          <p:nvPr/>
        </p:nvCxnSpPr>
        <p:spPr>
          <a:xfrm>
            <a:off x="5343520" y="2610272"/>
            <a:ext cx="751428" cy="913977"/>
          </a:xfrm>
          <a:prstGeom prst="line">
            <a:avLst/>
          </a:prstGeom>
          <a:ln w="19050">
            <a:solidFill>
              <a:srgbClr val="00305D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타원 20">
            <a:extLst>
              <a:ext uri="{FF2B5EF4-FFF2-40B4-BE49-F238E27FC236}">
                <a16:creationId xmlns:a16="http://schemas.microsoft.com/office/drawing/2014/main" id="{5F96387D-6116-4A31-B604-BC9387EA0B27}"/>
              </a:ext>
            </a:extLst>
          </p:cNvPr>
          <p:cNvSpPr/>
          <p:nvPr/>
        </p:nvSpPr>
        <p:spPr>
          <a:xfrm>
            <a:off x="5940594" y="3420677"/>
            <a:ext cx="249599" cy="2467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7D4AA2-807B-4E67-B894-EB383159C9A5}"/>
              </a:ext>
            </a:extLst>
          </p:cNvPr>
          <p:cNvSpPr txBox="1"/>
          <p:nvPr/>
        </p:nvSpPr>
        <p:spPr>
          <a:xfrm>
            <a:off x="5468415" y="3647636"/>
            <a:ext cx="1253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니가타현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2BCA8F8A-5E44-4D22-AA2E-CBC9E705E852}"/>
              </a:ext>
            </a:extLst>
          </p:cNvPr>
          <p:cNvSpPr/>
          <p:nvPr/>
        </p:nvSpPr>
        <p:spPr>
          <a:xfrm>
            <a:off x="7259859" y="1251964"/>
            <a:ext cx="4237749" cy="1635213"/>
          </a:xfrm>
          <a:custGeom>
            <a:avLst/>
            <a:gdLst>
              <a:gd name="connsiteX0" fmla="*/ 0 w 4237749"/>
              <a:gd name="connsiteY0" fmla="*/ 272541 h 1635213"/>
              <a:gd name="connsiteX1" fmla="*/ 272541 w 4237749"/>
              <a:gd name="connsiteY1" fmla="*/ 0 h 1635213"/>
              <a:gd name="connsiteX2" fmla="*/ 3965208 w 4237749"/>
              <a:gd name="connsiteY2" fmla="*/ 0 h 1635213"/>
              <a:gd name="connsiteX3" fmla="*/ 4237749 w 4237749"/>
              <a:gd name="connsiteY3" fmla="*/ 272541 h 1635213"/>
              <a:gd name="connsiteX4" fmla="*/ 4237749 w 4237749"/>
              <a:gd name="connsiteY4" fmla="*/ 1362672 h 1635213"/>
              <a:gd name="connsiteX5" fmla="*/ 3965208 w 4237749"/>
              <a:gd name="connsiteY5" fmla="*/ 1635213 h 1635213"/>
              <a:gd name="connsiteX6" fmla="*/ 272541 w 4237749"/>
              <a:gd name="connsiteY6" fmla="*/ 1635213 h 1635213"/>
              <a:gd name="connsiteX7" fmla="*/ 0 w 4237749"/>
              <a:gd name="connsiteY7" fmla="*/ 1362672 h 1635213"/>
              <a:gd name="connsiteX8" fmla="*/ 0 w 4237749"/>
              <a:gd name="connsiteY8" fmla="*/ 272541 h 163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37749" h="1635213" fill="none" extrusionOk="0">
                <a:moveTo>
                  <a:pt x="0" y="272541"/>
                </a:moveTo>
                <a:cubicBezTo>
                  <a:pt x="-5243" y="126671"/>
                  <a:pt x="127516" y="12357"/>
                  <a:pt x="272541" y="0"/>
                </a:cubicBezTo>
                <a:cubicBezTo>
                  <a:pt x="690930" y="-57578"/>
                  <a:pt x="2338628" y="-169317"/>
                  <a:pt x="3965208" y="0"/>
                </a:cubicBezTo>
                <a:cubicBezTo>
                  <a:pt x="4114401" y="3563"/>
                  <a:pt x="4241254" y="106856"/>
                  <a:pt x="4237749" y="272541"/>
                </a:cubicBezTo>
                <a:cubicBezTo>
                  <a:pt x="4282953" y="745252"/>
                  <a:pt x="4251939" y="1066722"/>
                  <a:pt x="4237749" y="1362672"/>
                </a:cubicBezTo>
                <a:cubicBezTo>
                  <a:pt x="4260495" y="1525322"/>
                  <a:pt x="4095076" y="1639693"/>
                  <a:pt x="3965208" y="1635213"/>
                </a:cubicBezTo>
                <a:cubicBezTo>
                  <a:pt x="2930834" y="1707492"/>
                  <a:pt x="1381180" y="1493064"/>
                  <a:pt x="272541" y="1635213"/>
                </a:cubicBezTo>
                <a:cubicBezTo>
                  <a:pt x="116927" y="1632225"/>
                  <a:pt x="-13153" y="1488794"/>
                  <a:pt x="0" y="1362672"/>
                </a:cubicBezTo>
                <a:cubicBezTo>
                  <a:pt x="14676" y="1195893"/>
                  <a:pt x="67936" y="413286"/>
                  <a:pt x="0" y="272541"/>
                </a:cubicBezTo>
                <a:close/>
              </a:path>
              <a:path w="4237749" h="1635213" stroke="0" extrusionOk="0">
                <a:moveTo>
                  <a:pt x="0" y="272541"/>
                </a:moveTo>
                <a:cubicBezTo>
                  <a:pt x="-14250" y="120714"/>
                  <a:pt x="125052" y="-15893"/>
                  <a:pt x="272541" y="0"/>
                </a:cubicBezTo>
                <a:cubicBezTo>
                  <a:pt x="1968034" y="134988"/>
                  <a:pt x="2492333" y="-65440"/>
                  <a:pt x="3965208" y="0"/>
                </a:cubicBezTo>
                <a:cubicBezTo>
                  <a:pt x="4113872" y="-1464"/>
                  <a:pt x="4242639" y="124716"/>
                  <a:pt x="4237749" y="272541"/>
                </a:cubicBezTo>
                <a:cubicBezTo>
                  <a:pt x="4254538" y="422985"/>
                  <a:pt x="4148746" y="1092386"/>
                  <a:pt x="4237749" y="1362672"/>
                </a:cubicBezTo>
                <a:cubicBezTo>
                  <a:pt x="4228107" y="1515399"/>
                  <a:pt x="4119282" y="1634319"/>
                  <a:pt x="3965208" y="1635213"/>
                </a:cubicBezTo>
                <a:cubicBezTo>
                  <a:pt x="2171432" y="1619136"/>
                  <a:pt x="1246182" y="1792477"/>
                  <a:pt x="272541" y="1635213"/>
                </a:cubicBezTo>
                <a:cubicBezTo>
                  <a:pt x="128157" y="1626939"/>
                  <a:pt x="15606" y="1496109"/>
                  <a:pt x="0" y="1362672"/>
                </a:cubicBezTo>
                <a:cubicBezTo>
                  <a:pt x="62142" y="884370"/>
                  <a:pt x="34428" y="467809"/>
                  <a:pt x="0" y="272541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00305D"/>
            </a:solidFill>
            <a:extLst>
              <a:ext uri="{C807C97D-BFC1-408E-A445-0C87EB9F89A2}">
                <ask:lineSketchStyleProps xmlns:ask="http://schemas.microsoft.com/office/drawing/2018/sketchyshapes" sd="4075983981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F38D2DA-7FE2-4925-BC3A-6317BF934687}"/>
              </a:ext>
            </a:extLst>
          </p:cNvPr>
          <p:cNvSpPr txBox="1"/>
          <p:nvPr/>
        </p:nvSpPr>
        <p:spPr>
          <a:xfrm>
            <a:off x="9247239" y="1365657"/>
            <a:ext cx="2013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지방이 오른 송어와 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도야마현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쌀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사사가 들어있음</a:t>
            </a:r>
          </a:p>
        </p:txBody>
      </p:sp>
      <p:sp>
        <p:nvSpPr>
          <p:cNvPr id="50" name="별: 꼭짓점 6개 49">
            <a:extLst>
              <a:ext uri="{FF2B5EF4-FFF2-40B4-BE49-F238E27FC236}">
                <a16:creationId xmlns:a16="http://schemas.microsoft.com/office/drawing/2014/main" id="{1813F957-009A-4840-A435-F0830477A98E}"/>
              </a:ext>
            </a:extLst>
          </p:cNvPr>
          <p:cNvSpPr/>
          <p:nvPr/>
        </p:nvSpPr>
        <p:spPr>
          <a:xfrm rot="20619248">
            <a:off x="6764168" y="1247657"/>
            <a:ext cx="607355" cy="580180"/>
          </a:xfrm>
          <a:custGeom>
            <a:avLst/>
            <a:gdLst>
              <a:gd name="connsiteX0" fmla="*/ 0 w 607355"/>
              <a:gd name="connsiteY0" fmla="*/ 145045 h 580180"/>
              <a:gd name="connsiteX1" fmla="*/ 202450 w 607355"/>
              <a:gd name="connsiteY1" fmla="*/ 145043 h 580180"/>
              <a:gd name="connsiteX2" fmla="*/ 303678 w 607355"/>
              <a:gd name="connsiteY2" fmla="*/ 0 h 580180"/>
              <a:gd name="connsiteX3" fmla="*/ 404905 w 607355"/>
              <a:gd name="connsiteY3" fmla="*/ 145043 h 580180"/>
              <a:gd name="connsiteX4" fmla="*/ 607355 w 607355"/>
              <a:gd name="connsiteY4" fmla="*/ 145045 h 580180"/>
              <a:gd name="connsiteX5" fmla="*/ 506132 w 607355"/>
              <a:gd name="connsiteY5" fmla="*/ 290090 h 580180"/>
              <a:gd name="connsiteX6" fmla="*/ 607355 w 607355"/>
              <a:gd name="connsiteY6" fmla="*/ 435135 h 580180"/>
              <a:gd name="connsiteX7" fmla="*/ 404905 w 607355"/>
              <a:gd name="connsiteY7" fmla="*/ 435137 h 580180"/>
              <a:gd name="connsiteX8" fmla="*/ 303678 w 607355"/>
              <a:gd name="connsiteY8" fmla="*/ 580180 h 580180"/>
              <a:gd name="connsiteX9" fmla="*/ 202450 w 607355"/>
              <a:gd name="connsiteY9" fmla="*/ 435137 h 580180"/>
              <a:gd name="connsiteX10" fmla="*/ 0 w 607355"/>
              <a:gd name="connsiteY10" fmla="*/ 435135 h 580180"/>
              <a:gd name="connsiteX11" fmla="*/ 101223 w 607355"/>
              <a:gd name="connsiteY11" fmla="*/ 290090 h 580180"/>
              <a:gd name="connsiteX12" fmla="*/ 0 w 607355"/>
              <a:gd name="connsiteY12" fmla="*/ 145045 h 58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07355" h="580180" fill="none" extrusionOk="0">
                <a:moveTo>
                  <a:pt x="0" y="145045"/>
                </a:moveTo>
                <a:cubicBezTo>
                  <a:pt x="30846" y="147818"/>
                  <a:pt x="146835" y="150619"/>
                  <a:pt x="202450" y="145043"/>
                </a:cubicBezTo>
                <a:cubicBezTo>
                  <a:pt x="252374" y="92384"/>
                  <a:pt x="243486" y="62176"/>
                  <a:pt x="303678" y="0"/>
                </a:cubicBezTo>
                <a:cubicBezTo>
                  <a:pt x="341872" y="50717"/>
                  <a:pt x="374297" y="126362"/>
                  <a:pt x="404905" y="145043"/>
                </a:cubicBezTo>
                <a:cubicBezTo>
                  <a:pt x="491962" y="141632"/>
                  <a:pt x="513169" y="145636"/>
                  <a:pt x="607355" y="145045"/>
                </a:cubicBezTo>
                <a:cubicBezTo>
                  <a:pt x="570645" y="198158"/>
                  <a:pt x="527660" y="272795"/>
                  <a:pt x="506132" y="290090"/>
                </a:cubicBezTo>
                <a:cubicBezTo>
                  <a:pt x="553594" y="337690"/>
                  <a:pt x="582815" y="387634"/>
                  <a:pt x="607355" y="435135"/>
                </a:cubicBezTo>
                <a:cubicBezTo>
                  <a:pt x="527052" y="429916"/>
                  <a:pt x="468715" y="426377"/>
                  <a:pt x="404905" y="435137"/>
                </a:cubicBezTo>
                <a:cubicBezTo>
                  <a:pt x="381729" y="454008"/>
                  <a:pt x="356887" y="526061"/>
                  <a:pt x="303678" y="580180"/>
                </a:cubicBezTo>
                <a:cubicBezTo>
                  <a:pt x="276155" y="562337"/>
                  <a:pt x="240589" y="468493"/>
                  <a:pt x="202450" y="435137"/>
                </a:cubicBezTo>
                <a:cubicBezTo>
                  <a:pt x="123037" y="436417"/>
                  <a:pt x="52896" y="425810"/>
                  <a:pt x="0" y="435135"/>
                </a:cubicBezTo>
                <a:cubicBezTo>
                  <a:pt x="56845" y="378909"/>
                  <a:pt x="57263" y="366226"/>
                  <a:pt x="101223" y="290090"/>
                </a:cubicBezTo>
                <a:cubicBezTo>
                  <a:pt x="73150" y="249333"/>
                  <a:pt x="34386" y="184332"/>
                  <a:pt x="0" y="145045"/>
                </a:cubicBezTo>
                <a:close/>
              </a:path>
              <a:path w="607355" h="580180" stroke="0" extrusionOk="0">
                <a:moveTo>
                  <a:pt x="0" y="145045"/>
                </a:moveTo>
                <a:cubicBezTo>
                  <a:pt x="31612" y="139482"/>
                  <a:pt x="173057" y="159465"/>
                  <a:pt x="202450" y="145043"/>
                </a:cubicBezTo>
                <a:cubicBezTo>
                  <a:pt x="246855" y="79275"/>
                  <a:pt x="286183" y="43980"/>
                  <a:pt x="303678" y="0"/>
                </a:cubicBezTo>
                <a:cubicBezTo>
                  <a:pt x="325272" y="43021"/>
                  <a:pt x="400603" y="117739"/>
                  <a:pt x="404905" y="145043"/>
                </a:cubicBezTo>
                <a:cubicBezTo>
                  <a:pt x="489822" y="151485"/>
                  <a:pt x="556648" y="153295"/>
                  <a:pt x="607355" y="145045"/>
                </a:cubicBezTo>
                <a:cubicBezTo>
                  <a:pt x="582435" y="170808"/>
                  <a:pt x="561285" y="235598"/>
                  <a:pt x="506132" y="290090"/>
                </a:cubicBezTo>
                <a:cubicBezTo>
                  <a:pt x="536619" y="341765"/>
                  <a:pt x="565274" y="399317"/>
                  <a:pt x="607355" y="435135"/>
                </a:cubicBezTo>
                <a:cubicBezTo>
                  <a:pt x="508840" y="441664"/>
                  <a:pt x="440637" y="433866"/>
                  <a:pt x="404905" y="435137"/>
                </a:cubicBezTo>
                <a:cubicBezTo>
                  <a:pt x="382621" y="492995"/>
                  <a:pt x="321101" y="570367"/>
                  <a:pt x="303678" y="580180"/>
                </a:cubicBezTo>
                <a:cubicBezTo>
                  <a:pt x="268059" y="508742"/>
                  <a:pt x="244820" y="475145"/>
                  <a:pt x="202450" y="435137"/>
                </a:cubicBezTo>
                <a:cubicBezTo>
                  <a:pt x="147545" y="422954"/>
                  <a:pt x="70596" y="434241"/>
                  <a:pt x="0" y="435135"/>
                </a:cubicBezTo>
                <a:cubicBezTo>
                  <a:pt x="45106" y="389456"/>
                  <a:pt x="64003" y="321569"/>
                  <a:pt x="101223" y="290090"/>
                </a:cubicBezTo>
                <a:cubicBezTo>
                  <a:pt x="68330" y="250560"/>
                  <a:pt x="45848" y="216637"/>
                  <a:pt x="0" y="14504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155268485">
                  <a:prstGeom prst="star6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2B8FF2E6-F686-4F26-86A7-D9B8D5E35827}"/>
              </a:ext>
            </a:extLst>
          </p:cNvPr>
          <p:cNvCxnSpPr>
            <a:cxnSpLocks/>
          </p:cNvCxnSpPr>
          <p:nvPr/>
        </p:nvCxnSpPr>
        <p:spPr>
          <a:xfrm flipV="1">
            <a:off x="6930872" y="2964393"/>
            <a:ext cx="1005398" cy="421228"/>
          </a:xfrm>
          <a:prstGeom prst="line">
            <a:avLst/>
          </a:prstGeom>
          <a:ln w="19050">
            <a:solidFill>
              <a:srgbClr val="00305D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타원 51">
            <a:extLst>
              <a:ext uri="{FF2B5EF4-FFF2-40B4-BE49-F238E27FC236}">
                <a16:creationId xmlns:a16="http://schemas.microsoft.com/office/drawing/2014/main" id="{5EB21923-773C-426B-A989-C037B5E8DAA3}"/>
              </a:ext>
            </a:extLst>
          </p:cNvPr>
          <p:cNvSpPr/>
          <p:nvPr/>
        </p:nvSpPr>
        <p:spPr>
          <a:xfrm>
            <a:off x="6681273" y="3348514"/>
            <a:ext cx="249599" cy="2467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FB30D10-E16B-482F-8087-B5074B5A1087}"/>
              </a:ext>
            </a:extLst>
          </p:cNvPr>
          <p:cNvSpPr txBox="1"/>
          <p:nvPr/>
        </p:nvSpPr>
        <p:spPr>
          <a:xfrm>
            <a:off x="6858410" y="3397320"/>
            <a:ext cx="1253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도야마현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ACA0A584-1ADF-4103-9F18-3AAECB1487A0}"/>
              </a:ext>
            </a:extLst>
          </p:cNvPr>
          <p:cNvSpPr/>
          <p:nvPr/>
        </p:nvSpPr>
        <p:spPr>
          <a:xfrm>
            <a:off x="7412346" y="1484142"/>
            <a:ext cx="1694674" cy="1235725"/>
          </a:xfrm>
          <a:prstGeom prst="ellipse">
            <a:avLst/>
          </a:prstGeom>
          <a:blipFill>
            <a:blip r:embed="rId14"/>
            <a:stretch>
              <a:fillRect/>
            </a:stretch>
          </a:blipFill>
          <a:ln w="57150">
            <a:solidFill>
              <a:srgbClr val="0055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2AC0C58-57DB-4C1E-8EF9-5B06D6CBC82F}"/>
              </a:ext>
            </a:extLst>
          </p:cNvPr>
          <p:cNvCxnSpPr>
            <a:cxnSpLocks/>
          </p:cNvCxnSpPr>
          <p:nvPr/>
        </p:nvCxnSpPr>
        <p:spPr>
          <a:xfrm flipV="1">
            <a:off x="5447527" y="4228559"/>
            <a:ext cx="2113856" cy="807355"/>
          </a:xfrm>
          <a:prstGeom prst="line">
            <a:avLst/>
          </a:prstGeom>
          <a:ln w="19050">
            <a:solidFill>
              <a:srgbClr val="00305D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타원 60">
            <a:extLst>
              <a:ext uri="{FF2B5EF4-FFF2-40B4-BE49-F238E27FC236}">
                <a16:creationId xmlns:a16="http://schemas.microsoft.com/office/drawing/2014/main" id="{C53840C8-A33C-4AD8-A7BB-CECC2B5D9349}"/>
              </a:ext>
            </a:extLst>
          </p:cNvPr>
          <p:cNvSpPr/>
          <p:nvPr/>
        </p:nvSpPr>
        <p:spPr>
          <a:xfrm>
            <a:off x="7582393" y="4070606"/>
            <a:ext cx="249599" cy="2467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3E1AAA39-559F-4E83-B3D8-C5670016C0D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25572" y="4386501"/>
            <a:ext cx="4741878" cy="1755800"/>
          </a:xfrm>
          <a:prstGeom prst="rect">
            <a:avLst/>
          </a:prstGeom>
        </p:spPr>
      </p:pic>
      <p:sp>
        <p:nvSpPr>
          <p:cNvPr id="27" name="타원 26">
            <a:extLst>
              <a:ext uri="{FF2B5EF4-FFF2-40B4-BE49-F238E27FC236}">
                <a16:creationId xmlns:a16="http://schemas.microsoft.com/office/drawing/2014/main" id="{8E7E8228-F287-4785-82BA-B2F0D48171A4}"/>
              </a:ext>
            </a:extLst>
          </p:cNvPr>
          <p:cNvSpPr/>
          <p:nvPr/>
        </p:nvSpPr>
        <p:spPr>
          <a:xfrm>
            <a:off x="1708756" y="4657168"/>
            <a:ext cx="1515889" cy="1235725"/>
          </a:xfrm>
          <a:prstGeom prst="ellipse">
            <a:avLst/>
          </a:prstGeom>
          <a:blipFill>
            <a:blip r:embed="rId16"/>
            <a:stretch>
              <a:fillRect/>
            </a:stretch>
          </a:blipFill>
          <a:ln w="57150"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606A339-1279-4C31-AE5B-C9A3A8FCB34A}"/>
              </a:ext>
            </a:extLst>
          </p:cNvPr>
          <p:cNvSpPr txBox="1"/>
          <p:nvPr/>
        </p:nvSpPr>
        <p:spPr>
          <a:xfrm>
            <a:off x="3428054" y="4487109"/>
            <a:ext cx="2439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요코하마 명물 도시락</a:t>
            </a:r>
          </a:p>
        </p:txBody>
      </p:sp>
      <p:sp>
        <p:nvSpPr>
          <p:cNvPr id="59" name="별: 꼭짓점 6개 58">
            <a:extLst>
              <a:ext uri="{FF2B5EF4-FFF2-40B4-BE49-F238E27FC236}">
                <a16:creationId xmlns:a16="http://schemas.microsoft.com/office/drawing/2014/main" id="{5D4CDFA9-B176-4A8C-B8C8-F9A8C7118589}"/>
              </a:ext>
            </a:extLst>
          </p:cNvPr>
          <p:cNvSpPr/>
          <p:nvPr/>
        </p:nvSpPr>
        <p:spPr>
          <a:xfrm rot="20619248">
            <a:off x="1354200" y="4206261"/>
            <a:ext cx="607355" cy="580180"/>
          </a:xfrm>
          <a:custGeom>
            <a:avLst/>
            <a:gdLst>
              <a:gd name="connsiteX0" fmla="*/ 0 w 607355"/>
              <a:gd name="connsiteY0" fmla="*/ 145045 h 580180"/>
              <a:gd name="connsiteX1" fmla="*/ 202450 w 607355"/>
              <a:gd name="connsiteY1" fmla="*/ 145043 h 580180"/>
              <a:gd name="connsiteX2" fmla="*/ 303678 w 607355"/>
              <a:gd name="connsiteY2" fmla="*/ 0 h 580180"/>
              <a:gd name="connsiteX3" fmla="*/ 404905 w 607355"/>
              <a:gd name="connsiteY3" fmla="*/ 145043 h 580180"/>
              <a:gd name="connsiteX4" fmla="*/ 607355 w 607355"/>
              <a:gd name="connsiteY4" fmla="*/ 145045 h 580180"/>
              <a:gd name="connsiteX5" fmla="*/ 506132 w 607355"/>
              <a:gd name="connsiteY5" fmla="*/ 290090 h 580180"/>
              <a:gd name="connsiteX6" fmla="*/ 607355 w 607355"/>
              <a:gd name="connsiteY6" fmla="*/ 435135 h 580180"/>
              <a:gd name="connsiteX7" fmla="*/ 404905 w 607355"/>
              <a:gd name="connsiteY7" fmla="*/ 435137 h 580180"/>
              <a:gd name="connsiteX8" fmla="*/ 303678 w 607355"/>
              <a:gd name="connsiteY8" fmla="*/ 580180 h 580180"/>
              <a:gd name="connsiteX9" fmla="*/ 202450 w 607355"/>
              <a:gd name="connsiteY9" fmla="*/ 435137 h 580180"/>
              <a:gd name="connsiteX10" fmla="*/ 0 w 607355"/>
              <a:gd name="connsiteY10" fmla="*/ 435135 h 580180"/>
              <a:gd name="connsiteX11" fmla="*/ 101223 w 607355"/>
              <a:gd name="connsiteY11" fmla="*/ 290090 h 580180"/>
              <a:gd name="connsiteX12" fmla="*/ 0 w 607355"/>
              <a:gd name="connsiteY12" fmla="*/ 145045 h 58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07355" h="580180" fill="none" extrusionOk="0">
                <a:moveTo>
                  <a:pt x="0" y="145045"/>
                </a:moveTo>
                <a:cubicBezTo>
                  <a:pt x="30846" y="147818"/>
                  <a:pt x="146835" y="150619"/>
                  <a:pt x="202450" y="145043"/>
                </a:cubicBezTo>
                <a:cubicBezTo>
                  <a:pt x="252374" y="92384"/>
                  <a:pt x="243486" y="62176"/>
                  <a:pt x="303678" y="0"/>
                </a:cubicBezTo>
                <a:cubicBezTo>
                  <a:pt x="341872" y="50717"/>
                  <a:pt x="374297" y="126362"/>
                  <a:pt x="404905" y="145043"/>
                </a:cubicBezTo>
                <a:cubicBezTo>
                  <a:pt x="491962" y="141632"/>
                  <a:pt x="513169" y="145636"/>
                  <a:pt x="607355" y="145045"/>
                </a:cubicBezTo>
                <a:cubicBezTo>
                  <a:pt x="570645" y="198158"/>
                  <a:pt x="527660" y="272795"/>
                  <a:pt x="506132" y="290090"/>
                </a:cubicBezTo>
                <a:cubicBezTo>
                  <a:pt x="553594" y="337690"/>
                  <a:pt x="582815" y="387634"/>
                  <a:pt x="607355" y="435135"/>
                </a:cubicBezTo>
                <a:cubicBezTo>
                  <a:pt x="527052" y="429916"/>
                  <a:pt x="468715" y="426377"/>
                  <a:pt x="404905" y="435137"/>
                </a:cubicBezTo>
                <a:cubicBezTo>
                  <a:pt x="381729" y="454008"/>
                  <a:pt x="356887" y="526061"/>
                  <a:pt x="303678" y="580180"/>
                </a:cubicBezTo>
                <a:cubicBezTo>
                  <a:pt x="276155" y="562337"/>
                  <a:pt x="240589" y="468493"/>
                  <a:pt x="202450" y="435137"/>
                </a:cubicBezTo>
                <a:cubicBezTo>
                  <a:pt x="123037" y="436417"/>
                  <a:pt x="52896" y="425810"/>
                  <a:pt x="0" y="435135"/>
                </a:cubicBezTo>
                <a:cubicBezTo>
                  <a:pt x="56845" y="378909"/>
                  <a:pt x="57263" y="366226"/>
                  <a:pt x="101223" y="290090"/>
                </a:cubicBezTo>
                <a:cubicBezTo>
                  <a:pt x="73150" y="249333"/>
                  <a:pt x="34386" y="184332"/>
                  <a:pt x="0" y="145045"/>
                </a:cubicBezTo>
                <a:close/>
              </a:path>
              <a:path w="607355" h="580180" stroke="0" extrusionOk="0">
                <a:moveTo>
                  <a:pt x="0" y="145045"/>
                </a:moveTo>
                <a:cubicBezTo>
                  <a:pt x="31612" y="139482"/>
                  <a:pt x="173057" y="159465"/>
                  <a:pt x="202450" y="145043"/>
                </a:cubicBezTo>
                <a:cubicBezTo>
                  <a:pt x="246855" y="79275"/>
                  <a:pt x="286183" y="43980"/>
                  <a:pt x="303678" y="0"/>
                </a:cubicBezTo>
                <a:cubicBezTo>
                  <a:pt x="325272" y="43021"/>
                  <a:pt x="400603" y="117739"/>
                  <a:pt x="404905" y="145043"/>
                </a:cubicBezTo>
                <a:cubicBezTo>
                  <a:pt x="489822" y="151485"/>
                  <a:pt x="556648" y="153295"/>
                  <a:pt x="607355" y="145045"/>
                </a:cubicBezTo>
                <a:cubicBezTo>
                  <a:pt x="582435" y="170808"/>
                  <a:pt x="561285" y="235598"/>
                  <a:pt x="506132" y="290090"/>
                </a:cubicBezTo>
                <a:cubicBezTo>
                  <a:pt x="536619" y="341765"/>
                  <a:pt x="565274" y="399317"/>
                  <a:pt x="607355" y="435135"/>
                </a:cubicBezTo>
                <a:cubicBezTo>
                  <a:pt x="508840" y="441664"/>
                  <a:pt x="440637" y="433866"/>
                  <a:pt x="404905" y="435137"/>
                </a:cubicBezTo>
                <a:cubicBezTo>
                  <a:pt x="382621" y="492995"/>
                  <a:pt x="321101" y="570367"/>
                  <a:pt x="303678" y="580180"/>
                </a:cubicBezTo>
                <a:cubicBezTo>
                  <a:pt x="268059" y="508742"/>
                  <a:pt x="244820" y="475145"/>
                  <a:pt x="202450" y="435137"/>
                </a:cubicBezTo>
                <a:cubicBezTo>
                  <a:pt x="147545" y="422954"/>
                  <a:pt x="70596" y="434241"/>
                  <a:pt x="0" y="435135"/>
                </a:cubicBezTo>
                <a:cubicBezTo>
                  <a:pt x="45106" y="389456"/>
                  <a:pt x="64003" y="321569"/>
                  <a:pt x="101223" y="290090"/>
                </a:cubicBezTo>
                <a:cubicBezTo>
                  <a:pt x="68330" y="250560"/>
                  <a:pt x="45848" y="216637"/>
                  <a:pt x="0" y="145045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19050">
            <a:solidFill>
              <a:srgbClr val="005574"/>
            </a:solidFill>
            <a:extLst>
              <a:ext uri="{C807C97D-BFC1-408E-A445-0C87EB9F89A2}">
                <ask:lineSketchStyleProps xmlns:ask="http://schemas.microsoft.com/office/drawing/2018/sketchyshapes" sd="155268485">
                  <a:prstGeom prst="star6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C71B6E5-604D-4D28-AF59-18BB6921A9CC}"/>
              </a:ext>
            </a:extLst>
          </p:cNvPr>
          <p:cNvSpPr txBox="1"/>
          <p:nvPr/>
        </p:nvSpPr>
        <p:spPr>
          <a:xfrm>
            <a:off x="3418534" y="4877230"/>
            <a:ext cx="2439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반찬과 밥과 경목에서의 조화를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느낄수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있음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674805D-ABB5-484E-94CA-1AE36ACCD786}"/>
              </a:ext>
            </a:extLst>
          </p:cNvPr>
          <p:cNvSpPr txBox="1"/>
          <p:nvPr/>
        </p:nvSpPr>
        <p:spPr>
          <a:xfrm>
            <a:off x="7175857" y="4444966"/>
            <a:ext cx="1501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요코하마시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94BECC-5690-4284-889B-3DEA64E91FA6}"/>
              </a:ext>
            </a:extLst>
          </p:cNvPr>
          <p:cNvSpPr txBox="1"/>
          <p:nvPr/>
        </p:nvSpPr>
        <p:spPr>
          <a:xfrm>
            <a:off x="1654418" y="1546975"/>
            <a:ext cx="1937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Microsoft GothicNeo" panose="020B0500000101010101" pitchFamily="50" charset="-127"/>
                <a:ea typeface="Microsoft GothicNeo" panose="020B0500000101010101" pitchFamily="50" charset="-127"/>
                <a:cs typeface="Microsoft GothicNeo" panose="020B0500000101010101" pitchFamily="50" charset="-127"/>
              </a:rPr>
              <a:t>에비센료치라시</a:t>
            </a:r>
            <a:endParaRPr lang="ko-KR" altLang="en-US" sz="2000" dirty="0">
              <a:latin typeface="Microsoft GothicNeo" panose="020B0500000101010101" pitchFamily="50" charset="-127"/>
              <a:ea typeface="Microsoft GothicNeo" panose="020B0500000101010101" pitchFamily="50" charset="-127"/>
              <a:cs typeface="Microsoft GothicNeo" panose="020B0500000101010101" pitchFamily="50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D0A9E7-8A3B-4D8F-A3AF-5D352BED7722}"/>
              </a:ext>
            </a:extLst>
          </p:cNvPr>
          <p:cNvSpPr txBox="1"/>
          <p:nvPr/>
        </p:nvSpPr>
        <p:spPr>
          <a:xfrm>
            <a:off x="7659496" y="747100"/>
            <a:ext cx="1937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Microsoft GothicNeo" panose="020B0500000101010101" pitchFamily="50" charset="-127"/>
                <a:ea typeface="Microsoft GothicNeo" panose="020B0500000101010101" pitchFamily="50" charset="-127"/>
                <a:cs typeface="Microsoft GothicNeo" panose="020B0500000101010101" pitchFamily="50" charset="-127"/>
              </a:rPr>
              <a:t>마스노</a:t>
            </a:r>
            <a:r>
              <a:rPr lang="ko-KR" altLang="en-US" sz="2000" dirty="0">
                <a:latin typeface="Microsoft GothicNeo" panose="020B0500000101010101" pitchFamily="50" charset="-127"/>
                <a:ea typeface="Microsoft GothicNeo" panose="020B0500000101010101" pitchFamily="50" charset="-127"/>
                <a:cs typeface="Microsoft GothicNeo" panose="020B0500000101010101" pitchFamily="50" charset="-127"/>
              </a:rPr>
              <a:t> 스시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20D3773-3611-498C-9F89-9211022C77B2}"/>
              </a:ext>
            </a:extLst>
          </p:cNvPr>
          <p:cNvSpPr txBox="1"/>
          <p:nvPr/>
        </p:nvSpPr>
        <p:spPr>
          <a:xfrm>
            <a:off x="2042983" y="4055314"/>
            <a:ext cx="1937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latin typeface="Microsoft GothicNeo" panose="020B0500000101010101" pitchFamily="50" charset="-127"/>
                <a:ea typeface="Microsoft GothicNeo" panose="020B0500000101010101" pitchFamily="50" charset="-127"/>
                <a:cs typeface="Microsoft GothicNeo" panose="020B0500000101010101" pitchFamily="50" charset="-127"/>
              </a:rPr>
              <a:t>시우마이</a:t>
            </a:r>
            <a:endParaRPr lang="ko-KR" altLang="en-US" sz="2000" dirty="0">
              <a:latin typeface="Microsoft GothicNeo" panose="020B0500000101010101" pitchFamily="50" charset="-127"/>
              <a:ea typeface="Microsoft GothicNeo" panose="020B0500000101010101" pitchFamily="50" charset="-127"/>
              <a:cs typeface="Microsoft GothicNeo" panose="020B05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144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7" grpId="0"/>
      <p:bldP spid="39" grpId="0"/>
      <p:bldP spid="48" grpId="0"/>
      <p:bldP spid="31" grpId="0" animBg="1"/>
      <p:bldP spid="27" grpId="0" animBg="1"/>
      <p:bldP spid="58" grpId="0"/>
      <p:bldP spid="65" grpId="0"/>
      <p:bldP spid="5" grpId="0"/>
      <p:bldP spid="4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9991501-CB75-43F1-A6B6-3DF285970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5939" y="2194356"/>
            <a:ext cx="5526133" cy="897392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</a:t>
            </a:r>
            <a:r>
              <a:rPr lang="ko-KR" altLang="en-US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도의 여러가지의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ABAAC7-63AD-46E2-B1AC-7FF44585C115}"/>
              </a:ext>
            </a:extLst>
          </p:cNvPr>
          <p:cNvSpPr txBox="1"/>
          <p:nvPr/>
        </p:nvSpPr>
        <p:spPr>
          <a:xfrm>
            <a:off x="5409381" y="3361738"/>
            <a:ext cx="1619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형</a:t>
            </a:r>
            <a:r>
              <a:rPr lang="ko-KR" altLang="en-US" sz="5400" b="1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태</a:t>
            </a:r>
            <a:endParaRPr lang="ko-KR" altLang="en-US" sz="5400" dirty="0">
              <a:solidFill>
                <a:schemeClr val="bg1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2950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2586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987920"/>
            <a:ext cx="7281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철도를 매개체로 만든 작품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32F7D-5CEF-45E8-93D7-90FE282A4C9A}"/>
              </a:ext>
            </a:extLst>
          </p:cNvPr>
          <p:cNvSpPr txBox="1"/>
          <p:nvPr/>
        </p:nvSpPr>
        <p:spPr>
          <a:xfrm>
            <a:off x="1266035" y="5132936"/>
            <a:ext cx="30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점과 선 </a:t>
            </a:r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마츠모토 </a:t>
            </a:r>
            <a:r>
              <a:rPr lang="ko-KR" altLang="en-US" sz="20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세이초</a:t>
            </a:r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0100F2-41C7-4F01-8C04-8764B367604E}"/>
              </a:ext>
            </a:extLst>
          </p:cNvPr>
          <p:cNvSpPr txBox="1"/>
          <p:nvPr/>
        </p:nvSpPr>
        <p:spPr>
          <a:xfrm>
            <a:off x="4478136" y="5201175"/>
            <a:ext cx="3532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은하철도의 밤 </a:t>
            </a:r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미야자와 </a:t>
            </a:r>
            <a:r>
              <a:rPr lang="ko-KR" altLang="en-US" sz="20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켄지</a:t>
            </a:r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7" name="순서도: 처리 6">
            <a:extLst>
              <a:ext uri="{FF2B5EF4-FFF2-40B4-BE49-F238E27FC236}">
                <a16:creationId xmlns:a16="http://schemas.microsoft.com/office/drawing/2014/main" id="{415336C5-20DB-4CBF-A0FE-7E13B5B579E1}"/>
              </a:ext>
            </a:extLst>
          </p:cNvPr>
          <p:cNvSpPr/>
          <p:nvPr/>
        </p:nvSpPr>
        <p:spPr>
          <a:xfrm>
            <a:off x="1545127" y="2297387"/>
            <a:ext cx="2245822" cy="2739083"/>
          </a:xfrm>
          <a:prstGeom prst="flowChartProcess">
            <a:avLst/>
          </a:prstGeom>
          <a:blipFill>
            <a:blip r:embed="rId13"/>
            <a:stretch>
              <a:fillRect/>
            </a:stretch>
          </a:blipFill>
          <a:ln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순서도: 처리 24">
            <a:extLst>
              <a:ext uri="{FF2B5EF4-FFF2-40B4-BE49-F238E27FC236}">
                <a16:creationId xmlns:a16="http://schemas.microsoft.com/office/drawing/2014/main" id="{D8E90283-EB00-462D-A203-7B87E15A2A8F}"/>
              </a:ext>
            </a:extLst>
          </p:cNvPr>
          <p:cNvSpPr/>
          <p:nvPr/>
        </p:nvSpPr>
        <p:spPr>
          <a:xfrm>
            <a:off x="4628621" y="2185041"/>
            <a:ext cx="3019709" cy="2835299"/>
          </a:xfrm>
          <a:prstGeom prst="flowChartProcess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4D7A20-D5BC-44EA-BF65-6319A5E28DA4}"/>
              </a:ext>
            </a:extLst>
          </p:cNvPr>
          <p:cNvSpPr txBox="1"/>
          <p:nvPr/>
        </p:nvSpPr>
        <p:spPr>
          <a:xfrm>
            <a:off x="8617863" y="4609603"/>
            <a:ext cx="1689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은하철도</a:t>
            </a:r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999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8AC6E16-D366-4255-A9C0-34EFA163F115}"/>
              </a:ext>
            </a:extLst>
          </p:cNvPr>
          <p:cNvSpPr/>
          <p:nvPr/>
        </p:nvSpPr>
        <p:spPr>
          <a:xfrm>
            <a:off x="8010456" y="2185041"/>
            <a:ext cx="2924244" cy="2254685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72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2" grpId="0"/>
      <p:bldP spid="7" grpId="0" animBg="1"/>
      <p:bldP spid="25" grpId="0" animBg="1"/>
      <p:bldP spid="26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987920"/>
            <a:ext cx="7281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철도를 매개체로 만든 작품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32F7D-5CEF-45E8-93D7-90FE282A4C9A}"/>
              </a:ext>
            </a:extLst>
          </p:cNvPr>
          <p:cNvSpPr txBox="1"/>
          <p:nvPr/>
        </p:nvSpPr>
        <p:spPr>
          <a:xfrm>
            <a:off x="1266035" y="5132936"/>
            <a:ext cx="30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귀멸의</a:t>
            </a:r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칼날 무한열차편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0100F2-41C7-4F01-8C04-8764B367604E}"/>
              </a:ext>
            </a:extLst>
          </p:cNvPr>
          <p:cNvSpPr txBox="1"/>
          <p:nvPr/>
        </p:nvSpPr>
        <p:spPr>
          <a:xfrm>
            <a:off x="4500532" y="5050545"/>
            <a:ext cx="353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열차전대 </a:t>
            </a:r>
            <a:r>
              <a:rPr lang="ko-KR" altLang="en-US" sz="20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토큐자</a:t>
            </a:r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endParaRPr lang="en-US" altLang="ko-KR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  <a:p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ja-JP" altLang="en-US" sz="2000" b="1" i="0" dirty="0"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烈車戦隊</a:t>
            </a:r>
            <a:r>
              <a:rPr lang="ja-JP" altLang="en-US" sz="2000" b="0" i="0" dirty="0"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 </a:t>
            </a:r>
            <a:r>
              <a:rPr lang="ja-JP" altLang="en-US" sz="2000" b="1" i="0" dirty="0"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トッキュウジャー</a:t>
            </a:r>
            <a:r>
              <a:rPr lang="en-US" altLang="ja-JP" sz="2000" b="1" i="0" dirty="0">
                <a:effectLst/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7" name="순서도: 처리 6">
            <a:extLst>
              <a:ext uri="{FF2B5EF4-FFF2-40B4-BE49-F238E27FC236}">
                <a16:creationId xmlns:a16="http://schemas.microsoft.com/office/drawing/2014/main" id="{415336C5-20DB-4CBF-A0FE-7E13B5B579E1}"/>
              </a:ext>
            </a:extLst>
          </p:cNvPr>
          <p:cNvSpPr/>
          <p:nvPr/>
        </p:nvSpPr>
        <p:spPr>
          <a:xfrm>
            <a:off x="1545127" y="2297387"/>
            <a:ext cx="2245822" cy="2739083"/>
          </a:xfrm>
          <a:prstGeom prst="flowChartProcess">
            <a:avLst/>
          </a:prstGeom>
          <a:blipFill>
            <a:blip r:embed="rId11"/>
            <a:stretch>
              <a:fillRect/>
            </a:stretch>
          </a:blipFill>
          <a:ln>
            <a:solidFill>
              <a:srgbClr val="003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순서도: 처리 24">
            <a:extLst>
              <a:ext uri="{FF2B5EF4-FFF2-40B4-BE49-F238E27FC236}">
                <a16:creationId xmlns:a16="http://schemas.microsoft.com/office/drawing/2014/main" id="{D8E90283-EB00-462D-A203-7B87E15A2A8F}"/>
              </a:ext>
            </a:extLst>
          </p:cNvPr>
          <p:cNvSpPr/>
          <p:nvPr/>
        </p:nvSpPr>
        <p:spPr>
          <a:xfrm>
            <a:off x="4628621" y="2185041"/>
            <a:ext cx="3019709" cy="2835299"/>
          </a:xfrm>
          <a:prstGeom prst="flowChartProcess">
            <a:avLst/>
          </a:prstGeom>
          <a:blipFill>
            <a:blip r:embed="rId1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4D7A20-D5BC-44EA-BF65-6319A5E28DA4}"/>
              </a:ext>
            </a:extLst>
          </p:cNvPr>
          <p:cNvSpPr txBox="1"/>
          <p:nvPr/>
        </p:nvSpPr>
        <p:spPr>
          <a:xfrm>
            <a:off x="8128846" y="4609603"/>
            <a:ext cx="2605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           </a:t>
            </a:r>
            <a:r>
              <a:rPr lang="ko-KR" altLang="en-US" sz="2000" b="1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에키벤</a:t>
            </a:r>
            <a:endParaRPr lang="en-US" altLang="ko-KR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  <a:p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 -</a:t>
            </a:r>
            <a:r>
              <a:rPr lang="ko-KR" altLang="en-US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 도시락 여행기</a:t>
            </a:r>
            <a:r>
              <a:rPr lang="en-US" altLang="ko-KR" sz="2000" b="1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-</a:t>
            </a:r>
            <a:endParaRPr lang="ko-KR" altLang="en-US" sz="2000" b="1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8AC6E16-D366-4255-A9C0-34EFA163F115}"/>
              </a:ext>
            </a:extLst>
          </p:cNvPr>
          <p:cNvSpPr/>
          <p:nvPr/>
        </p:nvSpPr>
        <p:spPr>
          <a:xfrm>
            <a:off x="8010456" y="2185041"/>
            <a:ext cx="2924244" cy="2254685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62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2" grpId="0"/>
      <p:bldP spid="7" grpId="0" animBg="1"/>
      <p:bldP spid="25" grpId="0" animBg="1"/>
      <p:bldP spid="26" grpId="0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래픽 34" descr="달 단색으로 채워진">
            <a:extLst>
              <a:ext uri="{FF2B5EF4-FFF2-40B4-BE49-F238E27FC236}">
                <a16:creationId xmlns:a16="http://schemas.microsoft.com/office/drawing/2014/main" id="{D637E63A-03ED-4F9D-87CC-001327EF2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93686">
            <a:off x="3692446" y="284071"/>
            <a:ext cx="4389561" cy="4389561"/>
          </a:xfrm>
          <a:prstGeom prst="rect">
            <a:avLst/>
          </a:prstGeom>
        </p:spPr>
      </p:pic>
      <p:sp>
        <p:nvSpPr>
          <p:cNvPr id="8" name="별: 꼭짓점 5개 7">
            <a:extLst>
              <a:ext uri="{FF2B5EF4-FFF2-40B4-BE49-F238E27FC236}">
                <a16:creationId xmlns:a16="http://schemas.microsoft.com/office/drawing/2014/main" id="{F4CA07BE-FEC7-4E25-9699-A92E97957FA9}"/>
              </a:ext>
            </a:extLst>
          </p:cNvPr>
          <p:cNvSpPr/>
          <p:nvPr/>
        </p:nvSpPr>
        <p:spPr>
          <a:xfrm>
            <a:off x="4286852" y="2387772"/>
            <a:ext cx="1020000" cy="776242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원호 8">
            <a:extLst>
              <a:ext uri="{FF2B5EF4-FFF2-40B4-BE49-F238E27FC236}">
                <a16:creationId xmlns:a16="http://schemas.microsoft.com/office/drawing/2014/main" id="{4F5D6ADF-E043-424E-ACB3-0EADF42E21E3}"/>
              </a:ext>
            </a:extLst>
          </p:cNvPr>
          <p:cNvSpPr/>
          <p:nvPr/>
        </p:nvSpPr>
        <p:spPr>
          <a:xfrm rot="20130922" flipH="1">
            <a:off x="4288668" y="399162"/>
            <a:ext cx="3705346" cy="2539015"/>
          </a:xfrm>
          <a:prstGeom prst="arc">
            <a:avLst>
              <a:gd name="adj1" fmla="val 16733491"/>
              <a:gd name="adj2" fmla="val 0"/>
            </a:avLst>
          </a:prstGeom>
          <a:ln w="19050">
            <a:solidFill>
              <a:srgbClr val="FFEA69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원호 9">
            <a:extLst>
              <a:ext uri="{FF2B5EF4-FFF2-40B4-BE49-F238E27FC236}">
                <a16:creationId xmlns:a16="http://schemas.microsoft.com/office/drawing/2014/main" id="{E1DFE465-7496-4ED3-A3F6-A37472A38487}"/>
              </a:ext>
            </a:extLst>
          </p:cNvPr>
          <p:cNvSpPr/>
          <p:nvPr/>
        </p:nvSpPr>
        <p:spPr>
          <a:xfrm rot="20977780" flipH="1">
            <a:off x="5011194" y="1363257"/>
            <a:ext cx="1491325" cy="1444765"/>
          </a:xfrm>
          <a:prstGeom prst="arc">
            <a:avLst/>
          </a:prstGeom>
          <a:ln>
            <a:solidFill>
              <a:srgbClr val="FFEA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922FDE-0782-48B2-B0BF-0A3A8DD12F51}"/>
              </a:ext>
            </a:extLst>
          </p:cNvPr>
          <p:cNvSpPr txBox="1"/>
          <p:nvPr/>
        </p:nvSpPr>
        <p:spPr>
          <a:xfrm>
            <a:off x="4228867" y="4928401"/>
            <a:ext cx="3984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211184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9991501-CB75-43F1-A6B6-3DF285970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9717" y="2175306"/>
            <a:ext cx="3927566" cy="897392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</a:t>
            </a:r>
            <a:r>
              <a:rPr lang="ko-KR" altLang="en-US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본 철도의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B4179-2837-40DB-9443-598B304C4D7F}"/>
              </a:ext>
            </a:extLst>
          </p:cNvPr>
          <p:cNvSpPr txBox="1"/>
          <p:nvPr/>
        </p:nvSpPr>
        <p:spPr>
          <a:xfrm>
            <a:off x="5143500" y="3538159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정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의와 역사</a:t>
            </a:r>
          </a:p>
        </p:txBody>
      </p:sp>
    </p:spTree>
    <p:extLst>
      <p:ext uri="{BB962C8B-B14F-4D97-AF65-F5344CB8AC3E}">
        <p14:creationId xmlns:p14="http://schemas.microsoft.com/office/powerpoint/2010/main" val="412505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2738" y="4905463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57138" y="5310231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92586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99170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1551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2744BF-D521-4F15-A2C0-E9340D9DDBF7}"/>
              </a:ext>
            </a:extLst>
          </p:cNvPr>
          <p:cNvSpPr txBox="1"/>
          <p:nvPr/>
        </p:nvSpPr>
        <p:spPr>
          <a:xfrm>
            <a:off x="4940899" y="1049475"/>
            <a:ext cx="2226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ja-JP" altLang="en-US" sz="40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鉄道</a:t>
            </a:r>
            <a:r>
              <a:rPr lang="en-US" altLang="ko-KR" sz="40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40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pic>
        <p:nvPicPr>
          <p:cNvPr id="10" name="그림 9" descr="실외, 하늘, 기차, 트랙이(가) 표시된 사진&#10;&#10;자동 생성된 설명">
            <a:extLst>
              <a:ext uri="{FF2B5EF4-FFF2-40B4-BE49-F238E27FC236}">
                <a16:creationId xmlns:a16="http://schemas.microsoft.com/office/drawing/2014/main" id="{C92B9653-0BFB-4D97-9B99-39F765110D5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06" y="2292119"/>
            <a:ext cx="3176144" cy="3176144"/>
          </a:xfrm>
          <a:prstGeom prst="snip2DiagRect">
            <a:avLst>
              <a:gd name="adj1" fmla="val 6184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7F79A0A-DADA-4783-9672-77EA6ECE0E09}"/>
              </a:ext>
            </a:extLst>
          </p:cNvPr>
          <p:cNvSpPr txBox="1"/>
          <p:nvPr/>
        </p:nvSpPr>
        <p:spPr>
          <a:xfrm>
            <a:off x="5912184" y="1757872"/>
            <a:ext cx="45284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평행으로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2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개의 레일을 깔며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        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그 위에 열차를 달려 사람과 화물을 운반하는 교통기관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B78B9A-FE3F-4835-AEBB-B0247279407B}"/>
              </a:ext>
            </a:extLst>
          </p:cNvPr>
          <p:cNvSpPr txBox="1"/>
          <p:nvPr/>
        </p:nvSpPr>
        <p:spPr>
          <a:xfrm>
            <a:off x="5092853" y="3217913"/>
            <a:ext cx="47559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열차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정거장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운행관리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신호보안 등의 요소로 구성된 교통시스템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84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8195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5726" y="4950748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610200" y="5322387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14894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56837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3401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철도의 역사</a:t>
            </a:r>
            <a:endParaRPr lang="ko-KR" altLang="en-US" sz="48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BDC93C18-0305-4A8E-84BC-01B7E5D8325F}"/>
              </a:ext>
            </a:extLst>
          </p:cNvPr>
          <p:cNvSpPr/>
          <p:nvPr/>
        </p:nvSpPr>
        <p:spPr>
          <a:xfrm>
            <a:off x="837687" y="2076583"/>
            <a:ext cx="4536902" cy="3598221"/>
          </a:xfrm>
          <a:prstGeom prst="roundRect">
            <a:avLst/>
          </a:prstGeom>
          <a:noFill/>
          <a:ln w="57150">
            <a:solidFill>
              <a:srgbClr val="00305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0F01B083-53F4-4A59-A7B6-6D651826DF4F}"/>
              </a:ext>
            </a:extLst>
          </p:cNvPr>
          <p:cNvSpPr/>
          <p:nvPr/>
        </p:nvSpPr>
        <p:spPr>
          <a:xfrm>
            <a:off x="1284293" y="1865155"/>
            <a:ext cx="3519503" cy="5209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철도가 만들어진 과정</a:t>
            </a:r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4D8FB65B-D0F2-4364-8575-A4AF7724B429}"/>
              </a:ext>
            </a:extLst>
          </p:cNvPr>
          <p:cNvSpPr/>
          <p:nvPr/>
        </p:nvSpPr>
        <p:spPr>
          <a:xfrm>
            <a:off x="6595533" y="2018120"/>
            <a:ext cx="4461767" cy="369479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305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화살표: 오른쪽 31">
            <a:extLst>
              <a:ext uri="{FF2B5EF4-FFF2-40B4-BE49-F238E27FC236}">
                <a16:creationId xmlns:a16="http://schemas.microsoft.com/office/drawing/2014/main" id="{BB3D054A-A15B-4702-9D69-44F81047C862}"/>
              </a:ext>
            </a:extLst>
          </p:cNvPr>
          <p:cNvSpPr/>
          <p:nvPr/>
        </p:nvSpPr>
        <p:spPr>
          <a:xfrm>
            <a:off x="5715000" y="3513666"/>
            <a:ext cx="651933" cy="830995"/>
          </a:xfrm>
          <a:prstGeom prst="rightArrow">
            <a:avLst/>
          </a:prstGeom>
          <a:solidFill>
            <a:srgbClr val="003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사각형: 둥근 모서리 34">
            <a:hlinkClick r:id="rId12"/>
            <a:extLst>
              <a:ext uri="{FF2B5EF4-FFF2-40B4-BE49-F238E27FC236}">
                <a16:creationId xmlns:a16="http://schemas.microsoft.com/office/drawing/2014/main" id="{BC66F1FE-5EBE-4C26-9AD9-8F234045328C}"/>
              </a:ext>
            </a:extLst>
          </p:cNvPr>
          <p:cNvSpPr/>
          <p:nvPr/>
        </p:nvSpPr>
        <p:spPr>
          <a:xfrm>
            <a:off x="6875496" y="2315869"/>
            <a:ext cx="3936833" cy="1994853"/>
          </a:xfrm>
          <a:prstGeom prst="round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5ED57C2F-66EF-4700-8E73-0351BB20C269}"/>
              </a:ext>
            </a:extLst>
          </p:cNvPr>
          <p:cNvSpPr/>
          <p:nvPr/>
        </p:nvSpPr>
        <p:spPr>
          <a:xfrm>
            <a:off x="7486620" y="1734112"/>
            <a:ext cx="2811293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 최초의 철도</a:t>
            </a:r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04F9D12-5975-44C9-8F84-92163D6728F6}"/>
              </a:ext>
            </a:extLst>
          </p:cNvPr>
          <p:cNvSpPr txBox="1"/>
          <p:nvPr/>
        </p:nvSpPr>
        <p:spPr>
          <a:xfrm>
            <a:off x="6613029" y="4367761"/>
            <a:ext cx="4461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1872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10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14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일에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신바시에서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요코하마까지 약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29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킬로미터 거리의 일본 최초의 철도가 개통되었음</a:t>
            </a:r>
          </a:p>
        </p:txBody>
      </p:sp>
      <p:pic>
        <p:nvPicPr>
          <p:cNvPr id="46" name="그래픽 45" descr="도구 윤곽선">
            <a:extLst>
              <a:ext uri="{FF2B5EF4-FFF2-40B4-BE49-F238E27FC236}">
                <a16:creationId xmlns:a16="http://schemas.microsoft.com/office/drawing/2014/main" id="{711DDDFB-1B11-4EE6-82A2-09B647E5259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93240" y="2386643"/>
            <a:ext cx="3179428" cy="2049642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764E01B-0478-44DA-8C37-880CAB31F6BB}"/>
              </a:ext>
            </a:extLst>
          </p:cNvPr>
          <p:cNvSpPr txBox="1"/>
          <p:nvPr/>
        </p:nvSpPr>
        <p:spPr>
          <a:xfrm>
            <a:off x="1060364" y="4344661"/>
            <a:ext cx="4192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1869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11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정부에서 영국을 비롯한 여러 나라에 협력을 받아 철도의 건설을 하기로 결정함</a:t>
            </a:r>
          </a:p>
        </p:txBody>
      </p:sp>
    </p:spTree>
    <p:extLst>
      <p:ext uri="{BB962C8B-B14F-4D97-AF65-F5344CB8AC3E}">
        <p14:creationId xmlns:p14="http://schemas.microsoft.com/office/powerpoint/2010/main" val="45230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 animBg="1"/>
      <p:bldP spid="34" grpId="0" animBg="1"/>
      <p:bldP spid="41" grpId="0" animBg="1"/>
      <p:bldP spid="35" grpId="0" animBg="1"/>
      <p:bldP spid="49" grpId="0" animBg="1"/>
      <p:bldP spid="38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8195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5726" y="4950748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610200" y="5322387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14894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56837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3401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철도의 역사</a:t>
            </a:r>
            <a:endParaRPr lang="ko-KR" altLang="en-US" sz="48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BDC93C18-0305-4A8E-84BC-01B7E5D8325F}"/>
              </a:ext>
            </a:extLst>
          </p:cNvPr>
          <p:cNvSpPr/>
          <p:nvPr/>
        </p:nvSpPr>
        <p:spPr>
          <a:xfrm>
            <a:off x="837687" y="2076583"/>
            <a:ext cx="4829840" cy="3598221"/>
          </a:xfrm>
          <a:prstGeom prst="roundRect">
            <a:avLst/>
          </a:prstGeom>
          <a:noFill/>
          <a:ln w="57150">
            <a:solidFill>
              <a:srgbClr val="00305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sp>
        <p:nvSpPr>
          <p:cNvPr id="34" name="직사각형 33">
            <a:extLst>
              <a:ext uri="{FF2B5EF4-FFF2-40B4-BE49-F238E27FC236}">
                <a16:creationId xmlns:a16="http://schemas.microsoft.com/office/drawing/2014/main" id="{0F01B083-53F4-4A59-A7B6-6D651826DF4F}"/>
              </a:ext>
            </a:extLst>
          </p:cNvPr>
          <p:cNvSpPr/>
          <p:nvPr/>
        </p:nvSpPr>
        <p:spPr>
          <a:xfrm>
            <a:off x="2189528" y="1818917"/>
            <a:ext cx="2215350" cy="5209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800" b="1" dirty="0" err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세이부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철도</a:t>
            </a:r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4D8FB65B-D0F2-4364-8575-A4AF7724B429}"/>
              </a:ext>
            </a:extLst>
          </p:cNvPr>
          <p:cNvSpPr/>
          <p:nvPr/>
        </p:nvSpPr>
        <p:spPr>
          <a:xfrm>
            <a:off x="6595533" y="2018120"/>
            <a:ext cx="4461767" cy="369479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305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화살표: 오른쪽 31">
            <a:extLst>
              <a:ext uri="{FF2B5EF4-FFF2-40B4-BE49-F238E27FC236}">
                <a16:creationId xmlns:a16="http://schemas.microsoft.com/office/drawing/2014/main" id="{BB3D054A-A15B-4702-9D69-44F81047C862}"/>
              </a:ext>
            </a:extLst>
          </p:cNvPr>
          <p:cNvSpPr/>
          <p:nvPr/>
        </p:nvSpPr>
        <p:spPr>
          <a:xfrm>
            <a:off x="5848280" y="3536395"/>
            <a:ext cx="651933" cy="830995"/>
          </a:xfrm>
          <a:prstGeom prst="rightArrow">
            <a:avLst/>
          </a:prstGeom>
          <a:solidFill>
            <a:srgbClr val="003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5ED57C2F-66EF-4700-8E73-0351BB20C269}"/>
              </a:ext>
            </a:extLst>
          </p:cNvPr>
          <p:cNvSpPr/>
          <p:nvPr/>
        </p:nvSpPr>
        <p:spPr>
          <a:xfrm>
            <a:off x="6445087" y="1829328"/>
            <a:ext cx="4665629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민영철도에서 </a:t>
            </a:r>
            <a:r>
              <a:rPr lang="en-US" altLang="ko-KR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10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량 운전 시작</a:t>
            </a:r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4B95ED85-74F6-492A-A204-52E288351E46}"/>
              </a:ext>
            </a:extLst>
          </p:cNvPr>
          <p:cNvSpPr/>
          <p:nvPr/>
        </p:nvSpPr>
        <p:spPr>
          <a:xfrm>
            <a:off x="1272204" y="2293030"/>
            <a:ext cx="3880450" cy="1865414"/>
          </a:xfrm>
          <a:prstGeom prst="roundRect">
            <a:avLst/>
          </a:prstGeom>
          <a:blipFill>
            <a:blip r:embed="rId1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2B8FE-289E-46E3-9524-322D45C7220E}"/>
              </a:ext>
            </a:extLst>
          </p:cNvPr>
          <p:cNvSpPr txBox="1"/>
          <p:nvPr/>
        </p:nvSpPr>
        <p:spPr>
          <a:xfrm>
            <a:off x="940790" y="4158444"/>
            <a:ext cx="4774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전신인 무사시노 철도는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1912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5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7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일에 설립돼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1915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4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43.7km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의 거리로 영업을 하며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1929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9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현재의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이케부쿠로선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완성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D02AB3-9BED-4BF5-A1CC-3164D241299D}"/>
              </a:ext>
            </a:extLst>
          </p:cNvPr>
          <p:cNvSpPr txBox="1"/>
          <p:nvPr/>
        </p:nvSpPr>
        <p:spPr>
          <a:xfrm>
            <a:off x="6900954" y="3908931"/>
            <a:ext cx="3920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1963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년에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도코로자와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차량공장에서 만들어졌으며 대부분의 차량에 쓰이는 바퀴와 바퀴</a:t>
            </a:r>
            <a:r>
              <a:rPr lang="en-US" altLang="ko-KR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, </a:t>
            </a:r>
            <a:r>
              <a:rPr lang="ko-KR" altLang="en-US" sz="200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모토 사이의 진동을 줄이는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카르단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r>
              <a:rPr lang="ko-KR" altLang="en-US" sz="20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구덩</a:t>
            </a:r>
            <a:r>
              <a:rPr lang="ko-KR" altLang="en-US" sz="20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방식을 채용하여 많은 사람들이 출퇴근시간에 애용함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59F7E7D2-FECB-41F3-A7B9-F540FE6D82F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65071" y="2293030"/>
            <a:ext cx="3322689" cy="162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6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 animBg="1"/>
      <p:bldP spid="34" grpId="0" animBg="1"/>
      <p:bldP spid="41" grpId="0" animBg="1"/>
      <p:bldP spid="49" grpId="0" animBg="1"/>
      <p:bldP spid="5" grpId="0" animBg="1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8195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5726" y="4950748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610200" y="5322387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14894" y="5201175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6684" y="5856837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3" y="987920"/>
            <a:ext cx="3401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철도의 역사</a:t>
            </a:r>
            <a:endParaRPr lang="ko-KR" altLang="en-US" sz="48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BDC93C18-0305-4A8E-84BC-01B7E5D8325F}"/>
              </a:ext>
            </a:extLst>
          </p:cNvPr>
          <p:cNvSpPr/>
          <p:nvPr/>
        </p:nvSpPr>
        <p:spPr>
          <a:xfrm>
            <a:off x="837687" y="2076583"/>
            <a:ext cx="4536902" cy="3598221"/>
          </a:xfrm>
          <a:prstGeom prst="roundRect">
            <a:avLst/>
          </a:prstGeom>
          <a:noFill/>
          <a:ln w="57150">
            <a:solidFill>
              <a:srgbClr val="00305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0F01B083-53F4-4A59-A7B6-6D651826DF4F}"/>
              </a:ext>
            </a:extLst>
          </p:cNvPr>
          <p:cNvSpPr/>
          <p:nvPr/>
        </p:nvSpPr>
        <p:spPr>
          <a:xfrm>
            <a:off x="1234404" y="1856610"/>
            <a:ext cx="3646441" cy="5209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레드 </a:t>
            </a:r>
            <a:r>
              <a:rPr lang="ko-KR" altLang="en-US" sz="2800" b="1" dirty="0" err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애로우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호가 탄생</a:t>
            </a:r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4D8FB65B-D0F2-4364-8575-A4AF7724B429}"/>
              </a:ext>
            </a:extLst>
          </p:cNvPr>
          <p:cNvSpPr/>
          <p:nvPr/>
        </p:nvSpPr>
        <p:spPr>
          <a:xfrm>
            <a:off x="6595533" y="2018120"/>
            <a:ext cx="4461767" cy="369479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305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화살표: 오른쪽 31">
            <a:extLst>
              <a:ext uri="{FF2B5EF4-FFF2-40B4-BE49-F238E27FC236}">
                <a16:creationId xmlns:a16="http://schemas.microsoft.com/office/drawing/2014/main" id="{BB3D054A-A15B-4702-9D69-44F81047C862}"/>
              </a:ext>
            </a:extLst>
          </p:cNvPr>
          <p:cNvSpPr/>
          <p:nvPr/>
        </p:nvSpPr>
        <p:spPr>
          <a:xfrm>
            <a:off x="5715000" y="3513666"/>
            <a:ext cx="651933" cy="830995"/>
          </a:xfrm>
          <a:prstGeom prst="rightArrow">
            <a:avLst/>
          </a:prstGeom>
          <a:solidFill>
            <a:srgbClr val="003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5ED57C2F-66EF-4700-8E73-0351BB20C269}"/>
              </a:ext>
            </a:extLst>
          </p:cNvPr>
          <p:cNvSpPr/>
          <p:nvPr/>
        </p:nvSpPr>
        <p:spPr>
          <a:xfrm>
            <a:off x="7558532" y="1737894"/>
            <a:ext cx="2570762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800" b="1" dirty="0" err="1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신칸센의</a:t>
            </a:r>
            <a:r>
              <a:rPr lang="ko-KR" altLang="en-US" sz="2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탄생</a:t>
            </a:r>
            <a:r>
              <a:rPr lang="en-US" altLang="ko-KR" sz="24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24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764E01B-0478-44DA-8C37-880CAB31F6BB}"/>
              </a:ext>
            </a:extLst>
          </p:cNvPr>
          <p:cNvSpPr txBox="1"/>
          <p:nvPr/>
        </p:nvSpPr>
        <p:spPr>
          <a:xfrm>
            <a:off x="1002175" y="3981029"/>
            <a:ext cx="4282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1969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세이부철도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지치부선의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개통에 맞춰 이케부쿠로에 데뷔하였으며 관광을 즐기는 관광객을 위해 만들어짐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073AB2-E666-447E-9624-122A00916EE1}"/>
              </a:ext>
            </a:extLst>
          </p:cNvPr>
          <p:cNvSpPr txBox="1"/>
          <p:nvPr/>
        </p:nvSpPr>
        <p:spPr>
          <a:xfrm>
            <a:off x="6950048" y="3719383"/>
            <a:ext cx="37433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1960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도카이도 본선의 수송량의 한계로 인하여 상황 해결 수단으로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1964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시속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200km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를 뛰어넘는 고속열차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신칸센이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 탄생함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FFD1689-A64A-4315-85A3-6AB3DEE5F8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69165" y="2332327"/>
            <a:ext cx="3008807" cy="1693921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5470522C-C677-4196-A9E1-9D9152276BA5}"/>
              </a:ext>
            </a:extLst>
          </p:cNvPr>
          <p:cNvSpPr/>
          <p:nvPr/>
        </p:nvSpPr>
        <p:spPr>
          <a:xfrm>
            <a:off x="7140271" y="2377546"/>
            <a:ext cx="3469929" cy="1281016"/>
          </a:xfrm>
          <a:prstGeom prst="round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970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 animBg="1"/>
      <p:bldP spid="34" grpId="0" animBg="1"/>
      <p:bldP spid="41" grpId="0" animBg="1"/>
      <p:bldP spid="49" grpId="0" animBg="1"/>
      <p:bldP spid="47" grpId="0"/>
      <p:bldP spid="5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79991501-CB75-43F1-A6B6-3DF285970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2217" y="2184831"/>
            <a:ext cx="3927566" cy="897392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</a:t>
            </a:r>
            <a:r>
              <a:rPr lang="ko-KR" altLang="en-US" dirty="0">
                <a:solidFill>
                  <a:srgbClr val="FFFFFF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본 철도의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ABAAC7-63AD-46E2-B1AC-7FF44585C115}"/>
              </a:ext>
            </a:extLst>
          </p:cNvPr>
          <p:cNvSpPr txBox="1"/>
          <p:nvPr/>
        </p:nvSpPr>
        <p:spPr>
          <a:xfrm>
            <a:off x="4476749" y="3314113"/>
            <a:ext cx="4714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>
                <a:solidFill>
                  <a:srgbClr val="FFEA69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국</a:t>
            </a:r>
            <a:r>
              <a:rPr lang="ko-KR" altLang="en-US" sz="5400" dirty="0">
                <a:solidFill>
                  <a:schemeClr val="bg1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철민영화</a:t>
            </a:r>
          </a:p>
        </p:txBody>
      </p:sp>
    </p:spTree>
    <p:extLst>
      <p:ext uri="{BB962C8B-B14F-4D97-AF65-F5344CB8AC3E}">
        <p14:creationId xmlns:p14="http://schemas.microsoft.com/office/powerpoint/2010/main" val="224937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잘린 한쪽 모서리 1">
            <a:extLst>
              <a:ext uri="{FF2B5EF4-FFF2-40B4-BE49-F238E27FC236}">
                <a16:creationId xmlns:a16="http://schemas.microsoft.com/office/drawing/2014/main" id="{F0E1E80A-E305-4268-8935-1129F9EBE988}"/>
              </a:ext>
            </a:extLst>
          </p:cNvPr>
          <p:cNvSpPr/>
          <p:nvPr/>
        </p:nvSpPr>
        <p:spPr>
          <a:xfrm flipH="1">
            <a:off x="697685" y="803246"/>
            <a:ext cx="10796631" cy="5251508"/>
          </a:xfrm>
          <a:prstGeom prst="snip1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래픽 5" descr="전나무 단색으로 채워진">
            <a:extLst>
              <a:ext uri="{FF2B5EF4-FFF2-40B4-BE49-F238E27FC236}">
                <a16:creationId xmlns:a16="http://schemas.microsoft.com/office/drawing/2014/main" id="{0F1873AE-CD53-4786-9DF3-CD9D216B8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9786" y="4723001"/>
            <a:ext cx="1210112" cy="1210112"/>
          </a:xfrm>
          <a:prstGeom prst="rect">
            <a:avLst/>
          </a:prstGeom>
        </p:spPr>
      </p:pic>
      <p:pic>
        <p:nvPicPr>
          <p:cNvPr id="8" name="그래픽 7" descr="장난감 기차 단색으로 채워진">
            <a:extLst>
              <a:ext uri="{FF2B5EF4-FFF2-40B4-BE49-F238E27FC236}">
                <a16:creationId xmlns:a16="http://schemas.microsoft.com/office/drawing/2014/main" id="{4C853B78-0D84-4E99-BC7C-EE3CFE0FB8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564186" y="5140354"/>
            <a:ext cx="914400" cy="914400"/>
          </a:xfrm>
          <a:prstGeom prst="rect">
            <a:avLst/>
          </a:prstGeom>
        </p:spPr>
      </p:pic>
      <p:pic>
        <p:nvPicPr>
          <p:cNvPr id="71" name="그래픽 70" descr="전나무 단색으로 채워진">
            <a:extLst>
              <a:ext uri="{FF2B5EF4-FFF2-40B4-BE49-F238E27FC236}">
                <a16:creationId xmlns:a16="http://schemas.microsoft.com/office/drawing/2014/main" id="{C5128A7B-DE4C-4B3B-9DB3-5D01D54E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71089" y="5018713"/>
            <a:ext cx="914400" cy="914400"/>
          </a:xfrm>
          <a:prstGeom prst="rect">
            <a:avLst/>
          </a:prstGeom>
        </p:spPr>
      </p:pic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BBCB398-470B-4652-B279-28B3023096DB}"/>
              </a:ext>
            </a:extLst>
          </p:cNvPr>
          <p:cNvCxnSpPr/>
          <p:nvPr/>
        </p:nvCxnSpPr>
        <p:spPr>
          <a:xfrm>
            <a:off x="939567" y="5712903"/>
            <a:ext cx="8103765" cy="0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8E1C4B92-007D-40F2-B156-F1DBFCAC0F56}"/>
              </a:ext>
            </a:extLst>
          </p:cNvPr>
          <p:cNvSpPr/>
          <p:nvPr/>
        </p:nvSpPr>
        <p:spPr>
          <a:xfrm rot="893075">
            <a:off x="817792" y="777158"/>
            <a:ext cx="1251629" cy="1098639"/>
          </a:xfrm>
          <a:prstGeom prst="triangle">
            <a:avLst/>
          </a:prstGeom>
          <a:solidFill>
            <a:srgbClr val="FF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DAE34BA5-2B09-4753-96AB-2D1C59EF3ED0}"/>
              </a:ext>
            </a:extLst>
          </p:cNvPr>
          <p:cNvCxnSpPr/>
          <p:nvPr/>
        </p:nvCxnSpPr>
        <p:spPr>
          <a:xfrm>
            <a:off x="11155610" y="1090569"/>
            <a:ext cx="0" cy="3928144"/>
          </a:xfrm>
          <a:prstGeom prst="line">
            <a:avLst/>
          </a:prstGeom>
          <a:ln w="28575">
            <a:solidFill>
              <a:srgbClr val="396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그래픽 34" descr="달 단색으로 채워진">
            <a:extLst>
              <a:ext uri="{FF2B5EF4-FFF2-40B4-BE49-F238E27FC236}">
                <a16:creationId xmlns:a16="http://schemas.microsoft.com/office/drawing/2014/main" id="{3460CA11-396A-482E-BA81-AA5BAA0615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98029" y="892843"/>
            <a:ext cx="914400" cy="914400"/>
          </a:xfrm>
          <a:prstGeom prst="rect">
            <a:avLst/>
          </a:prstGeom>
        </p:spPr>
      </p:pic>
      <p:pic>
        <p:nvPicPr>
          <p:cNvPr id="77" name="그래픽 36" descr="구름 단색으로 채워진">
            <a:extLst>
              <a:ext uri="{FF2B5EF4-FFF2-40B4-BE49-F238E27FC236}">
                <a16:creationId xmlns:a16="http://schemas.microsoft.com/office/drawing/2014/main" id="{FDD02D71-2421-4D6D-BBC2-E011D5B6FC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90118" y="1214576"/>
            <a:ext cx="914400" cy="914400"/>
          </a:xfrm>
          <a:prstGeom prst="rect">
            <a:avLst/>
          </a:prstGeom>
          <a:effectLst/>
        </p:spPr>
      </p:pic>
      <p:pic>
        <p:nvPicPr>
          <p:cNvPr id="78" name="그래픽 39" descr="구름 단색으로 채워진">
            <a:extLst>
              <a:ext uri="{FF2B5EF4-FFF2-40B4-BE49-F238E27FC236}">
                <a16:creationId xmlns:a16="http://schemas.microsoft.com/office/drawing/2014/main" id="{6F2AB35D-A3CE-4426-9E64-6D229F1BD2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518" y="977509"/>
            <a:ext cx="914400" cy="914400"/>
          </a:xfrm>
          <a:prstGeom prst="rect">
            <a:avLst/>
          </a:prstGeom>
          <a:effectLst/>
        </p:spPr>
      </p:pic>
      <p:pic>
        <p:nvPicPr>
          <p:cNvPr id="79" name="그림 78">
            <a:extLst>
              <a:ext uri="{FF2B5EF4-FFF2-40B4-BE49-F238E27FC236}">
                <a16:creationId xmlns:a16="http://schemas.microsoft.com/office/drawing/2014/main" id="{A65946AA-79B7-40B7-917C-8BDDD6785E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0118" y="1214577"/>
            <a:ext cx="805899" cy="914400"/>
          </a:xfrm>
          <a:prstGeom prst="rect">
            <a:avLst/>
          </a:prstGeom>
        </p:spPr>
      </p:pic>
      <p:pic>
        <p:nvPicPr>
          <p:cNvPr id="80" name="그림 79">
            <a:extLst>
              <a:ext uri="{FF2B5EF4-FFF2-40B4-BE49-F238E27FC236}">
                <a16:creationId xmlns:a16="http://schemas.microsoft.com/office/drawing/2014/main" id="{219DE736-C97E-470C-A088-85A9791E61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4518" y="977508"/>
            <a:ext cx="778973" cy="914401"/>
          </a:xfrm>
          <a:prstGeom prst="rect">
            <a:avLst/>
          </a:prstGeom>
        </p:spPr>
      </p:pic>
      <p:sp>
        <p:nvSpPr>
          <p:cNvPr id="81" name="별: 꼭짓점 5개 80">
            <a:extLst>
              <a:ext uri="{FF2B5EF4-FFF2-40B4-BE49-F238E27FC236}">
                <a16:creationId xmlns:a16="http://schemas.microsoft.com/office/drawing/2014/main" id="{8C26C242-C3A5-487F-A8A4-32CCFFD16D03}"/>
              </a:ext>
            </a:extLst>
          </p:cNvPr>
          <p:cNvSpPr/>
          <p:nvPr/>
        </p:nvSpPr>
        <p:spPr>
          <a:xfrm>
            <a:off x="936684" y="1944098"/>
            <a:ext cx="199410" cy="148044"/>
          </a:xfrm>
          <a:prstGeom prst="star5">
            <a:avLst/>
          </a:prstGeom>
          <a:solidFill>
            <a:srgbClr val="FFEA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C4D996-86FD-4383-8790-96DF720DC5E1}"/>
              </a:ext>
            </a:extLst>
          </p:cNvPr>
          <p:cNvSpPr txBox="1"/>
          <p:nvPr/>
        </p:nvSpPr>
        <p:spPr>
          <a:xfrm>
            <a:off x="3738382" y="987920"/>
            <a:ext cx="7605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일본국유철도</a:t>
            </a:r>
            <a:r>
              <a:rPr lang="en-US" altLang="ko-KR" sz="4800" b="1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zh-CN" altLang="en-US" sz="4800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日本国有鉄道</a:t>
            </a:r>
            <a:r>
              <a:rPr lang="en-US" altLang="zh-CN" sz="4800" dirty="0">
                <a:solidFill>
                  <a:srgbClr val="00305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</a:t>
            </a:r>
            <a:endParaRPr lang="ko-KR" altLang="en-US" sz="4800" b="1" dirty="0">
              <a:solidFill>
                <a:srgbClr val="00305D"/>
              </a:solidFill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F79A0A-DADA-4783-9672-77EA6ECE0E09}"/>
              </a:ext>
            </a:extLst>
          </p:cNvPr>
          <p:cNvSpPr txBox="1"/>
          <p:nvPr/>
        </p:nvSpPr>
        <p:spPr>
          <a:xfrm>
            <a:off x="4548737" y="1702697"/>
            <a:ext cx="36411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국가의 국유철도사업 및 관련사업을 </a:t>
            </a:r>
            <a:r>
              <a:rPr lang="ko-KR" altLang="en-US" sz="2400" dirty="0" err="1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인계받음</a:t>
            </a:r>
            <a:endParaRPr lang="ko-KR" altLang="en-US" sz="2400" dirty="0">
              <a:latin typeface="Microsoft GothicNeo Light" panose="020B0300000101010101" pitchFamily="50" charset="-127"/>
              <a:ea typeface="Microsoft GothicNeo Light" panose="020B0300000101010101" pitchFamily="50" charset="-127"/>
              <a:cs typeface="Microsoft GothicNeo Light" panose="020B03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B78B9A-FE3F-4835-AEBB-B0247279407B}"/>
              </a:ext>
            </a:extLst>
          </p:cNvPr>
          <p:cNvSpPr txBox="1"/>
          <p:nvPr/>
        </p:nvSpPr>
        <p:spPr>
          <a:xfrm>
            <a:off x="7174891" y="2561067"/>
            <a:ext cx="38915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국유철도를  독립채산체로 경영을 목적으로 함</a:t>
            </a:r>
            <a:endParaRPr lang="ko-KR" alt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02050E-D531-47DC-BEDC-64D6BD02DADE}"/>
              </a:ext>
            </a:extLst>
          </p:cNvPr>
          <p:cNvSpPr txBox="1"/>
          <p:nvPr/>
        </p:nvSpPr>
        <p:spPr>
          <a:xfrm>
            <a:off x="5087929" y="3551935"/>
            <a:ext cx="40327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1949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쇼와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24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 6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일에 발족한 국가의 공공기업체</a:t>
            </a:r>
            <a:endParaRPr lang="ko-KR" alt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0C314D-E85B-44B7-913C-0F1AE9DFC0CF}"/>
              </a:ext>
            </a:extLst>
          </p:cNvPr>
          <p:cNvSpPr txBox="1"/>
          <p:nvPr/>
        </p:nvSpPr>
        <p:spPr>
          <a:xfrm>
            <a:off x="6836185" y="4616539"/>
            <a:ext cx="4230244" cy="89255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39647D"/>
                </a:solidFill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●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1987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(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쇼와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62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년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) 4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월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11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일 </a:t>
            </a:r>
            <a:r>
              <a:rPr lang="en-US" altLang="ko-KR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JR </a:t>
            </a:r>
            <a:r>
              <a:rPr lang="ko-KR" altLang="en-US" sz="2400" dirty="0">
                <a:latin typeface="Microsoft GothicNeo Light" panose="020B0300000101010101" pitchFamily="50" charset="-127"/>
                <a:ea typeface="Microsoft GothicNeo Light" panose="020B0300000101010101" pitchFamily="50" charset="-127"/>
                <a:cs typeface="Microsoft GothicNeo Light" panose="020B0300000101010101" pitchFamily="50" charset="-127"/>
              </a:rPr>
              <a:t>그룹으로 국철 분할 민영화함</a:t>
            </a:r>
            <a:endParaRPr lang="ko-KR" altLang="en-US" sz="24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C3EF88C-E727-491F-9F97-92A8C90FB4A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" y="2128976"/>
            <a:ext cx="3690359" cy="1215358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A51CE3A8-E2DF-402D-8A99-57236675874F}"/>
              </a:ext>
            </a:extLst>
          </p:cNvPr>
          <p:cNvSpPr/>
          <p:nvPr/>
        </p:nvSpPr>
        <p:spPr>
          <a:xfrm>
            <a:off x="1109091" y="3583181"/>
            <a:ext cx="3804751" cy="1854439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85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8" grpId="0"/>
      <p:bldP spid="19" grpId="0" animBg="1"/>
      <p:bldP spid="9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3825</TotalTime>
  <Words>646</Words>
  <Application>Microsoft Office PowerPoint</Application>
  <PresentationFormat>와이드스크린</PresentationFormat>
  <Paragraphs>122</Paragraphs>
  <Slides>24</Slides>
  <Notes>5</Notes>
  <HiddenSlides>0</HiddenSlides>
  <MMClips>2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Microsoft GothicNeo</vt:lpstr>
      <vt:lpstr>Microsoft GothicNeo Light</vt:lpstr>
      <vt:lpstr>맑은 고딕</vt:lpstr>
      <vt:lpstr>Arial</vt:lpstr>
      <vt:lpstr>Office 테마</vt:lpstr>
      <vt:lpstr>철도가  </vt:lpstr>
      <vt:lpstr>PowerPoint 프레젠테이션</vt:lpstr>
      <vt:lpstr>일본 철도의 </vt:lpstr>
      <vt:lpstr>PowerPoint 프레젠테이션</vt:lpstr>
      <vt:lpstr>PowerPoint 프레젠테이션</vt:lpstr>
      <vt:lpstr>PowerPoint 프레젠테이션</vt:lpstr>
      <vt:lpstr>PowerPoint 프레젠테이션</vt:lpstr>
      <vt:lpstr>일본 철도의 </vt:lpstr>
      <vt:lpstr>PowerPoint 프레젠테이션</vt:lpstr>
      <vt:lpstr>PowerPoint 프레젠테이션</vt:lpstr>
      <vt:lpstr>PowerPoint 프레젠테이션</vt:lpstr>
      <vt:lpstr>일본 철도의 </vt:lpstr>
      <vt:lpstr>PowerPoint 프레젠테이션</vt:lpstr>
      <vt:lpstr>PowerPoint 프레젠테이션</vt:lpstr>
      <vt:lpstr>PowerPoint 프레젠테이션</vt:lpstr>
      <vt:lpstr>일본 철도의 </vt:lpstr>
      <vt:lpstr>PowerPoint 프레젠테이션</vt:lpstr>
      <vt:lpstr>PowerPoint 프레젠테이션</vt:lpstr>
      <vt:lpstr>PowerPoint 프레젠테이션</vt:lpstr>
      <vt:lpstr>PowerPoint 프레젠테이션</vt:lpstr>
      <vt:lpstr>철도의 여러가지의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기차가  </dc:title>
  <dc:creator>박시현</dc:creator>
  <cp:lastModifiedBy>박 시현</cp:lastModifiedBy>
  <cp:revision>11</cp:revision>
  <dcterms:created xsi:type="dcterms:W3CDTF">2021-09-14T10:53:12Z</dcterms:created>
  <dcterms:modified xsi:type="dcterms:W3CDTF">2021-09-30T14:13:07Z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596175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D9.1.0</vt:lpwstr>
  </property>
</Properties>
</file>