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Nanum Pen Script"/>
      <p:regular r:id="rId27"/>
    </p:embeddedFont>
    <p:embeddedFont>
      <p:font typeface="Nanum Gothic"/>
      <p:regular r:id="rId28"/>
      <p:bold r:id="rId29"/>
    </p:embeddedFont>
    <p:embeddedFont>
      <p:font typeface="NanumGothic ExtraBold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144DDF7-9E28-4223-A7A6-CE857D098233}">
  <a:tblStyle styleId="{7144DDF7-9E28-4223-A7A6-CE857D0982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NanumGothic-regular.fntdata"/><Relationship Id="rId27" Type="http://schemas.openxmlformats.org/officeDocument/2006/relationships/font" Target="fonts/NanumPenScrip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Nanum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NanumGothicExtraBo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52457f56c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52457f56c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52457f56c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f52457f56c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52457f56c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52457f56c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52457f56c_0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f52457f56c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f52457f56c_0_5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f52457f56c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f52457f56c_0_5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f52457f56c_0_5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52457f56c_0_5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f52457f56c_0_5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f52457f56c_0_5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f52457f56c_0_5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f52457f56c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f52457f56c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f52457f56c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f52457f56c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52457f56c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52457f56c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fb02c3a0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fb02c3a0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52457f56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52457f56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52457f56c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52457f56c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52457f56c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52457f56c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52457f56c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52457f56c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52457f56c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52457f56c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52457f56c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52457f56c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52457f56c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f52457f56c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CE5C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mamagirl.jp/0000192046" TargetMode="External"/><Relationship Id="rId10" Type="http://schemas.openxmlformats.org/officeDocument/2006/relationships/hyperlink" Target="https://www.forever-kato.co.jp/topics/?t=000096" TargetMode="External"/><Relationship Id="rId13" Type="http://schemas.openxmlformats.org/officeDocument/2006/relationships/hyperlink" Target="https://koyomi-calendar.com/2022-pdf" TargetMode="External"/><Relationship Id="rId12" Type="http://schemas.openxmlformats.org/officeDocument/2006/relationships/hyperlink" Target="https://tg-uchi.jp/topics/3982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ahoo.co.jp/" TargetMode="External"/><Relationship Id="rId4" Type="http://schemas.openxmlformats.org/officeDocument/2006/relationships/hyperlink" Target="https://www.nnh.to/" TargetMode="External"/><Relationship Id="rId9" Type="http://schemas.openxmlformats.org/officeDocument/2006/relationships/hyperlink" Target="https://www.jalan.net/news/article/415756/" TargetMode="External"/><Relationship Id="rId5" Type="http://schemas.openxmlformats.org/officeDocument/2006/relationships/hyperlink" Target="https://ja.wikipedia.org/wiki/%E6%97%A5%E6%9C%AC%E3%81%AE%E8%A8%98%E5%BF%B5%E6%97%A5%E4%B8%80%E8%A6%A7" TargetMode="External"/><Relationship Id="rId6" Type="http://schemas.openxmlformats.org/officeDocument/2006/relationships/hyperlink" Target="https://ja.wikipedia.org/wiki/%E8%A8%98%E5%BF%B5%E6%97%A5#%E6%97%A5%E6%9C%AC%E3%81%AB%E3%81%8A%E3%81%91%E3%82%8B%E8%A8%98%E5%BF%B5%E6%97%A5" TargetMode="External"/><Relationship Id="rId7" Type="http://schemas.openxmlformats.org/officeDocument/2006/relationships/hyperlink" Target="http://www.irasutoya.com/search?q=%E6%AD%A3%E6%9C%88" TargetMode="External"/><Relationship Id="rId8" Type="http://schemas.openxmlformats.org/officeDocument/2006/relationships/hyperlink" Target="https://www.forever-kato.co.jp/topics/?t=000079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682700" y="1752050"/>
            <a:ext cx="5778600" cy="102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5000">
                <a:latin typeface="NanumGothic ExtraBold"/>
                <a:ea typeface="NanumGothic ExtraBold"/>
                <a:cs typeface="NanumGothic ExtraBold"/>
                <a:sym typeface="NanumGothic ExtraBold"/>
              </a:rPr>
              <a:t>일본의 기념일</a:t>
            </a:r>
            <a:endParaRPr sz="5000"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93300" y="2905850"/>
            <a:ext cx="6557400" cy="5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22101481 일본어일본학과</a:t>
            </a:r>
            <a:endParaRPr sz="1600">
              <a:solidFill>
                <a:schemeClr val="dk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김민경</a:t>
            </a:r>
            <a:endParaRPr sz="1600">
              <a:solidFill>
                <a:schemeClr val="dk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Google Shape;57;p13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Google Shape;58;p13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13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3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oogle Shape;254;p22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5" name="Google Shape;255;p22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22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22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22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2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2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2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2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2"/>
          <p:cNvSpPr txBox="1"/>
          <p:nvPr/>
        </p:nvSpPr>
        <p:spPr>
          <a:xfrm>
            <a:off x="721050" y="2359013"/>
            <a:ext cx="5901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대표풍습: 무카에비, 오쿠리비, 봉오도리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대표음식: 오무카에당고, 오하기, 소멘, 오쿠리당고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7" name="Google Shape;267;p22"/>
          <p:cNvSpPr txBox="1"/>
          <p:nvPr/>
        </p:nvSpPr>
        <p:spPr>
          <a:xfrm>
            <a:off x="1268100" y="926250"/>
            <a:ext cx="63858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highlight>
                  <a:srgbClr val="FFF2CC"/>
                </a:highlight>
                <a:latin typeface="Nanum Gothic"/>
                <a:ea typeface="Nanum Gothic"/>
                <a:cs typeface="Nanum Gothic"/>
                <a:sym typeface="Nanum Gothic"/>
              </a:rPr>
              <a:t>양력 8/15</a:t>
            </a:r>
            <a:endParaRPr b="1" sz="1800">
              <a:solidFill>
                <a:schemeClr val="dk1"/>
              </a:solidFill>
              <a:highlight>
                <a:srgbClr val="FFF2CC"/>
              </a:highlight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오봉 (お盆, おぼん)</a:t>
            </a:r>
            <a:endParaRPr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일본의 추석. 오봉 포함 약 10일 간의 공휴일 有. 가지 소, 오이 말로 조상을 모심.</a:t>
            </a:r>
            <a:endParaRPr/>
          </a:p>
        </p:txBody>
      </p:sp>
      <p:sp>
        <p:nvSpPr>
          <p:cNvPr id="268" name="Google Shape;268;p22"/>
          <p:cNvSpPr txBox="1"/>
          <p:nvPr/>
        </p:nvSpPr>
        <p:spPr>
          <a:xfrm>
            <a:off x="721050" y="2371650"/>
            <a:ext cx="427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8913" y="2047825"/>
            <a:ext cx="2462136" cy="248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2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2"/>
          <p:cNvSpPr txBox="1"/>
          <p:nvPr/>
        </p:nvSpPr>
        <p:spPr>
          <a:xfrm>
            <a:off x="7525800" y="4825"/>
            <a:ext cx="1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Nanum Pen Script"/>
                <a:ea typeface="Nanum Pen Script"/>
                <a:cs typeface="Nanum Pen Script"/>
                <a:sym typeface="Nanum Pen Script"/>
              </a:rPr>
              <a:t>일본의 기념일</a:t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272" name="Google Shape;272;p22"/>
          <p:cNvSpPr/>
          <p:nvPr/>
        </p:nvSpPr>
        <p:spPr>
          <a:xfrm>
            <a:off x="6193350" y="477500"/>
            <a:ext cx="2705100" cy="543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E6913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2"/>
          <p:cNvSpPr txBox="1"/>
          <p:nvPr/>
        </p:nvSpPr>
        <p:spPr>
          <a:xfrm>
            <a:off x="6577500" y="502700"/>
            <a:ext cx="193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6B26B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기념일의 종류</a:t>
            </a:r>
            <a:endParaRPr sz="2000">
              <a:solidFill>
                <a:srgbClr val="F6B26B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Google Shape;278;p23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23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23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23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23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3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3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3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3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3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3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3"/>
          <p:cNvSpPr txBox="1"/>
          <p:nvPr/>
        </p:nvSpPr>
        <p:spPr>
          <a:xfrm>
            <a:off x="2448800" y="1704925"/>
            <a:ext cx="590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3"/>
          <p:cNvSpPr txBox="1"/>
          <p:nvPr/>
        </p:nvSpPr>
        <p:spPr>
          <a:xfrm>
            <a:off x="1252200" y="937075"/>
            <a:ext cx="33198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highlight>
                  <a:srgbClr val="FFF2CC"/>
                </a:highlight>
                <a:latin typeface="Nanum Gothic"/>
                <a:ea typeface="Nanum Gothic"/>
                <a:cs typeface="Nanum Gothic"/>
                <a:sym typeface="Nanum Gothic"/>
              </a:rPr>
              <a:t>양력 11/15</a:t>
            </a:r>
            <a:endParaRPr b="1" sz="1800">
              <a:solidFill>
                <a:schemeClr val="dk1"/>
              </a:solidFill>
              <a:highlight>
                <a:srgbClr val="FFF2CC"/>
              </a:highlight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시치고산 (七五三, しちごさん)</a:t>
            </a:r>
            <a:endParaRPr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어린이들의 성장을 축하하기 위함. </a:t>
            </a:r>
            <a:endParaRPr/>
          </a:p>
        </p:txBody>
      </p:sp>
      <p:sp>
        <p:nvSpPr>
          <p:cNvPr id="292" name="Google Shape;292;p23"/>
          <p:cNvSpPr txBox="1"/>
          <p:nvPr/>
        </p:nvSpPr>
        <p:spPr>
          <a:xfrm>
            <a:off x="721050" y="2247750"/>
            <a:ext cx="4486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대표풍습: 3세 카미오키, 5세 하카마기, 7세 오비토키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대표음식: 치토세아메</a:t>
            </a:r>
            <a:endParaRPr/>
          </a:p>
        </p:txBody>
      </p:sp>
      <p:pic>
        <p:nvPicPr>
          <p:cNvPr id="293" name="Google Shape;29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250" y="1646075"/>
            <a:ext cx="3534900" cy="2668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4497" y="2815662"/>
            <a:ext cx="1641550" cy="201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3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3"/>
          <p:cNvSpPr txBox="1"/>
          <p:nvPr/>
        </p:nvSpPr>
        <p:spPr>
          <a:xfrm>
            <a:off x="7525800" y="4825"/>
            <a:ext cx="1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Nanum Pen Script"/>
                <a:ea typeface="Nanum Pen Script"/>
                <a:cs typeface="Nanum Pen Script"/>
                <a:sym typeface="Nanum Pen Script"/>
              </a:rPr>
              <a:t>일본의 기념일</a:t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297" name="Google Shape;297;p23"/>
          <p:cNvSpPr/>
          <p:nvPr/>
        </p:nvSpPr>
        <p:spPr>
          <a:xfrm>
            <a:off x="6193350" y="477500"/>
            <a:ext cx="2705100" cy="543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E6913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3"/>
          <p:cNvSpPr txBox="1"/>
          <p:nvPr/>
        </p:nvSpPr>
        <p:spPr>
          <a:xfrm>
            <a:off x="6577500" y="502700"/>
            <a:ext cx="193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6B26B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기념일의 종류</a:t>
            </a:r>
            <a:endParaRPr sz="2000">
              <a:solidFill>
                <a:srgbClr val="F6B26B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24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24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5" name="Google Shape;305;p24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24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7" name="Google Shape;307;p24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4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4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4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4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4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4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4"/>
          <p:cNvSpPr txBox="1"/>
          <p:nvPr/>
        </p:nvSpPr>
        <p:spPr>
          <a:xfrm>
            <a:off x="1268100" y="916000"/>
            <a:ext cx="26742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highlight>
                  <a:srgbClr val="FFF2CC"/>
                </a:highlight>
                <a:latin typeface="Nanum Gothic"/>
                <a:ea typeface="Nanum Gothic"/>
                <a:cs typeface="Nanum Gothic"/>
                <a:sym typeface="Nanum Gothic"/>
              </a:rPr>
              <a:t>양력 12/31</a:t>
            </a:r>
            <a:endParaRPr b="1" sz="1800">
              <a:solidFill>
                <a:schemeClr val="dk1"/>
              </a:solidFill>
              <a:highlight>
                <a:srgbClr val="FFF2CC"/>
              </a:highlight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오미소카 (大晦日, おみそか)</a:t>
            </a:r>
            <a:endParaRPr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한해를 마무리하는 마지막 날.</a:t>
            </a:r>
            <a:endParaRPr/>
          </a:p>
        </p:txBody>
      </p:sp>
      <p:sp>
        <p:nvSpPr>
          <p:cNvPr id="316" name="Google Shape;316;p24"/>
          <p:cNvSpPr txBox="1"/>
          <p:nvPr/>
        </p:nvSpPr>
        <p:spPr>
          <a:xfrm>
            <a:off x="774475" y="23716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대표음식: 카가미모찌, 토시코시소바</a:t>
            </a:r>
            <a:endParaRPr/>
          </a:p>
        </p:txBody>
      </p:sp>
      <p:pic>
        <p:nvPicPr>
          <p:cNvPr id="317" name="Google Shape;3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4725" y="1506036"/>
            <a:ext cx="1642350" cy="166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7337" y="2220650"/>
            <a:ext cx="2436250" cy="246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4"/>
          <p:cNvSpPr txBox="1"/>
          <p:nvPr/>
        </p:nvSpPr>
        <p:spPr>
          <a:xfrm>
            <a:off x="7525800" y="4825"/>
            <a:ext cx="1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Nanum Pen Script"/>
                <a:ea typeface="Nanum Pen Script"/>
                <a:cs typeface="Nanum Pen Script"/>
                <a:sym typeface="Nanum Pen Script"/>
              </a:rPr>
              <a:t>일본의 기념일</a:t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321" name="Google Shape;321;p24"/>
          <p:cNvSpPr/>
          <p:nvPr/>
        </p:nvSpPr>
        <p:spPr>
          <a:xfrm>
            <a:off x="6193350" y="477500"/>
            <a:ext cx="2705100" cy="543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E6913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4"/>
          <p:cNvSpPr txBox="1"/>
          <p:nvPr/>
        </p:nvSpPr>
        <p:spPr>
          <a:xfrm>
            <a:off x="6577500" y="502700"/>
            <a:ext cx="193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6B26B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기념일의 종류</a:t>
            </a:r>
            <a:endParaRPr sz="2000">
              <a:solidFill>
                <a:srgbClr val="F6B26B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323" name="Google Shape;323;p24"/>
          <p:cNvSpPr txBox="1"/>
          <p:nvPr/>
        </p:nvSpPr>
        <p:spPr>
          <a:xfrm>
            <a:off x="8575925" y="178275"/>
            <a:ext cx="590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8" name="Google Shape;328;p25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25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25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25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2" name="Google Shape;332;p25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5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5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5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5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5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5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5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5"/>
          <p:cNvSpPr txBox="1"/>
          <p:nvPr/>
        </p:nvSpPr>
        <p:spPr>
          <a:xfrm>
            <a:off x="1549775" y="343213"/>
            <a:ext cx="281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그 외의 국경일</a:t>
            </a:r>
            <a:endParaRPr b="1" sz="1800"/>
          </a:p>
        </p:txBody>
      </p:sp>
      <p:sp>
        <p:nvSpPr>
          <p:cNvPr id="341" name="Google Shape;341;p25"/>
          <p:cNvSpPr txBox="1"/>
          <p:nvPr/>
        </p:nvSpPr>
        <p:spPr>
          <a:xfrm>
            <a:off x="4228250" y="1404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42" name="Google Shape;3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300" y="1363568"/>
            <a:ext cx="1968525" cy="181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278725"/>
            <a:ext cx="1712375" cy="17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17175" y="3278725"/>
            <a:ext cx="1712375" cy="17123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45" name="Google Shape;345;p25"/>
          <p:cNvGraphicFramePr/>
          <p:nvPr/>
        </p:nvGraphicFramePr>
        <p:xfrm>
          <a:off x="4505388" y="108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{7144DDF7-9E28-4223-A7A6-CE857D098233}</a:tableStyleId>
              </a:tblPr>
              <a:tblGrid>
                <a:gridCol w="3320075"/>
              </a:tblGrid>
              <a:tr h="3585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1월 둘째 주 월요일, 성인의 날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2/11, 건국기념일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2/23, 천황탄생일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4/29, 쇼와의 날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5/3, 헌법기념일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5/4, 녹색의 날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5월 둘째주 일요일, 어머니날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6월 셋째주 일요일, 아버지날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7월 셋째 주 월요일, 바다의 날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8/11, 산의 날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9월 셋째 주 월요일, 경로의 날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10월 둘째 주 월요일, 스포츠의 날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11/3, 문화의 날</a:t>
                      </a:r>
                      <a:endParaRPr>
                        <a:solidFill>
                          <a:schemeClr val="dk1"/>
                        </a:solidFill>
                        <a:latin typeface="Nanum Gothic"/>
                        <a:ea typeface="Nanum Gothic"/>
                        <a:cs typeface="Nanum Gothic"/>
                        <a:sym typeface="Nanum Gothic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>
                          <a:solidFill>
                            <a:schemeClr val="dk1"/>
                          </a:solidFill>
                          <a:latin typeface="Nanum Gothic"/>
                          <a:ea typeface="Nanum Gothic"/>
                          <a:cs typeface="Nanum Gothic"/>
                          <a:sym typeface="Nanum Gothic"/>
                        </a:rPr>
                        <a:t>11/23, 근로감사의 날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46" name="Google Shape;346;p25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5"/>
          <p:cNvSpPr txBox="1"/>
          <p:nvPr/>
        </p:nvSpPr>
        <p:spPr>
          <a:xfrm>
            <a:off x="7525800" y="4825"/>
            <a:ext cx="1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Nanum Pen Script"/>
                <a:ea typeface="Nanum Pen Script"/>
                <a:cs typeface="Nanum Pen Script"/>
                <a:sym typeface="Nanum Pen Script"/>
              </a:rPr>
              <a:t>일본의 기념일</a:t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348" name="Google Shape;348;p25"/>
          <p:cNvSpPr/>
          <p:nvPr/>
        </p:nvSpPr>
        <p:spPr>
          <a:xfrm>
            <a:off x="6193350" y="477500"/>
            <a:ext cx="2705100" cy="543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E6913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5"/>
          <p:cNvSpPr txBox="1"/>
          <p:nvPr/>
        </p:nvSpPr>
        <p:spPr>
          <a:xfrm>
            <a:off x="6577500" y="502700"/>
            <a:ext cx="193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6B26B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그 외의 </a:t>
            </a:r>
            <a:r>
              <a:rPr lang="ko" sz="2000">
                <a:solidFill>
                  <a:srgbClr val="F6B26B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기념일</a:t>
            </a:r>
            <a:endParaRPr sz="2000">
              <a:solidFill>
                <a:srgbClr val="F6B26B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4" name="Google Shape;354;p26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26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26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26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" name="Google Shape;358;p26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6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6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6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6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6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6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6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6"/>
          <p:cNvSpPr txBox="1"/>
          <p:nvPr/>
        </p:nvSpPr>
        <p:spPr>
          <a:xfrm>
            <a:off x="1539250" y="1093838"/>
            <a:ext cx="5901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일본 기념일의 특징</a:t>
            </a:r>
            <a:endParaRPr b="1" sz="16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특이한 기념일이 多. (주로 음독, 훈독 발음 활용 or 유래 등 활용)</a:t>
            </a:r>
            <a:endParaRPr b="1" sz="1600"/>
          </a:p>
        </p:txBody>
      </p:sp>
      <p:sp>
        <p:nvSpPr>
          <p:cNvPr id="367" name="Google Shape;367;p26"/>
          <p:cNvSpPr txBox="1"/>
          <p:nvPr/>
        </p:nvSpPr>
        <p:spPr>
          <a:xfrm>
            <a:off x="1404250" y="2391875"/>
            <a:ext cx="61716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2/22, 고양이의 날 (ににに 발음이 고양이 울음소리와 유사.)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2/28, 비스켓의 날 (라틴어로 두 번 굽다라는 뜻, 니도야쿠가 됨.)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4/12, 빵의 날 (제대로 빵을 제작한 것을 기념하기로 함.)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5/3, 쓰레기의 날 (일어 발음으로 고미=쓰레기.)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5/9, 아이스크림의 날 (아이스크림 소비량을 올리기 위함, 골든위크 다음 날.)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11/1, 개의 날 (영어 one이 개의 울음소리 왕왕왕과 유사.)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11/29, 좋은 고기의 날 (숫자 발음을 읽으면 이치이치 니큐, 이이니쿠가 됨.)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8" name="Google Shape;368;p26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6"/>
          <p:cNvSpPr txBox="1"/>
          <p:nvPr/>
        </p:nvSpPr>
        <p:spPr>
          <a:xfrm>
            <a:off x="7525800" y="4825"/>
            <a:ext cx="1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Nanum Pen Script"/>
                <a:ea typeface="Nanum Pen Script"/>
                <a:cs typeface="Nanum Pen Script"/>
                <a:sym typeface="Nanum Pen Script"/>
              </a:rPr>
              <a:t>일본의 기념일</a:t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370" name="Google Shape;370;p26"/>
          <p:cNvSpPr/>
          <p:nvPr/>
        </p:nvSpPr>
        <p:spPr>
          <a:xfrm>
            <a:off x="6193350" y="477500"/>
            <a:ext cx="2705100" cy="543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E6913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6"/>
          <p:cNvSpPr txBox="1"/>
          <p:nvPr/>
        </p:nvSpPr>
        <p:spPr>
          <a:xfrm>
            <a:off x="6577500" y="502700"/>
            <a:ext cx="193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6B26B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그 외의 기념일</a:t>
            </a:r>
            <a:endParaRPr sz="2000">
              <a:solidFill>
                <a:srgbClr val="F6B26B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6" name="Google Shape;376;p27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7" name="Google Shape;377;p27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8" name="Google Shape;378;p27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9" name="Google Shape;379;p27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0" name="Google Shape;380;p27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7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7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7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7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7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7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7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7"/>
          <p:cNvSpPr txBox="1"/>
          <p:nvPr/>
        </p:nvSpPr>
        <p:spPr>
          <a:xfrm>
            <a:off x="1268100" y="1020500"/>
            <a:ext cx="164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골든위크란?</a:t>
            </a:r>
            <a:endParaRPr sz="1800"/>
          </a:p>
        </p:txBody>
      </p:sp>
      <p:sp>
        <p:nvSpPr>
          <p:cNvPr id="389" name="Google Shape;389;p27"/>
          <p:cNvSpPr txBox="1"/>
          <p:nvPr/>
        </p:nvSpPr>
        <p:spPr>
          <a:xfrm>
            <a:off x="1168050" y="1623225"/>
            <a:ext cx="63423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4월 말~5월 초 사이 많은 휴일이 있어 전부 연달아 쉬는 공휴일로 지침.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2022년의 경우, 4/29~5/5 (or ~5/7이 될 가능성 有.)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(실버위크라는 것 또한 존재하나 현재 법정으로써는 잘 채택되지 않음.)</a:t>
            </a:r>
            <a:endParaRPr/>
          </a:p>
        </p:txBody>
      </p:sp>
      <p:pic>
        <p:nvPicPr>
          <p:cNvPr id="390" name="Google Shape;3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4250" y="2786813"/>
            <a:ext cx="2271793" cy="20718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7"/>
          <p:cNvSpPr txBox="1"/>
          <p:nvPr/>
        </p:nvSpPr>
        <p:spPr>
          <a:xfrm>
            <a:off x="7525800" y="4825"/>
            <a:ext cx="1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Nanum Pen Script"/>
                <a:ea typeface="Nanum Pen Script"/>
                <a:cs typeface="Nanum Pen Script"/>
                <a:sym typeface="Nanum Pen Script"/>
              </a:rPr>
              <a:t>골든위크</a:t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6" name="Google Shape;396;p28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28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28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p28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0" name="Google Shape;400;p28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8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8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8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8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8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8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8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8"/>
          <p:cNvSpPr txBox="1"/>
          <p:nvPr/>
        </p:nvSpPr>
        <p:spPr>
          <a:xfrm>
            <a:off x="1621200" y="1848475"/>
            <a:ext cx="59016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한국과의 공통점</a:t>
            </a:r>
            <a:endParaRPr b="1" sz="1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설날, 어린이날, 추석 등 국경일의 대부분은 겹치는 것이 多.</a:t>
            </a:r>
            <a:endParaRPr/>
          </a:p>
        </p:txBody>
      </p:sp>
      <p:sp>
        <p:nvSpPr>
          <p:cNvPr id="409" name="Google Shape;409;p28"/>
          <p:cNvSpPr txBox="1"/>
          <p:nvPr/>
        </p:nvSpPr>
        <p:spPr>
          <a:xfrm>
            <a:off x="7525800" y="4825"/>
            <a:ext cx="1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Nanum Pen Script"/>
                <a:ea typeface="Nanum Pen Script"/>
                <a:cs typeface="Nanum Pen Script"/>
                <a:sym typeface="Nanum Pen Script"/>
              </a:rPr>
              <a:t>정리</a:t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4" name="Google Shape;414;p29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5" name="Google Shape;415;p29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6" name="Google Shape;416;p29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7" name="Google Shape;417;p29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8" name="Google Shape;418;p29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9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9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9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9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9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9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9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9"/>
          <p:cNvSpPr txBox="1"/>
          <p:nvPr/>
        </p:nvSpPr>
        <p:spPr>
          <a:xfrm>
            <a:off x="1536300" y="1620950"/>
            <a:ext cx="5901600" cy="20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한국과의 차이점</a:t>
            </a:r>
            <a:endParaRPr b="1" sz="1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어버이날을 통합하는 한국과 달리 어머니날&amp;아버지날이 따로 존재.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rgbClr val="B7B7B7"/>
                </a:solidFill>
                <a:latin typeface="Nanum Gothic"/>
                <a:ea typeface="Nanum Gothic"/>
                <a:cs typeface="Nanum Gothic"/>
                <a:sym typeface="Nanum Gothic"/>
              </a:rPr>
              <a:t>(어머니날 5월 둘째주 일요일)</a:t>
            </a:r>
            <a:endParaRPr>
              <a:solidFill>
                <a:srgbClr val="B7B7B7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rgbClr val="B7B7B7"/>
                </a:solidFill>
                <a:latin typeface="Nanum Gothic"/>
                <a:ea typeface="Nanum Gothic"/>
                <a:cs typeface="Nanum Gothic"/>
                <a:sym typeface="Nanum Gothic"/>
              </a:rPr>
              <a:t>(아버지날 6월 셋째주 일요일)</a:t>
            </a:r>
            <a:endParaRPr>
              <a:solidFill>
                <a:srgbClr val="B7B7B7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이외에도 특이하고 자잘한 기념일 또한 한국보다 多.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427" name="Google Shape;427;p29"/>
          <p:cNvSpPr txBox="1"/>
          <p:nvPr/>
        </p:nvSpPr>
        <p:spPr>
          <a:xfrm>
            <a:off x="7525800" y="4825"/>
            <a:ext cx="148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정리</a:t>
            </a:r>
            <a:endParaRPr>
              <a:solidFill>
                <a:schemeClr val="dk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2" name="Google Shape;432;p30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3" name="Google Shape;433;p30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4" name="Google Shape;434;p30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5" name="Google Shape;435;p30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6" name="Google Shape;436;p30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0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0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0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0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0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0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0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0"/>
          <p:cNvSpPr txBox="1"/>
          <p:nvPr/>
        </p:nvSpPr>
        <p:spPr>
          <a:xfrm>
            <a:off x="1268100" y="973625"/>
            <a:ext cx="5901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기념일 때에 사용하는 문장</a:t>
            </a:r>
            <a:endParaRPr b="1" sz="1600"/>
          </a:p>
        </p:txBody>
      </p:sp>
      <p:sp>
        <p:nvSpPr>
          <p:cNvPr id="445" name="Google Shape;445;p30"/>
          <p:cNvSpPr txBox="1"/>
          <p:nvPr/>
        </p:nvSpPr>
        <p:spPr>
          <a:xfrm>
            <a:off x="1536300" y="2217275"/>
            <a:ext cx="5901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새해 복 많이 받으세요. (あけましておめでとうございます</a:t>
            </a: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。)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줄여서 </a:t>
            </a: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あけおめ</a:t>
            </a: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。라고 말하기도 함.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오니는 밖, 복은 안으로! (鬼は外、福は内</a:t>
            </a: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！/ </a:t>
            </a: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おにはそと、ふくはうち）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446" name="Google Shape;446;p30"/>
          <p:cNvSpPr txBox="1"/>
          <p:nvPr/>
        </p:nvSpPr>
        <p:spPr>
          <a:xfrm>
            <a:off x="7525800" y="4825"/>
            <a:ext cx="148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정리</a:t>
            </a:r>
            <a:endParaRPr>
              <a:solidFill>
                <a:schemeClr val="dk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1" name="Google Shape;451;p31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2" name="Google Shape;452;p31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3" name="Google Shape;453;p31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4" name="Google Shape;454;p31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5" name="Google Shape;455;p31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1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1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1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1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1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1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1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1"/>
          <p:cNvSpPr txBox="1"/>
          <p:nvPr/>
        </p:nvSpPr>
        <p:spPr>
          <a:xfrm>
            <a:off x="1936500" y="1848375"/>
            <a:ext cx="590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4" name="Google Shape;464;p31"/>
          <p:cNvPicPr preferRelativeResize="0"/>
          <p:nvPr/>
        </p:nvPicPr>
        <p:blipFill rotWithShape="1">
          <a:blip r:embed="rId3">
            <a:alphaModFix/>
          </a:blip>
          <a:srcRect b="50189" l="0" r="0" t="-50190"/>
          <a:stretch/>
        </p:blipFill>
        <p:spPr>
          <a:xfrm>
            <a:off x="342000" y="-1493975"/>
            <a:ext cx="4080176" cy="5589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1"/>
          <p:cNvPicPr preferRelativeResize="0"/>
          <p:nvPr/>
        </p:nvPicPr>
        <p:blipFill rotWithShape="1">
          <a:blip r:embed="rId4">
            <a:alphaModFix/>
          </a:blip>
          <a:srcRect b="-50140" l="0" r="0" t="50140"/>
          <a:stretch/>
        </p:blipFill>
        <p:spPr>
          <a:xfrm>
            <a:off x="4647424" y="1302239"/>
            <a:ext cx="4133426" cy="5662762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1"/>
          <p:cNvSpPr txBox="1"/>
          <p:nvPr/>
        </p:nvSpPr>
        <p:spPr>
          <a:xfrm>
            <a:off x="7525800" y="4825"/>
            <a:ext cx="148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정리</a:t>
            </a:r>
            <a:endParaRPr>
              <a:solidFill>
                <a:schemeClr val="dk1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467" name="Google Shape;467;p31"/>
          <p:cNvSpPr/>
          <p:nvPr/>
        </p:nvSpPr>
        <p:spPr>
          <a:xfrm>
            <a:off x="6193350" y="477500"/>
            <a:ext cx="2705100" cy="543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E6913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1"/>
          <p:cNvSpPr txBox="1"/>
          <p:nvPr/>
        </p:nvSpPr>
        <p:spPr>
          <a:xfrm>
            <a:off x="6577500" y="502688"/>
            <a:ext cx="193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6B26B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2022 일본 일정 달력</a:t>
            </a:r>
            <a:endParaRPr sz="2000">
              <a:solidFill>
                <a:srgbClr val="F6B26B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4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4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4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14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4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4375050" y="-30875"/>
            <a:ext cx="4856600" cy="5286925"/>
          </a:xfrm>
          <a:prstGeom prst="flowChartProcess">
            <a:avLst/>
          </a:prstGeom>
          <a:solidFill>
            <a:srgbClr val="FFFAF4"/>
          </a:solidFill>
          <a:ln cap="flat" cmpd="sng" w="9525">
            <a:solidFill>
              <a:srgbClr val="F4CCCC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2668150" y="143375"/>
            <a:ext cx="1410600" cy="548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3014788" y="140375"/>
            <a:ext cx="71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400">
                <a:solidFill>
                  <a:srgbClr val="EA9999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목차</a:t>
            </a:r>
            <a:endParaRPr b="1" sz="2400">
              <a:solidFill>
                <a:srgbClr val="EA9999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5487925" y="1137000"/>
            <a:ext cx="27948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anum Gothic"/>
              <a:buChar char="●"/>
            </a:pPr>
            <a:r>
              <a:rPr b="1" lang="ko" sz="13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일본의 기념일</a:t>
            </a:r>
            <a:endParaRPr b="1" sz="13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정의</a:t>
            </a:r>
            <a:endParaRPr sz="11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기념일의 종류</a:t>
            </a:r>
            <a:endParaRPr sz="11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그 외의 기념일</a:t>
            </a:r>
            <a:endParaRPr sz="11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anum Gothic"/>
              <a:buChar char="●"/>
            </a:pPr>
            <a:r>
              <a:rPr b="1" lang="ko" sz="13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골든위크</a:t>
            </a:r>
            <a:endParaRPr b="1" sz="13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anum Gothic"/>
              <a:buChar char="●"/>
            </a:pPr>
            <a:r>
              <a:rPr b="1" lang="ko" sz="13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정리</a:t>
            </a:r>
            <a:endParaRPr b="1" sz="13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공통점</a:t>
            </a:r>
            <a:endParaRPr sz="11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차이점</a:t>
            </a:r>
            <a:endParaRPr sz="11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문장</a:t>
            </a:r>
            <a:endParaRPr sz="11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2"/>
          <p:cNvSpPr txBox="1"/>
          <p:nvPr/>
        </p:nvSpPr>
        <p:spPr>
          <a:xfrm>
            <a:off x="1621200" y="2110050"/>
            <a:ext cx="590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latin typeface="Nanum Pen Script"/>
                <a:ea typeface="Nanum Pen Script"/>
                <a:cs typeface="Nanum Pen Script"/>
                <a:sym typeface="Nanum Pen Script"/>
              </a:rPr>
              <a:t>감사합니다</a:t>
            </a:r>
            <a:endParaRPr sz="4800"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cxnSp>
        <p:nvCxnSpPr>
          <p:cNvPr id="474" name="Google Shape;474;p32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5" name="Google Shape;475;p32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6" name="Google Shape;476;p32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2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2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2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0" name="Google Shape;480;p32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1" name="Google Shape;481;p32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2" name="Google Shape;482;p32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2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2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2"/>
          <p:cNvSpPr txBox="1"/>
          <p:nvPr/>
        </p:nvSpPr>
        <p:spPr>
          <a:xfrm>
            <a:off x="2890600" y="102025"/>
            <a:ext cx="6146700" cy="24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900" u="sng">
                <a:solidFill>
                  <a:srgbClr val="D9D9D9"/>
                </a:solidFill>
                <a:latin typeface="Nanum Gothic"/>
                <a:ea typeface="Nanum Gothic"/>
                <a:cs typeface="Nanum Gothic"/>
                <a:sym typeface="Nanum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https://www.yahoo.co.jp/</a:t>
            </a:r>
            <a:endParaRPr sz="900">
              <a:solidFill>
                <a:srgbClr val="D9D9D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900" u="sng">
                <a:solidFill>
                  <a:srgbClr val="D9D9D9"/>
                </a:solidFill>
                <a:latin typeface="Nanum Gothic"/>
                <a:ea typeface="Nanum Gothic"/>
                <a:cs typeface="Nanum Gothic"/>
                <a:sym typeface="Nanum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https://www.nnh.to/</a:t>
            </a:r>
            <a:endParaRPr sz="900">
              <a:solidFill>
                <a:srgbClr val="D9D9D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900" u="sng">
                <a:solidFill>
                  <a:srgbClr val="D9D9D9"/>
                </a:solidFill>
                <a:latin typeface="Nanum Gothic"/>
                <a:ea typeface="Nanum Gothic"/>
                <a:cs typeface="Nanum Gothic"/>
                <a:sym typeface="Nanum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https://ja.wikipedia.org/wiki/%E6%97%A5%E6%9C%AC%E3%81%AE%E8%A8%98%E5%BF%B5%E6%97%A5%E4%B8%80%E8%A6%A7</a:t>
            </a:r>
            <a:endParaRPr sz="900">
              <a:solidFill>
                <a:srgbClr val="D9D9D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900" u="sng">
                <a:solidFill>
                  <a:srgbClr val="D9D9D9"/>
                </a:solidFill>
                <a:latin typeface="Nanum Gothic"/>
                <a:ea typeface="Nanum Gothic"/>
                <a:cs typeface="Nanum Gothic"/>
                <a:sym typeface="Nanum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https://ja.wikipedia.org/wiki/%E8%A8%98%E5%BF%B5%E6%97%A5#%E6%97%A5%E6%9C%AC%E3%81%AB%E3%81%8A%E3%81%91%E3%82%8B%E8%A8%98%E5%BF%B5%E6%97%A5</a:t>
            </a:r>
            <a:endParaRPr sz="900">
              <a:solidFill>
                <a:srgbClr val="D9D9D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900" u="sng">
                <a:solidFill>
                  <a:srgbClr val="D9D9D9"/>
                </a:solidFill>
                <a:latin typeface="Nanum Gothic"/>
                <a:ea typeface="Nanum Gothic"/>
                <a:cs typeface="Nanum Gothic"/>
                <a:sym typeface="Nanum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http://www.irasutoya.com</a:t>
            </a:r>
            <a:endParaRPr sz="900">
              <a:solidFill>
                <a:srgbClr val="D9D9D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900" u="sng">
                <a:solidFill>
                  <a:srgbClr val="D9D9D9"/>
                </a:solidFill>
                <a:latin typeface="Nanum Gothic"/>
                <a:ea typeface="Nanum Gothic"/>
                <a:cs typeface="Nanum Gothic"/>
                <a:sym typeface="Nanum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https://www.forever-kato.co.jp/topics/?t=000079</a:t>
            </a:r>
            <a:endParaRPr sz="900">
              <a:solidFill>
                <a:srgbClr val="D9D9D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900" u="sng">
                <a:solidFill>
                  <a:srgbClr val="D9D9D9"/>
                </a:solidFill>
                <a:latin typeface="Nanum Gothic"/>
                <a:ea typeface="Nanum Gothic"/>
                <a:cs typeface="Nanum Gothic"/>
                <a:sym typeface="Nanum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https://www.jalan.net/news/article/415756/</a:t>
            </a:r>
            <a:endParaRPr sz="900">
              <a:solidFill>
                <a:srgbClr val="D9D9D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900" u="sng">
                <a:solidFill>
                  <a:srgbClr val="D9D9D9"/>
                </a:solidFill>
                <a:latin typeface="Nanum Gothic"/>
                <a:ea typeface="Nanum Gothic"/>
                <a:cs typeface="Nanum Gothic"/>
                <a:sym typeface="Nanum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https://www.forever-kato.co.jp/topics/?t=000096</a:t>
            </a:r>
            <a:endParaRPr sz="900">
              <a:solidFill>
                <a:srgbClr val="D9D9D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900" u="sng">
                <a:solidFill>
                  <a:srgbClr val="D9D9D9"/>
                </a:solidFill>
                <a:latin typeface="Nanum Gothic"/>
                <a:ea typeface="Nanum Gothic"/>
                <a:cs typeface="Nanum Gothic"/>
                <a:sym typeface="Nanum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https://mamagirl.jp/0000192046</a:t>
            </a:r>
            <a:endParaRPr sz="900">
              <a:solidFill>
                <a:srgbClr val="D9D9D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900" u="sng">
                <a:solidFill>
                  <a:srgbClr val="D9D9D9"/>
                </a:solidFill>
                <a:latin typeface="Nanum Gothic"/>
                <a:ea typeface="Nanum Gothic"/>
                <a:cs typeface="Nanum Gothic"/>
                <a:sym typeface="Nanum Gothic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https://tg-uchi.jp/topics/3982</a:t>
            </a:r>
            <a:endParaRPr sz="900">
              <a:solidFill>
                <a:srgbClr val="D9D9D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900" u="sng">
                <a:solidFill>
                  <a:srgbClr val="D9D9D9"/>
                </a:solidFill>
                <a:latin typeface="Nanum Gothic"/>
                <a:ea typeface="Nanum Gothic"/>
                <a:cs typeface="Nanum Gothic"/>
                <a:sym typeface="Nanum Gothic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https://koyomi-calendar.com/2022-pdf</a:t>
            </a:r>
            <a:endParaRPr sz="900">
              <a:solidFill>
                <a:srgbClr val="D9D9D9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5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" name="Google Shape;91;p15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" name="Google Shape;92;p15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" name="Google Shape;93;p15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15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1268100" y="1352313"/>
            <a:ext cx="61584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기념일 (記念日, きねんび)</a:t>
            </a:r>
            <a:endParaRPr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축하하거나 기릴 만한 일이 있을 때, 해마다 그 일이 있었던 날을 기억하는 날.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기념일의 경우, 법정으로 지정되지 않았으며 민간인 단체 간에 정한 날도 多.</a:t>
            </a:r>
            <a:endParaRPr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1268100" y="2719275"/>
            <a:ext cx="59016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국경일 (国民の祝日, こくみんのしゅくじつ)</a:t>
            </a:r>
            <a:endParaRPr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나라의 경사를 기념하기 위하여, 국가에서 법률로 정한 경축일.</a:t>
            </a:r>
            <a:b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</a:b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주로 국경일은 나라 공통으로 존재하는 경우가 多.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ex) 어린이날, 설날…</a:t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6193350" y="477500"/>
            <a:ext cx="2705100" cy="543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E6913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7525800" y="4825"/>
            <a:ext cx="1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Nanum Pen Script"/>
                <a:ea typeface="Nanum Pen Script"/>
                <a:cs typeface="Nanum Pen Script"/>
                <a:sym typeface="Nanum Pen Script"/>
              </a:rPr>
              <a:t>일본의 기념일</a:t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6803100" y="502700"/>
            <a:ext cx="148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6B26B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정의</a:t>
            </a:r>
            <a:endParaRPr sz="2000">
              <a:solidFill>
                <a:srgbClr val="F6B26B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16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6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16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16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6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6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1268100" y="976863"/>
            <a:ext cx="73053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highlight>
                  <a:srgbClr val="FFF2CC"/>
                </a:highlight>
                <a:latin typeface="Nanum Gothic"/>
                <a:ea typeface="Nanum Gothic"/>
                <a:cs typeface="Nanum Gothic"/>
                <a:sym typeface="Nanum Gothic"/>
              </a:rPr>
              <a:t>양력 1/1</a:t>
            </a:r>
            <a:endParaRPr b="1" sz="1800">
              <a:solidFill>
                <a:schemeClr val="dk1"/>
              </a:solidFill>
              <a:highlight>
                <a:srgbClr val="FFF2CC"/>
              </a:highlight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정월 (お正月, おしょうがつ)</a:t>
            </a:r>
            <a:endParaRPr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한국의 설과 유사한 것. 일본의 떡국인 조니를 먹고 카드 놀이인 카루타를 하며 즐김.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522575" y="2244125"/>
            <a:ext cx="37500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대표풍습: 연하장 작성, 첫 참배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대표놀이: 하네츠키, 카루타, 후쿠와라이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대표음식: 조니, 오시루코, 오세치</a:t>
            </a: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4525" y="1964575"/>
            <a:ext cx="1698775" cy="169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2475" y="2490013"/>
            <a:ext cx="2359075" cy="23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6000" y="3511425"/>
            <a:ext cx="1178400" cy="11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 txBox="1"/>
          <p:nvPr/>
        </p:nvSpPr>
        <p:spPr>
          <a:xfrm>
            <a:off x="7525800" y="4825"/>
            <a:ext cx="1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Nanum Pen Script"/>
                <a:ea typeface="Nanum Pen Script"/>
                <a:cs typeface="Nanum Pen Script"/>
                <a:sym typeface="Nanum Pen Script"/>
              </a:rPr>
              <a:t>일본의 기념일</a:t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6193350" y="477500"/>
            <a:ext cx="2705100" cy="543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E6913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6577500" y="502700"/>
            <a:ext cx="193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2000">
                <a:solidFill>
                  <a:srgbClr val="F6B26B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기념일의 종류</a:t>
            </a:r>
            <a:endParaRPr sz="2000">
              <a:solidFill>
                <a:srgbClr val="F6B26B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17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7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7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7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17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1168050" y="969250"/>
            <a:ext cx="59016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highlight>
                  <a:srgbClr val="FFF2CC"/>
                </a:highlight>
                <a:latin typeface="Nanum Gothic"/>
                <a:ea typeface="Nanum Gothic"/>
                <a:cs typeface="Nanum Gothic"/>
                <a:sym typeface="Nanum Gothic"/>
              </a:rPr>
              <a:t>입춘 전날 2/2 (2021)</a:t>
            </a:r>
            <a:endParaRPr b="1" sz="1800">
              <a:solidFill>
                <a:schemeClr val="dk1"/>
              </a:solidFill>
              <a:highlight>
                <a:srgbClr val="FFF2CC"/>
              </a:highlight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절분 (節分, せつぶん)</a:t>
            </a:r>
            <a:b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</a:b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콩을 던져 악을 내쫓고 복을 들이기 위함.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609975" y="2228875"/>
            <a:ext cx="3237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대표풍습: 마메마키(콩 던지기)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대표음식: 에호마키, 켄친지루, 정어리</a:t>
            </a:r>
            <a:endParaRPr/>
          </a:p>
        </p:txBody>
      </p:sp>
      <p:pic>
        <p:nvPicPr>
          <p:cNvPr id="150" name="Google Shape;15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688" y="1996025"/>
            <a:ext cx="3285225" cy="230787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7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7525800" y="4825"/>
            <a:ext cx="1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Nanum Pen Script"/>
                <a:ea typeface="Nanum Pen Script"/>
                <a:cs typeface="Nanum Pen Script"/>
                <a:sym typeface="Nanum Pen Script"/>
              </a:rPr>
              <a:t>일본의 기념일</a:t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6193350" y="477500"/>
            <a:ext cx="2705100" cy="543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E6913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6577500" y="502700"/>
            <a:ext cx="193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6B26B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기념일의 종류</a:t>
            </a:r>
            <a:endParaRPr sz="2000">
              <a:solidFill>
                <a:srgbClr val="F6B26B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18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18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18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18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18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8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8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1268100" y="960438"/>
            <a:ext cx="59016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highlight>
                  <a:srgbClr val="FFF2CC"/>
                </a:highlight>
                <a:latin typeface="Nanum Gothic"/>
                <a:ea typeface="Nanum Gothic"/>
                <a:cs typeface="Nanum Gothic"/>
                <a:sym typeface="Nanum Gothic"/>
              </a:rPr>
              <a:t>양력 3/3</a:t>
            </a:r>
            <a:endParaRPr b="1" sz="1800">
              <a:solidFill>
                <a:schemeClr val="dk1"/>
              </a:solidFill>
              <a:highlight>
                <a:srgbClr val="FFF2CC"/>
              </a:highlight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히나마츠리 (ひなまつり)</a:t>
            </a:r>
            <a:endParaRPr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여자아이의 건강을 기원하는 전통 축제. (주로 이 날을 여자 어린이의 날로 칭하기도 함.)</a:t>
            </a: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774475" y="2459050"/>
            <a:ext cx="4850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대표풍습: 히나인형 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대표음식: 치라시스시, 히나아라레, 히시모찌, 시로사케</a:t>
            </a:r>
            <a:endParaRPr/>
          </a:p>
        </p:txBody>
      </p:sp>
      <p:pic>
        <p:nvPicPr>
          <p:cNvPr id="173" name="Google Shape;1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475" y="2016150"/>
            <a:ext cx="2752976" cy="24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1875" y="3107050"/>
            <a:ext cx="1785206" cy="173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8"/>
          <p:cNvSpPr txBox="1"/>
          <p:nvPr/>
        </p:nvSpPr>
        <p:spPr>
          <a:xfrm>
            <a:off x="7525800" y="4825"/>
            <a:ext cx="1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Nanum Pen Script"/>
                <a:ea typeface="Nanum Pen Script"/>
                <a:cs typeface="Nanum Pen Script"/>
                <a:sym typeface="Nanum Pen Script"/>
              </a:rPr>
              <a:t>일본의 기념일</a:t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6193350" y="477500"/>
            <a:ext cx="2705100" cy="543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E6913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6577500" y="502700"/>
            <a:ext cx="193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6B26B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기념일의 종류</a:t>
            </a:r>
            <a:endParaRPr sz="2000">
              <a:solidFill>
                <a:srgbClr val="F6B26B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19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19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19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19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19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 txBox="1"/>
          <p:nvPr/>
        </p:nvSpPr>
        <p:spPr>
          <a:xfrm>
            <a:off x="1268100" y="969275"/>
            <a:ext cx="61194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highlight>
                  <a:srgbClr val="FFF2CC"/>
                </a:highlight>
                <a:latin typeface="Nanum Gothic"/>
                <a:ea typeface="Nanum Gothic"/>
                <a:cs typeface="Nanum Gothic"/>
                <a:sym typeface="Nanum Gothic"/>
              </a:rPr>
              <a:t>양력 5/5</a:t>
            </a:r>
            <a:endParaRPr b="1" sz="1800">
              <a:solidFill>
                <a:schemeClr val="dk1"/>
              </a:solidFill>
              <a:highlight>
                <a:srgbClr val="FFF2CC"/>
              </a:highlight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어린이날 (こどもの日)</a:t>
            </a:r>
            <a:endParaRPr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어린이를 존중하며 행복을 도모하는 날. 종이로 투구 모자같은 것을 접기도 함.</a:t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728925" y="2377075"/>
            <a:ext cx="3933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대표풍습: 코이노보리, 5월 인형 (갑옷 투구 장식)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대표음식: 카시와모찌, 베니모찌, 사사당고</a:t>
            </a:r>
            <a:endParaRPr/>
          </a:p>
        </p:txBody>
      </p:sp>
      <p:pic>
        <p:nvPicPr>
          <p:cNvPr id="197" name="Google Shape;1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8187" y="1985800"/>
            <a:ext cx="2623575" cy="27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9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9"/>
          <p:cNvSpPr txBox="1"/>
          <p:nvPr/>
        </p:nvSpPr>
        <p:spPr>
          <a:xfrm>
            <a:off x="7525800" y="4825"/>
            <a:ext cx="1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Nanum Pen Script"/>
                <a:ea typeface="Nanum Pen Script"/>
                <a:cs typeface="Nanum Pen Script"/>
                <a:sym typeface="Nanum Pen Script"/>
              </a:rPr>
              <a:t>일본의 기념일</a:t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200" name="Google Shape;200;p19"/>
          <p:cNvSpPr/>
          <p:nvPr/>
        </p:nvSpPr>
        <p:spPr>
          <a:xfrm>
            <a:off x="6193350" y="477500"/>
            <a:ext cx="2705100" cy="543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E6913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"/>
          <p:cNvSpPr txBox="1"/>
          <p:nvPr/>
        </p:nvSpPr>
        <p:spPr>
          <a:xfrm>
            <a:off x="6577500" y="502700"/>
            <a:ext cx="193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6B26B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기념일의 종류</a:t>
            </a:r>
            <a:endParaRPr sz="2000">
              <a:solidFill>
                <a:srgbClr val="F6B26B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20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0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0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0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20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0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0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0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0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0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"/>
          <p:cNvSpPr txBox="1"/>
          <p:nvPr/>
        </p:nvSpPr>
        <p:spPr>
          <a:xfrm>
            <a:off x="1268100" y="956975"/>
            <a:ext cx="59016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highlight>
                  <a:srgbClr val="FFF2CC"/>
                </a:highlight>
                <a:latin typeface="Nanum Gothic"/>
                <a:ea typeface="Nanum Gothic"/>
                <a:cs typeface="Nanum Gothic"/>
                <a:sym typeface="Nanum Gothic"/>
              </a:rPr>
              <a:t>양력 7/7</a:t>
            </a:r>
            <a:endParaRPr b="1" sz="1800">
              <a:solidFill>
                <a:schemeClr val="dk1"/>
              </a:solidFill>
              <a:highlight>
                <a:srgbClr val="FFF2CC"/>
              </a:highlight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칠석 (七夕, たなばた)</a:t>
            </a:r>
            <a:endParaRPr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견우와 직녀가 1년에 한 번 만나는 날.</a:t>
            </a:r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728925" y="2295100"/>
            <a:ext cx="300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대표풍습: 탄자쿠 달기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대표음식: 소면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220" name="Google Shape;2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7500" y="1221625"/>
            <a:ext cx="2351581" cy="255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3575" y="2295100"/>
            <a:ext cx="3000000" cy="237600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0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0"/>
          <p:cNvSpPr txBox="1"/>
          <p:nvPr/>
        </p:nvSpPr>
        <p:spPr>
          <a:xfrm>
            <a:off x="7525800" y="4825"/>
            <a:ext cx="1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Nanum Pen Script"/>
                <a:ea typeface="Nanum Pen Script"/>
                <a:cs typeface="Nanum Pen Script"/>
                <a:sym typeface="Nanum Pen Script"/>
              </a:rPr>
              <a:t>일본의 기념일</a:t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224" name="Google Shape;224;p20"/>
          <p:cNvSpPr/>
          <p:nvPr/>
        </p:nvSpPr>
        <p:spPr>
          <a:xfrm>
            <a:off x="6193350" y="477500"/>
            <a:ext cx="2705100" cy="543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E6913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6577500" y="502700"/>
            <a:ext cx="193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6B26B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기념일의 종류</a:t>
            </a:r>
            <a:endParaRPr sz="2000">
              <a:solidFill>
                <a:srgbClr val="F6B26B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21"/>
          <p:cNvCxnSpPr/>
          <p:nvPr/>
        </p:nvCxnSpPr>
        <p:spPr>
          <a:xfrm flipH="1" rot="10800000">
            <a:off x="184425" y="276675"/>
            <a:ext cx="1178400" cy="80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21"/>
          <p:cNvCxnSpPr/>
          <p:nvPr/>
        </p:nvCxnSpPr>
        <p:spPr>
          <a:xfrm flipH="1">
            <a:off x="7653900" y="4159875"/>
            <a:ext cx="1229400" cy="8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21"/>
          <p:cNvCxnSpPr/>
          <p:nvPr/>
        </p:nvCxnSpPr>
        <p:spPr>
          <a:xfrm flipH="1" rot="10800000">
            <a:off x="1168050" y="-30875"/>
            <a:ext cx="973500" cy="7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21"/>
          <p:cNvCxnSpPr/>
          <p:nvPr/>
        </p:nvCxnSpPr>
        <p:spPr>
          <a:xfrm flipH="1">
            <a:off x="6936450" y="4594300"/>
            <a:ext cx="983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21"/>
          <p:cNvSpPr/>
          <p:nvPr/>
        </p:nvSpPr>
        <p:spPr>
          <a:xfrm>
            <a:off x="8340250" y="36844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1"/>
          <p:cNvSpPr/>
          <p:nvPr/>
        </p:nvSpPr>
        <p:spPr>
          <a:xfrm rot="5400000">
            <a:off x="418800" y="1162650"/>
            <a:ext cx="327900" cy="276600"/>
          </a:xfrm>
          <a:prstGeom prst="triangle">
            <a:avLst>
              <a:gd fmla="val 50000" name="adj"/>
            </a:avLst>
          </a:prstGeom>
          <a:solidFill>
            <a:srgbClr val="FFF2CC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1"/>
          <p:cNvSpPr/>
          <p:nvPr/>
        </p:nvSpPr>
        <p:spPr>
          <a:xfrm rot="-4062674">
            <a:off x="2192614" y="133291"/>
            <a:ext cx="163734" cy="143287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DD7E6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"/>
          <p:cNvSpPr/>
          <p:nvPr/>
        </p:nvSpPr>
        <p:spPr>
          <a:xfrm rot="1881593">
            <a:off x="1293330" y="1229312"/>
            <a:ext cx="163716" cy="143238"/>
          </a:xfrm>
          <a:prstGeom prst="triangle">
            <a:avLst>
              <a:gd fmla="val 50000" name="adj"/>
            </a:avLst>
          </a:prstGeom>
          <a:solidFill>
            <a:srgbClr val="EAD1DC"/>
          </a:solidFill>
          <a:ln cap="flat" cmpd="sng" w="9525">
            <a:solidFill>
              <a:srgbClr val="E0666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1"/>
          <p:cNvSpPr/>
          <p:nvPr/>
        </p:nvSpPr>
        <p:spPr>
          <a:xfrm rot="2882639">
            <a:off x="6411414" y="4727044"/>
            <a:ext cx="163785" cy="143381"/>
          </a:xfrm>
          <a:prstGeom prst="triangle">
            <a:avLst>
              <a:gd fmla="val 50000" name="adj"/>
            </a:avLst>
          </a:prstGeom>
          <a:solidFill>
            <a:srgbClr val="F4CCCC"/>
          </a:solidFill>
          <a:ln cap="flat" cmpd="sng" w="9525">
            <a:solidFill>
              <a:srgbClr val="CC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2120925" y="802700"/>
            <a:ext cx="216000" cy="217800"/>
          </a:xfrm>
          <a:prstGeom prst="donut">
            <a:avLst>
              <a:gd fmla="val 25000" name="adj"/>
            </a:avLst>
          </a:prstGeom>
          <a:solidFill>
            <a:srgbClr val="D9D2E9"/>
          </a:solidFill>
          <a:ln cap="flat" cmpd="sng" w="9525">
            <a:solidFill>
              <a:srgbClr val="8E7CC3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>
            <a:off x="7437900" y="3713850"/>
            <a:ext cx="216000" cy="217800"/>
          </a:xfrm>
          <a:prstGeom prst="donut">
            <a:avLst>
              <a:gd fmla="val 25000" name="adj"/>
            </a:avLst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"/>
          <p:cNvSpPr txBox="1"/>
          <p:nvPr/>
        </p:nvSpPr>
        <p:spPr>
          <a:xfrm>
            <a:off x="1268100" y="933813"/>
            <a:ext cx="5901600" cy="1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1"/>
                </a:solidFill>
                <a:highlight>
                  <a:srgbClr val="FFF2CC"/>
                </a:highlight>
                <a:latin typeface="Nanum Gothic"/>
                <a:ea typeface="Nanum Gothic"/>
                <a:cs typeface="Nanum Gothic"/>
                <a:sym typeface="Nanum Gothic"/>
              </a:rPr>
              <a:t>양력 3/17~3/23 &amp; 9/20~9/26</a:t>
            </a:r>
            <a:endParaRPr b="1" sz="1800">
              <a:solidFill>
                <a:schemeClr val="dk1"/>
              </a:solidFill>
              <a:highlight>
                <a:srgbClr val="FFF2CC"/>
              </a:highlight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오히간 (お彼岸, おひがん)</a:t>
            </a:r>
            <a:endParaRPr b="1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현세와 사후세계가 이어지는 날. 매해 봄가을 두 번 시행. 춘분&amp;추분 전후 3일 간 포함.</a:t>
            </a:r>
            <a:endParaRPr/>
          </a:p>
        </p:txBody>
      </p:sp>
      <p:sp>
        <p:nvSpPr>
          <p:cNvPr id="243" name="Google Shape;243;p21"/>
          <p:cNvSpPr txBox="1"/>
          <p:nvPr/>
        </p:nvSpPr>
        <p:spPr>
          <a:xfrm>
            <a:off x="1268100" y="2873475"/>
            <a:ext cx="590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4" name="Google Shape;244;p21"/>
          <p:cNvSpPr txBox="1"/>
          <p:nvPr/>
        </p:nvSpPr>
        <p:spPr>
          <a:xfrm>
            <a:off x="774475" y="2625675"/>
            <a:ext cx="5610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대표풍습: 성묘</a:t>
            </a:r>
            <a:endParaRPr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대표음식: 보타모찌&amp;코시앙(봄), 오하기&amp;츠부앙(가을), 즌다모찌</a:t>
            </a:r>
            <a:endParaRPr/>
          </a:p>
        </p:txBody>
      </p:sp>
      <p:pic>
        <p:nvPicPr>
          <p:cNvPr id="245" name="Google Shape;2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425" y="2738825"/>
            <a:ext cx="2637775" cy="182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1"/>
          <p:cNvSpPr/>
          <p:nvPr/>
        </p:nvSpPr>
        <p:spPr>
          <a:xfrm>
            <a:off x="4272575" y="66625"/>
            <a:ext cx="4774800" cy="276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"/>
          <p:cNvSpPr txBox="1"/>
          <p:nvPr/>
        </p:nvSpPr>
        <p:spPr>
          <a:xfrm>
            <a:off x="7525800" y="4825"/>
            <a:ext cx="148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latin typeface="Nanum Pen Script"/>
                <a:ea typeface="Nanum Pen Script"/>
                <a:cs typeface="Nanum Pen Script"/>
                <a:sym typeface="Nanum Pen Script"/>
              </a:rPr>
              <a:t>일본의 기념일</a:t>
            </a:r>
            <a:endParaRPr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6193350" y="477500"/>
            <a:ext cx="2705100" cy="543000"/>
          </a:xfrm>
          <a:prstGeom prst="foldedCorner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E69138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"/>
          <p:cNvSpPr txBox="1"/>
          <p:nvPr/>
        </p:nvSpPr>
        <p:spPr>
          <a:xfrm>
            <a:off x="6577500" y="502700"/>
            <a:ext cx="193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6B26B"/>
                </a:solidFill>
                <a:latin typeface="Nanum Pen Script"/>
                <a:ea typeface="Nanum Pen Script"/>
                <a:cs typeface="Nanum Pen Script"/>
                <a:sym typeface="Nanum Pen Script"/>
              </a:rPr>
              <a:t>기념일의 종류</a:t>
            </a:r>
            <a:endParaRPr sz="2000">
              <a:solidFill>
                <a:srgbClr val="F6B26B"/>
              </a:solidFill>
              <a:latin typeface="Nanum Pen Script"/>
              <a:ea typeface="Nanum Pen Script"/>
              <a:cs typeface="Nanum Pen Script"/>
              <a:sym typeface="Nanum Pen Scrip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