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5" r:id="rId5"/>
    <p:sldId id="266" r:id="rId6"/>
    <p:sldId id="268" r:id="rId7"/>
    <p:sldId id="267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59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91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1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74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1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0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45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32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0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3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61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2021-09-30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6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ZaLrvpBkwo&amp;ab_channel=PeacefulDay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cP5J0o0Uuo&amp;ab_channel=SoonheeMoo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Xs128gMFb8g&amp;ab_channel=onandon%EC%98%A8%EC%95%A4%EC%98%A8" TargetMode="External"/><Relationship Id="rId3" Type="http://schemas.openxmlformats.org/officeDocument/2006/relationships/hyperlink" Target="https://ja.wikipedia.org/wiki/%E7%A5%87%E5%9C%92%E7%A5%AD" TargetMode="External"/><Relationship Id="rId7" Type="http://schemas.openxmlformats.org/officeDocument/2006/relationships/hyperlink" Target="https://kr.blog.kkday.com/7815/asia-japan-matsuri-festival/" TargetMode="External"/><Relationship Id="rId2" Type="http://schemas.openxmlformats.org/officeDocument/2006/relationships/hyperlink" Target="https://ja.wikipedia.org/wiki/%E3%81%AA%E3%81%BE%E3%81%AF%E3%81%9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mZaLrvpBkwo&amp;ab_channel=PeacefulDays" TargetMode="External"/><Relationship Id="rId5" Type="http://schemas.openxmlformats.org/officeDocument/2006/relationships/hyperlink" Target="https://www.youtube.com/watch?v=jqMyH52jGlk&amp;ab_channel=KBS%EC%97%AC%ED%96%89%EA%B1%B8%EC%96%B4%EC%84%9C%EC%84%B8%EA%B3%84%EC%86%8D%EC%9C%BC%EB%A1%9C" TargetMode="External"/><Relationship Id="rId4" Type="http://schemas.openxmlformats.org/officeDocument/2006/relationships/hyperlink" Target="https://www.youtube.com/watch?v=ccP5J0o0Uuo&amp;ab_channel=SoonheeMo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ko.wikipedia.org/wiki/%EC%9D%B4%EC%99%80%ED%85%8C%ED%98%84" TargetMode="External"/><Relationship Id="rId13" Type="http://schemas.openxmlformats.org/officeDocument/2006/relationships/hyperlink" Target="https://ko.wikipedia.org/wiki/%EA%B8%B0%EB%A5%98%EC%8B%9C" TargetMode="External"/><Relationship Id="rId18" Type="http://schemas.openxmlformats.org/officeDocument/2006/relationships/hyperlink" Target="https://ko.wikipedia.org/wiki/%ED%9E%88%ED%83%80%EC%B9%98%EC%8B%9C" TargetMode="External"/><Relationship Id="rId3" Type="http://schemas.openxmlformats.org/officeDocument/2006/relationships/hyperlink" Target="https://ko.wikipedia.org/wiki/%EB%82%98%EB%A7%88%ED%95%98%EA%B2%8C" TargetMode="External"/><Relationship Id="rId21" Type="http://schemas.openxmlformats.org/officeDocument/2006/relationships/hyperlink" Target="https://ko.wikipedia.org/wiki/%EC%82%AC%EC%9D%B4%ED%83%80%EB%A7%88%ED%98%84" TargetMode="External"/><Relationship Id="rId7" Type="http://schemas.openxmlformats.org/officeDocument/2006/relationships/hyperlink" Target="https://ko.wikipedia.org/wiki/%EB%AC%B4%EC%93%B0%EC%8B%9C" TargetMode="External"/><Relationship Id="rId12" Type="http://schemas.openxmlformats.org/officeDocument/2006/relationships/hyperlink" Target="https://ko.wikipedia.org/wiki/%EA%B5%B0%EB%A7%88%ED%98%84" TargetMode="External"/><Relationship Id="rId17" Type="http://schemas.openxmlformats.org/officeDocument/2006/relationships/hyperlink" Target="https://ko.wikipedia.org/wiki/%EC%9D%B4%EB%B0%94%EB%9D%BC%ED%82%A4%ED%98%84" TargetMode="External"/><Relationship Id="rId2" Type="http://schemas.openxmlformats.org/officeDocument/2006/relationships/hyperlink" Target="https://ko.wikipedia.org/w/index.php?title=%EB%A7%88%EC%93%B0%EB%A6%AC&amp;action=edit&amp;section=9" TargetMode="External"/><Relationship Id="rId16" Type="http://schemas.openxmlformats.org/officeDocument/2006/relationships/hyperlink" Target="https://ko.wikipedia.org/wiki/%EC%97%90%EB%8F%84%EA%B0%80%EC%99%80%EA%B5%AC" TargetMode="External"/><Relationship Id="rId20" Type="http://schemas.openxmlformats.org/officeDocument/2006/relationships/hyperlink" Target="https://ko.wikipedia.org/wiki/%EC%98%A4%EB%8B%A4%EC%99%80%EB%9D%BC%EC%8B%9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o.wikipedia.org/wiki/%EC%95%84%EC%98%A4%EB%AA%A8%EB%A6%AC%ED%98%84" TargetMode="External"/><Relationship Id="rId11" Type="http://schemas.openxmlformats.org/officeDocument/2006/relationships/hyperlink" Target="https://ko.wikipedia.org/w/index.php?title=%EB%A7%88%EC%93%B0%EB%A6%AC&amp;action=edit&amp;section=10" TargetMode="External"/><Relationship Id="rId5" Type="http://schemas.openxmlformats.org/officeDocument/2006/relationships/hyperlink" Target="https://ko.wikipedia.org/wiki/%EC%98%A4%EA%B0%80%EC%8B%9C" TargetMode="External"/><Relationship Id="rId15" Type="http://schemas.openxmlformats.org/officeDocument/2006/relationships/hyperlink" Target="https://ko.wikipedia.org/wiki/%EC%A7%80%EC%9A%94%EB%8B%A4%EA%B5%AC" TargetMode="External"/><Relationship Id="rId10" Type="http://schemas.openxmlformats.org/officeDocument/2006/relationships/hyperlink" Target="https://ko.wikipedia.org/wiki/%EC%84%BC%EB%8B%A4%EC%9D%B4%EC%8B%9C" TargetMode="External"/><Relationship Id="rId19" Type="http://schemas.openxmlformats.org/officeDocument/2006/relationships/hyperlink" Target="https://ko.wikipedia.org/wiki/%EA%B0%80%EB%82%98%EA%B0%80%EC%99%80%ED%98%84" TargetMode="External"/><Relationship Id="rId4" Type="http://schemas.openxmlformats.org/officeDocument/2006/relationships/hyperlink" Target="https://ko.wikipedia.org/wiki/%EC%95%84%ED%82%A4%ED%83%80%ED%98%84" TargetMode="External"/><Relationship Id="rId9" Type="http://schemas.openxmlformats.org/officeDocument/2006/relationships/hyperlink" Target="https://ko.wikipedia.org/wiki/%ED%9E%88%EB%9D%BC%EC%9D%B4%EC%A6%88%EB%AF%B8%EC%A0%95" TargetMode="External"/><Relationship Id="rId14" Type="http://schemas.openxmlformats.org/officeDocument/2006/relationships/hyperlink" Target="https://ko.wikipedia.org/wiki/%EB%8F%84%EC%BF%84%EB%8F%84" TargetMode="External"/><Relationship Id="rId22" Type="http://schemas.openxmlformats.org/officeDocument/2006/relationships/hyperlink" Target="https://ko.wikipedia.org/wiki/%EA%B5%AC%EB%A7%88%EA%B0%80%EC%95%BC%EC%8B%9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qMyH52jGlk&amp;ab_channel=KBS%EC%97%AC%ED%96%89%EA%B1%B8%EC%96%B4%EC%84%9C%EC%84%B8%EA%B3%84%EC%86%8D%EC%9C%BC%EB%A1%9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직사각형 32"/>
          <p:cNvSpPr/>
          <p:nvPr/>
        </p:nvSpPr>
        <p:spPr>
          <a:xfrm>
            <a:off x="3886073" y="1602757"/>
            <a:ext cx="4495800" cy="3667743"/>
          </a:xfrm>
          <a:custGeom>
            <a:avLst/>
            <a:gdLst>
              <a:gd name="connsiteX0" fmla="*/ 0 w 4495800"/>
              <a:gd name="connsiteY0" fmla="*/ 0 h 3667743"/>
              <a:gd name="connsiteX1" fmla="*/ 4495800 w 4495800"/>
              <a:gd name="connsiteY1" fmla="*/ 0 h 3667743"/>
              <a:gd name="connsiteX2" fmla="*/ 4495800 w 4495800"/>
              <a:gd name="connsiteY2" fmla="*/ 3667743 h 3667743"/>
              <a:gd name="connsiteX3" fmla="*/ 0 w 4495800"/>
              <a:gd name="connsiteY3" fmla="*/ 3667743 h 3667743"/>
              <a:gd name="connsiteX4" fmla="*/ 0 w 4495800"/>
              <a:gd name="connsiteY4" fmla="*/ 0 h 3667743"/>
              <a:gd name="connsiteX0" fmla="*/ 0 w 4495800"/>
              <a:gd name="connsiteY0" fmla="*/ 0 h 3667743"/>
              <a:gd name="connsiteX1" fmla="*/ 4359998 w 4495800"/>
              <a:gd name="connsiteY1" fmla="*/ 0 h 3667743"/>
              <a:gd name="connsiteX2" fmla="*/ 4495800 w 4495800"/>
              <a:gd name="connsiteY2" fmla="*/ 3667743 h 3667743"/>
              <a:gd name="connsiteX3" fmla="*/ 0 w 4495800"/>
              <a:gd name="connsiteY3" fmla="*/ 3667743 h 3667743"/>
              <a:gd name="connsiteX4" fmla="*/ 0 w 4495800"/>
              <a:gd name="connsiteY4" fmla="*/ 0 h 36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00" h="3667743">
                <a:moveTo>
                  <a:pt x="0" y="0"/>
                </a:moveTo>
                <a:lnTo>
                  <a:pt x="4359998" y="0"/>
                </a:lnTo>
                <a:lnTo>
                  <a:pt x="4495800" y="3667743"/>
                </a:lnTo>
                <a:lnTo>
                  <a:pt x="0" y="366774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 w="317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prstClr val="white"/>
                </a:solidFill>
              </a:rPr>
              <a:t>\</a:t>
            </a:r>
          </a:p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865204" y="1508618"/>
            <a:ext cx="4563245" cy="3755260"/>
          </a:xfrm>
          <a:custGeom>
            <a:avLst/>
            <a:gdLst>
              <a:gd name="connsiteX0" fmla="*/ 0 w 4495800"/>
              <a:gd name="connsiteY0" fmla="*/ 0 h 3667743"/>
              <a:gd name="connsiteX1" fmla="*/ 4495800 w 4495800"/>
              <a:gd name="connsiteY1" fmla="*/ 0 h 3667743"/>
              <a:gd name="connsiteX2" fmla="*/ 4495800 w 4495800"/>
              <a:gd name="connsiteY2" fmla="*/ 3667743 h 3667743"/>
              <a:gd name="connsiteX3" fmla="*/ 0 w 4495800"/>
              <a:gd name="connsiteY3" fmla="*/ 3667743 h 3667743"/>
              <a:gd name="connsiteX4" fmla="*/ 0 w 4495800"/>
              <a:gd name="connsiteY4" fmla="*/ 0 h 3667743"/>
              <a:gd name="connsiteX0" fmla="*/ 0 w 4504854"/>
              <a:gd name="connsiteY0" fmla="*/ 0 h 3667743"/>
              <a:gd name="connsiteX1" fmla="*/ 4504854 w 4504854"/>
              <a:gd name="connsiteY1" fmla="*/ 81481 h 3667743"/>
              <a:gd name="connsiteX2" fmla="*/ 4495800 w 4504854"/>
              <a:gd name="connsiteY2" fmla="*/ 3667743 h 3667743"/>
              <a:gd name="connsiteX3" fmla="*/ 0 w 4504854"/>
              <a:gd name="connsiteY3" fmla="*/ 3667743 h 3667743"/>
              <a:gd name="connsiteX4" fmla="*/ 0 w 4504854"/>
              <a:gd name="connsiteY4" fmla="*/ 0 h 3667743"/>
              <a:gd name="connsiteX0" fmla="*/ 0 w 4504854"/>
              <a:gd name="connsiteY0" fmla="*/ 0 h 3667743"/>
              <a:gd name="connsiteX1" fmla="*/ 4504854 w 4504854"/>
              <a:gd name="connsiteY1" fmla="*/ 81481 h 3667743"/>
              <a:gd name="connsiteX2" fmla="*/ 4495800 w 4504854"/>
              <a:gd name="connsiteY2" fmla="*/ 3667743 h 3667743"/>
              <a:gd name="connsiteX3" fmla="*/ 0 w 4504854"/>
              <a:gd name="connsiteY3" fmla="*/ 3667743 h 3667743"/>
              <a:gd name="connsiteX4" fmla="*/ 0 w 4504854"/>
              <a:gd name="connsiteY4" fmla="*/ 0 h 3667743"/>
              <a:gd name="connsiteX0" fmla="*/ 0 w 4504854"/>
              <a:gd name="connsiteY0" fmla="*/ 0 h 3764313"/>
              <a:gd name="connsiteX1" fmla="*/ 4504854 w 4504854"/>
              <a:gd name="connsiteY1" fmla="*/ 81481 h 3764313"/>
              <a:gd name="connsiteX2" fmla="*/ 4495800 w 4504854"/>
              <a:gd name="connsiteY2" fmla="*/ 3667743 h 3764313"/>
              <a:gd name="connsiteX3" fmla="*/ 0 w 4504854"/>
              <a:gd name="connsiteY3" fmla="*/ 3667743 h 3764313"/>
              <a:gd name="connsiteX4" fmla="*/ 0 w 4504854"/>
              <a:gd name="connsiteY4" fmla="*/ 0 h 3764313"/>
              <a:gd name="connsiteX0" fmla="*/ 0 w 4563245"/>
              <a:gd name="connsiteY0" fmla="*/ 0 h 3764313"/>
              <a:gd name="connsiteX1" fmla="*/ 4504854 w 4563245"/>
              <a:gd name="connsiteY1" fmla="*/ 81481 h 3764313"/>
              <a:gd name="connsiteX2" fmla="*/ 4495800 w 4563245"/>
              <a:gd name="connsiteY2" fmla="*/ 3667743 h 3764313"/>
              <a:gd name="connsiteX3" fmla="*/ 0 w 4563245"/>
              <a:gd name="connsiteY3" fmla="*/ 3667743 h 3764313"/>
              <a:gd name="connsiteX4" fmla="*/ 0 w 4563245"/>
              <a:gd name="connsiteY4" fmla="*/ 0 h 3764313"/>
              <a:gd name="connsiteX0" fmla="*/ 0 w 4563245"/>
              <a:gd name="connsiteY0" fmla="*/ 0 h 3764313"/>
              <a:gd name="connsiteX1" fmla="*/ 4504854 w 4563245"/>
              <a:gd name="connsiteY1" fmla="*/ 81481 h 3764313"/>
              <a:gd name="connsiteX2" fmla="*/ 4495800 w 4563245"/>
              <a:gd name="connsiteY2" fmla="*/ 3667743 h 3764313"/>
              <a:gd name="connsiteX3" fmla="*/ 0 w 4563245"/>
              <a:gd name="connsiteY3" fmla="*/ 3667743 h 3764313"/>
              <a:gd name="connsiteX4" fmla="*/ 0 w 4563245"/>
              <a:gd name="connsiteY4" fmla="*/ 0 h 3764313"/>
              <a:gd name="connsiteX0" fmla="*/ 0 w 4563245"/>
              <a:gd name="connsiteY0" fmla="*/ 0 h 3764313"/>
              <a:gd name="connsiteX1" fmla="*/ 4504854 w 4563245"/>
              <a:gd name="connsiteY1" fmla="*/ 81481 h 3764313"/>
              <a:gd name="connsiteX2" fmla="*/ 4495800 w 4563245"/>
              <a:gd name="connsiteY2" fmla="*/ 3667743 h 3764313"/>
              <a:gd name="connsiteX3" fmla="*/ 0 w 4563245"/>
              <a:gd name="connsiteY3" fmla="*/ 3667743 h 3764313"/>
              <a:gd name="connsiteX4" fmla="*/ 0 w 4563245"/>
              <a:gd name="connsiteY4" fmla="*/ 0 h 3764313"/>
              <a:gd name="connsiteX0" fmla="*/ 135802 w 4563245"/>
              <a:gd name="connsiteY0" fmla="*/ 0 h 3755260"/>
              <a:gd name="connsiteX1" fmla="*/ 4504854 w 4563245"/>
              <a:gd name="connsiteY1" fmla="*/ 72428 h 3755260"/>
              <a:gd name="connsiteX2" fmla="*/ 4495800 w 4563245"/>
              <a:gd name="connsiteY2" fmla="*/ 3658690 h 3755260"/>
              <a:gd name="connsiteX3" fmla="*/ 0 w 4563245"/>
              <a:gd name="connsiteY3" fmla="*/ 3658690 h 3755260"/>
              <a:gd name="connsiteX4" fmla="*/ 135802 w 4563245"/>
              <a:gd name="connsiteY4" fmla="*/ 0 h 375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3245" h="3755260">
                <a:moveTo>
                  <a:pt x="135802" y="0"/>
                </a:moveTo>
                <a:cubicBezTo>
                  <a:pt x="1510671" y="117695"/>
                  <a:pt x="2985129" y="0"/>
                  <a:pt x="4504854" y="72428"/>
                </a:cubicBezTo>
                <a:cubicBezTo>
                  <a:pt x="4501836" y="1267849"/>
                  <a:pt x="4643673" y="2472323"/>
                  <a:pt x="4495800" y="3658690"/>
                </a:cubicBezTo>
                <a:cubicBezTo>
                  <a:pt x="2997200" y="3658690"/>
                  <a:pt x="1498600" y="3875973"/>
                  <a:pt x="0" y="3658690"/>
                </a:cubicBezTo>
                <a:cubicBezTo>
                  <a:pt x="117695" y="1657511"/>
                  <a:pt x="135802" y="1222581"/>
                  <a:pt x="135802" y="0"/>
                </a:cubicBezTo>
                <a:close/>
              </a:path>
            </a:pathLst>
          </a:cu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5674339" y="114763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3078096" y="2468843"/>
            <a:ext cx="5881945" cy="73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3200" b="1" i="1" kern="0" dirty="0">
                <a:solidFill>
                  <a:srgbClr val="010B3C"/>
                </a:solidFill>
              </a:rPr>
              <a:t>일본 </a:t>
            </a:r>
            <a:r>
              <a:rPr lang="ko-KR" altLang="en-US" sz="3200" b="1" i="1" kern="0" dirty="0" err="1">
                <a:solidFill>
                  <a:srgbClr val="010B3C"/>
                </a:solidFill>
              </a:rPr>
              <a:t>마츠리에</a:t>
            </a:r>
            <a:r>
              <a:rPr lang="ko-KR" altLang="en-US" sz="3200" b="1" i="1" kern="0" dirty="0">
                <a:solidFill>
                  <a:srgbClr val="010B3C"/>
                </a:solidFill>
              </a:rPr>
              <a:t> 대하여</a:t>
            </a:r>
            <a:endParaRPr lang="en-US" altLang="ko-KR" sz="3200" b="1" i="1" kern="0" dirty="0">
              <a:solidFill>
                <a:srgbClr val="010B3C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5115923" y="3940267"/>
            <a:ext cx="1901371" cy="28883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>
                <a:solidFill>
                  <a:prstClr val="white"/>
                </a:solidFill>
              </a:rPr>
              <a:t> </a:t>
            </a:r>
            <a:r>
              <a:rPr lang="en-US" altLang="ko-KR" sz="1000" b="1" dirty="0">
                <a:solidFill>
                  <a:prstClr val="white"/>
                </a:solidFill>
              </a:rPr>
              <a:t>21930174 </a:t>
            </a:r>
            <a:r>
              <a:rPr lang="ko-KR" altLang="en-US" sz="1000" b="1" dirty="0">
                <a:solidFill>
                  <a:prstClr val="white"/>
                </a:solidFill>
              </a:rPr>
              <a:t>박영선</a:t>
            </a:r>
          </a:p>
        </p:txBody>
      </p:sp>
    </p:spTree>
    <p:extLst>
      <p:ext uri="{BB962C8B-B14F-4D97-AF65-F5344CB8AC3E}">
        <p14:creationId xmlns:p14="http://schemas.microsoft.com/office/powerpoint/2010/main" val="196263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텐진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F92F3DCB-B542-4058-B4B5-111B568C069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874" y="1706492"/>
            <a:ext cx="4895456" cy="367126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DA0D83A-1AC5-496A-BAD1-966F91321474}"/>
              </a:ext>
            </a:extLst>
          </p:cNvPr>
          <p:cNvSpPr txBox="1"/>
          <p:nvPr/>
        </p:nvSpPr>
        <p:spPr>
          <a:xfrm>
            <a:off x="6096000" y="2068884"/>
            <a:ext cx="3910929" cy="1360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800080"/>
                </a:solidFill>
                <a:effectLst/>
                <a:uFill>
                  <a:solidFill>
                    <a:srgbClr val="800080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3"/>
              </a:rPr>
              <a:t>https://www.youtube.com/watch?v=mZaLrvpBkwo&amp;ab_channel=PeacefulDays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endParaRPr lang="en-US" altLang="ko-KR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7770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기온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1E6C57-F9C5-4321-9925-62032494429B}"/>
              </a:ext>
            </a:extLst>
          </p:cNvPr>
          <p:cNvSpPr txBox="1"/>
          <p:nvPr/>
        </p:nvSpPr>
        <p:spPr>
          <a:xfrm>
            <a:off x="1437238" y="1244396"/>
            <a:ext cx="7462317" cy="4905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기온이라는 이름은 야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사카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신사가 신불 습합 시대에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히에이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잔에 속해 기온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회사라고했던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것에서 유래한다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 사의 제신의 우두 천왕 이 불교 의 성지이다 기온 정사 의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수호신이라고되어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있었으므로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 신이라고도 신사 이름과 주변의 지명도 기온 되고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제례의 이름도 기온 영위원회가 것이다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또한 기온 의 어원은 기온 정사 의 항목을 참조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그 후 메이지 유신 에 따르면 신불 분리 령에 의해 신사 이름이 야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사카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신사가 된 때 제례 이름도 불교 색을 제거하기 위해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 영위원회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기온ごりょうえ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'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에서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로 변경되었다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그러나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라는 명칭 자체는 전술 한 바와 같이 불교 유래이다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).</a:t>
            </a:r>
            <a:endParaRPr lang="ko-KR" altLang="en-US" sz="1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축제 행사는 야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사카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 가 주최하는 것과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보코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쵸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가 주최하는 것으로 대별된다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882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기온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1E6C57-F9C5-4321-9925-62032494429B}"/>
              </a:ext>
            </a:extLst>
          </p:cNvPr>
          <p:cNvSpPr txBox="1"/>
          <p:nvPr/>
        </p:nvSpPr>
        <p:spPr>
          <a:xfrm>
            <a:off x="1482506" y="1375054"/>
            <a:ext cx="7462317" cy="3582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일반적으로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보코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쵸가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주최하는 행사가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로 인식되는 경우가 많으며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그 중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보코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행사 만 중요 무형 민속 문화재 로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지정되어있다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보코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쵸가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주최하는 제 행사 중에서도 하이라이트가 될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보코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행사는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보코가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설치되는시기에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따라 이전 축제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앞의 축제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와 후 축제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뒷북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[1]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가지로 나뉜다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보코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행사는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宵山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宵山전야제의 뜻 이전 축제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: 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14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- 16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·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 축제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: 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21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- 23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"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山鉾巡行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전 축제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: 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·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 축제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: 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24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 유명하다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사카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 주최의 행사는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가마 행렬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신행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: 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·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커억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: 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24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및 「가마 세척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"(7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10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· 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28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등이 유명하며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,"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花傘연합회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주최花傘순행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(7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24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도 야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사카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 측의 행사라고 할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수있다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8671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기온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1E6C57-F9C5-4321-9925-62032494429B}"/>
              </a:ext>
            </a:extLst>
          </p:cNvPr>
          <p:cNvSpPr txBox="1"/>
          <p:nvPr/>
        </p:nvSpPr>
        <p:spPr>
          <a:xfrm>
            <a:off x="1482506" y="1375054"/>
            <a:ext cx="7462317" cy="4462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宵山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요이들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요이 나나 산에는 고택과 전통에서 전래의 병풍 등 보물의 피로도 이루어 지므로屏風祭라는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별명이있다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또한山鉾巡行에서는 다양한 미술 공예품으로 장식 된 중요 유형 민속 문화재 의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보코가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도로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여행을하기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위해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움직이는 미술관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이라고도 비유된다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기온은 수많은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축제의 하나로 꼽힌다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교토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축제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다른 사람은 가미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가모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·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시모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가모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 의 아오이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헤이안 진구 의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지다이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일본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축제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다른 오사카의 텐진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도쿄의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산노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축제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간다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일본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히키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축제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다른 사람은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기후현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다카야마시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의高山祭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사이타마 현 치치 부시 의 치치 부夜祭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일본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大美축제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다른 전술의高山祭와 치치夜祭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중 하나이며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일본을 대표하는 축제이다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5231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기온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F824FDF7-855B-4F21-9E81-B0DA57681D9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462" y="1821344"/>
            <a:ext cx="5357754" cy="401791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F423B7C-CB47-4640-B0E8-F343E5B16893}"/>
              </a:ext>
            </a:extLst>
          </p:cNvPr>
          <p:cNvSpPr txBox="1"/>
          <p:nvPr/>
        </p:nvSpPr>
        <p:spPr>
          <a:xfrm>
            <a:off x="6429774" y="2480243"/>
            <a:ext cx="3388876" cy="1360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3"/>
              </a:rPr>
              <a:t>https://www.youtube.com/watch?v=ccP5J0o0Uuo&amp;ab_channel=SoonheeMoon</a:t>
            </a:r>
            <a:endParaRPr lang="en-US" altLang="ko-KR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5695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간다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6603C6-A873-4F5B-81FE-B562337D24C8}"/>
              </a:ext>
            </a:extLst>
          </p:cNvPr>
          <p:cNvSpPr txBox="1"/>
          <p:nvPr/>
        </p:nvSpPr>
        <p:spPr>
          <a:xfrm>
            <a:off x="2739288" y="2063986"/>
            <a:ext cx="6097508" cy="3132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간다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칸다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축제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는 도쿄도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치요다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구 의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칸다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묘진 에서 열리는 제례 것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'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칸다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묘진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축제」라고도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불리며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산노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축제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산자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와 함께 에도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축제 의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하나로되어있다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산자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대신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카가와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축제 로 할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수있다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교토 의 기온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마츠리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오사카 의 텐진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마츠리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와 함께 일본의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축제 의 하나로도 꼽힌다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또한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제례의시기는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현재는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5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중순이지만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이전에는 음력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9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15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일에 실시했다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9039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간다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6603C6-A873-4F5B-81FE-B562337D24C8}"/>
              </a:ext>
            </a:extLst>
          </p:cNvPr>
          <p:cNvSpPr txBox="1"/>
          <p:nvPr/>
        </p:nvSpPr>
        <p:spPr>
          <a:xfrm>
            <a:off x="2151260" y="1729008"/>
            <a:ext cx="7889480" cy="4462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간다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마쓰리의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기원에 대한 기록 문서 등이 거의 남아 있지 않고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자세한 것은 불명이지만 대제가 된 것은 에도 시대 이후의 일이다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에도 시대의 「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칸다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다이묘 어 유서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서」에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따르면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에도 막부開府이전의 게이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쵸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5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년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(1600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년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에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도쿠가와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이에야스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가 아이즈 정벌에서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우에스기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가게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카쓰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와의 전투에 임한 때나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세키가하라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전투에서도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칸다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다이묘 에 전승의기도를 명령했다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신사는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이에야스의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명에 의해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매일기도를하고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있었는데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9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15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일의 제례 일에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이에야스가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전투에 승리하고 천하 통일을 완수했다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이는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이에야스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특히 숭배하는 곳입니다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신전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가마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祭器을 기부하고 간다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마쓰리는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도쿠가와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길조 축제로 이후 성대하게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거행되게되었다고한다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0295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간다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6603C6-A873-4F5B-81FE-B562337D24C8}"/>
              </a:ext>
            </a:extLst>
          </p:cNvPr>
          <p:cNvSpPr txBox="1"/>
          <p:nvPr/>
        </p:nvSpPr>
        <p:spPr>
          <a:xfrm>
            <a:off x="2739288" y="2063986"/>
            <a:ext cx="6097508" cy="3576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에도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축제에 대해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가마 선전 수레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칸다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휑한하지만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산왕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님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이라고 불려진 같이 간다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마쓰리도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원래는 수레 가 나오는 축제 였지만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메이지 이후 전차 의 개업이나 전신주 부설에서 수레 통행에 지장을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초래하게되고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점차曳行하지 않는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또한 관동대 지진 이나 전재 의해 수레가 모두 소실되었다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단 수레에 장식 된 인형과 메이지 시대에 매각되었다는 수레가 관동 각지에伝存한다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현재는 수레를 대신해 마을 가마가 주류를 이루고있다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6903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간다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pic>
        <p:nvPicPr>
          <p:cNvPr id="16" name="Picture 1">
            <a:extLst>
              <a:ext uri="{FF2B5EF4-FFF2-40B4-BE49-F238E27FC236}">
                <a16:creationId xmlns:a16="http://schemas.microsoft.com/office/drawing/2014/main" id="{38E47DC9-9A07-425D-9B74-AAE8B26A2B4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874" y="1866161"/>
            <a:ext cx="5185290" cy="388854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879D8D3-3A92-4031-8818-FAB63389B43E}"/>
              </a:ext>
            </a:extLst>
          </p:cNvPr>
          <p:cNvSpPr txBox="1"/>
          <p:nvPr/>
        </p:nvSpPr>
        <p:spPr>
          <a:xfrm>
            <a:off x="6507179" y="2443388"/>
            <a:ext cx="3759451" cy="1803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</a:rPr>
              <a:t>https://www.youtube.com/watch?v=Xs128gMFb8g&amp;ab_channel=onandon%EC%98%A8%EC%95%A4%EC%98%A8</a:t>
            </a:r>
            <a:endParaRPr lang="en-US" altLang="ko-KR" sz="1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4992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E6246B-8BC3-4168-817B-2755FE709A4D}"/>
              </a:ext>
            </a:extLst>
          </p:cNvPr>
          <p:cNvSpPr txBox="1"/>
          <p:nvPr/>
        </p:nvSpPr>
        <p:spPr>
          <a:xfrm>
            <a:off x="633033" y="881299"/>
            <a:ext cx="10744864" cy="5348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https://ja.wikipedia.org/wiki/%E7%94%B0%E5%90%8D%E9%83%A8%E3%81%BE%E3%81%A4%E3%82%8A</a:t>
            </a:r>
            <a:endParaRPr lang="ko-KR" altLang="en-US" sz="12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2"/>
              </a:rPr>
              <a:t>https://ja.wikipedia.org/wiki/%E3%81%AA%E3%81%BE%E3%81%AF%E3%81%92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3"/>
              </a:rPr>
              <a:t>https://ja.wikipedia.org/wiki/%E7%A5%87%E5%9C%92%E7%A5%AD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4"/>
              </a:rPr>
              <a:t>https://www.youtube.com/watch?v=ccP5J0o0Uuo&amp;ab_channel=SoonheeMoon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-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기온마츠리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영상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5"/>
              </a:rPr>
              <a:t>https://www.youtube.com/watch?v=jqMyH52jGlk&amp;ab_channel=KBS%EC%97%AC%ED%96%89%EA%B1%B8%EC%96%B4%EC%84%9C%EC%84%B8%EA%B3%84%EC%86%8D%EC%9C%BC%EB%A1%9C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-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나마하게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축제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800080"/>
                </a:solidFill>
                <a:effectLst/>
                <a:uFill>
                  <a:solidFill>
                    <a:srgbClr val="800080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6"/>
              </a:rPr>
              <a:t>https://www.youtube.com/watch?v=mZaLrvpBkwo&amp;ab_channel=PeacefulDays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텐진마츠리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7"/>
              </a:rPr>
              <a:t>https://kr.blog.kkday.com/7815/asia-japan-matsuri-festival/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8"/>
              </a:rPr>
              <a:t>https://www.youtube.com/watch?v=Xs128gMFb8g&amp;ab_channel=onandon%EC%98%A8%EC%95%A4%EC%98%A8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간다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마츠리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425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목차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B0CF1F-B90B-4707-97E2-AEDFEE9AF274}"/>
              </a:ext>
            </a:extLst>
          </p:cNvPr>
          <p:cNvSpPr txBox="1"/>
          <p:nvPr/>
        </p:nvSpPr>
        <p:spPr>
          <a:xfrm>
            <a:off x="1268155" y="1803057"/>
            <a:ext cx="56709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err="1"/>
              <a:t>마츠리란</a:t>
            </a:r>
            <a:r>
              <a:rPr lang="en-US" altLang="ko-KR" dirty="0"/>
              <a:t>?</a:t>
            </a:r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AutoNum type="arabicPeriod"/>
            </a:pPr>
            <a:r>
              <a:rPr lang="ko-KR" altLang="en-US" dirty="0" err="1"/>
              <a:t>마츠리의</a:t>
            </a:r>
            <a:r>
              <a:rPr lang="ko-KR" altLang="en-US" dirty="0"/>
              <a:t> 종류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3. </a:t>
            </a:r>
            <a:r>
              <a:rPr lang="ko-KR" altLang="en-US" dirty="0" err="1"/>
              <a:t>나마하게</a:t>
            </a:r>
            <a:r>
              <a:rPr lang="ko-KR" altLang="en-US" dirty="0"/>
              <a:t> 축제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4. </a:t>
            </a:r>
            <a:r>
              <a:rPr lang="ko-KR" altLang="en-US" dirty="0"/>
              <a:t>텐진 축제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5. </a:t>
            </a:r>
            <a:r>
              <a:rPr lang="ko-KR" altLang="en-US" dirty="0"/>
              <a:t>기온 축제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67025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4844556" y="2090831"/>
            <a:ext cx="2458860" cy="245886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400" b="1" dirty="0">
                <a:solidFill>
                  <a:prstClr val="white"/>
                </a:solidFill>
              </a:rPr>
              <a:t>끝</a:t>
            </a:r>
            <a:endParaRPr lang="en-US" altLang="ko-KR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21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 err="1">
                <a:solidFill>
                  <a:srgbClr val="010B3C"/>
                </a:solidFill>
              </a:rPr>
              <a:t>마츠리란</a:t>
            </a:r>
            <a:r>
              <a:rPr lang="ko-KR" altLang="en-US" sz="2800" b="1" i="1" kern="0" dirty="0">
                <a:solidFill>
                  <a:srgbClr val="010B3C"/>
                </a:solidFill>
              </a:rPr>
              <a:t> 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877C29-8565-4173-972D-CD4A1A0B4E39}"/>
              </a:ext>
            </a:extLst>
          </p:cNvPr>
          <p:cNvSpPr txBox="1"/>
          <p:nvPr/>
        </p:nvSpPr>
        <p:spPr>
          <a:xfrm>
            <a:off x="1259891" y="1157921"/>
            <a:ext cx="9180215" cy="5096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마쯔리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라는 말은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제사를 지내다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祭る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 명사형으로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원래는 신에게 제사를 지내는 것을 말하며 그 의식을 가리키는 말이기도 하다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 의미로의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츠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리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는 현재에도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지진제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기원제의 형태로 남아있다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일본 신화에 나오는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아마노이와토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일본어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: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天岩戸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あまのいわと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)[3]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 앞에서 하는 제사가 일본에서 가장 오래된 것으로 알려져 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초기의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사람들의 눈에 띄지 않는 비밀스러운 장소에서 이뤄지는 경우도 있었다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오늘날에도 중심이 되는 의식을 한정된 사람들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끼리만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모여서 하는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마쓰리도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일부 남아있다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현재 일반적인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의미로써의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신사나 절을 주체 혹은 무대로 하는 경우가 많다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의식에서는 풍작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풍어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사업번창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무사고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무병장수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가내안전 등을 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또는 이것들의 성취를 감사하며 지내는 것도 있고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다섯 가지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명절등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연중행사가 발전되기를 기원하기 위한 것이나 위인을 기리기 위해서 행하는 것 등 여러 가지가 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이런 목적에 따라서 개최 시기나 행사의 내용이 아주 다양하고 같은 목적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같은 신에 대한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마쓰리이더라도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취향이나 전통에 따라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지방이나 지역에 따라 크게 차이 나는 경우도 많다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29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 err="1">
                <a:solidFill>
                  <a:srgbClr val="010B3C"/>
                </a:solidFill>
              </a:rPr>
              <a:t>마츠리의</a:t>
            </a:r>
            <a:r>
              <a:rPr lang="ko-KR" altLang="en-US" sz="2800" b="1" i="1" kern="0" dirty="0">
                <a:solidFill>
                  <a:srgbClr val="010B3C"/>
                </a:solidFill>
              </a:rPr>
              <a:t> 종류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23B8E0-5E3C-4604-98E3-DF8786960A0A}"/>
              </a:ext>
            </a:extLst>
          </p:cNvPr>
          <p:cNvSpPr txBox="1"/>
          <p:nvPr/>
        </p:nvSpPr>
        <p:spPr>
          <a:xfrm>
            <a:off x="1078822" y="1294645"/>
            <a:ext cx="94503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도호쿠</a:t>
            </a:r>
            <a:r>
              <a:rPr lang="ko-KR" alt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지방</a:t>
            </a:r>
            <a:r>
              <a:rPr lang="en-US" altLang="ko-KR" b="0" i="0" dirty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[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부분 편집: 도호쿠 지방"/>
              </a:rPr>
              <a:t>편집</a:t>
            </a:r>
            <a:r>
              <a:rPr lang="en-US" altLang="ko-KR" b="0" i="0" dirty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]</a:t>
            </a:r>
            <a:endParaRPr lang="ko-KR" altLang="en-US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나마하게"/>
              </a:rPr>
              <a:t>나마하게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아키타현"/>
              </a:rPr>
              <a:t>아키타현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오가시"/>
              </a:rPr>
              <a:t>오가시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12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31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※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일본의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대 기제임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다나부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마쓰리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아오모리현"/>
              </a:rPr>
              <a:t>아오모리현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무쓰시"/>
              </a:rPr>
              <a:t>무쓰시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8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18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후지와라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마쓰리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이와테현"/>
              </a:rPr>
              <a:t>이와테현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히라이즈미정"/>
              </a:rPr>
              <a:t>히라이즈미정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5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11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센다이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타나바타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마쓰리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센다이시"/>
              </a:rPr>
              <a:t>센다이시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8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/>
            <a:r>
              <a:rPr lang="ko-KR" alt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간토 지방</a:t>
            </a:r>
            <a:r>
              <a:rPr lang="en-US" altLang="ko-KR" b="0" i="0" dirty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[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부분 편집: 간토 지방"/>
              </a:rPr>
              <a:t>편집</a:t>
            </a:r>
            <a:r>
              <a:rPr lang="en-US" altLang="ko-KR" b="0" i="0" dirty="0">
                <a:solidFill>
                  <a:srgbClr val="54595D"/>
                </a:solidFill>
                <a:effectLst/>
                <a:latin typeface="Arial" panose="020B0604020202020204" pitchFamily="34" charset="0"/>
              </a:rPr>
              <a:t>]</a:t>
            </a:r>
            <a:endParaRPr lang="ko-KR" altLang="en-US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기류 야기부시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마쓰리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군마현"/>
              </a:rPr>
              <a:t>군마현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기류시"/>
              </a:rPr>
              <a:t>기류시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8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첫째주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금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~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일요일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산노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마쓰리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도쿄도"/>
              </a:rPr>
              <a:t>도쿄도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5" tooltip="지요다구"/>
              </a:rPr>
              <a:t>지요다구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6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후카가와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마쓰리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도쿄도"/>
              </a:rPr>
              <a:t>도쿄도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6" tooltip="에도가와구"/>
              </a:rPr>
              <a:t>에도가와구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8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히타치후류모노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7" tooltip="이바라키현"/>
              </a:rPr>
              <a:t>이바라키현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8" tooltip="히타치시"/>
              </a:rPr>
              <a:t>히타치시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4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둘째주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토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~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일요일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마츠바라신사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레이타이사이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9" tooltip="가나가와현"/>
              </a:rPr>
              <a:t>가나가와현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0" tooltip="오다와라시"/>
              </a:rPr>
              <a:t>오다와라시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시내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개 신사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5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구마가야우치와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마쓰리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1" tooltip="사이타마현"/>
              </a:rPr>
              <a:t>사이타마현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ko-KR" altLang="en-US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2" tooltip="구마가야시"/>
              </a:rPr>
              <a:t>구마가야시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월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20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~22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318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 err="1">
                <a:solidFill>
                  <a:srgbClr val="010B3C"/>
                </a:solidFill>
              </a:rPr>
              <a:t>나마하게</a:t>
            </a:r>
            <a:r>
              <a:rPr lang="ko-KR" altLang="en-US" sz="2800" b="1" i="1" kern="0" dirty="0">
                <a:solidFill>
                  <a:srgbClr val="010B3C"/>
                </a:solidFill>
              </a:rPr>
              <a:t> 축제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1A9187-01DA-4C08-A304-89ADBB467328}"/>
              </a:ext>
            </a:extLst>
          </p:cNvPr>
          <p:cNvSpPr txBox="1"/>
          <p:nvPr/>
        </p:nvSpPr>
        <p:spPr>
          <a:xfrm>
            <a:off x="1268155" y="1306198"/>
            <a:ext cx="8454732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나마하게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는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아키타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현 의 오가 반도 주변에서 진행되어 온 연중 행사 또는 그 행사에서 가면 을 붙인 짚 의 의상을 입은 하나님의 사자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내방 신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을 가리킨다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아키타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현의 오가 반도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오가시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및 그 기지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야마모토 군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미타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네 정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·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가미시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 일부에서 볼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수있는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전통 민속 행사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또는 그 행사를 거행 사람의 모습을 가리킨다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200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년 이상의 역사를 가진다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오가시 등의 조사에 따르면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2012 ~ 2015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년에 시내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148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지구 중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80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지구에서 나마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나마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행사가있다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[1] . "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오가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소리가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나마하게」으로서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나라의 중요 무형 민속 문화재 로 지정되어 있으며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,"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내방 신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: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가면 무도회의 신들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 하나로 유네스코 의 무형 문화 유산 에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등록되어있다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이형의 가면을 쓰고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짚 등으로 만든 의상을 입은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나마하게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 집집마다 돌아 다니며 액막이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를하고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게으른을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설득하기도한다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오가시의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마야마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신사 에서는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나마하게가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등장 나마 시바 등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하지 등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축제를 행사 로 자리 매김하고있다 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53128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 err="1">
                <a:solidFill>
                  <a:srgbClr val="010B3C"/>
                </a:solidFill>
              </a:rPr>
              <a:t>나마하게</a:t>
            </a:r>
            <a:r>
              <a:rPr lang="ko-KR" altLang="en-US" sz="2800" b="1" i="1" kern="0" dirty="0">
                <a:solidFill>
                  <a:srgbClr val="010B3C"/>
                </a:solidFill>
              </a:rPr>
              <a:t> 축제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A0CD00-056F-4CB2-9E74-ED92685E16FB}"/>
              </a:ext>
            </a:extLst>
          </p:cNvPr>
          <p:cNvSpPr txBox="1"/>
          <p:nvPr/>
        </p:nvSpPr>
        <p:spPr>
          <a:xfrm>
            <a:off x="482620" y="1787765"/>
            <a:ext cx="10093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나마하게와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같은 행사 는 일본 각지에 널리 분포한다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그 중에서도 특히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나마하게는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압도적 인 지명도를 얻고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아키타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현의 기호 가 될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때까지에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이르렀다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그 호소력 크기에서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아키타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현의 관광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PR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에 이용되는 것은 물론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아키타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현 관련 사기업에서도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모티브로되거나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아키타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현 관련 물건 판매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·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음식점의 장식 과 여흥이 자주 이용되고있다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016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 err="1">
                <a:solidFill>
                  <a:srgbClr val="010B3C"/>
                </a:solidFill>
              </a:rPr>
              <a:t>나마하게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pic>
        <p:nvPicPr>
          <p:cNvPr id="16" name="Picture 1">
            <a:extLst>
              <a:ext uri="{FF2B5EF4-FFF2-40B4-BE49-F238E27FC236}">
                <a16:creationId xmlns:a16="http://schemas.microsoft.com/office/drawing/2014/main" id="{FB80097E-8523-4F93-88C5-14B94EDF84A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8155" y="1537857"/>
            <a:ext cx="3391025" cy="452004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389F10-05AF-4EC3-AE37-D03AEB7684E6}"/>
              </a:ext>
            </a:extLst>
          </p:cNvPr>
          <p:cNvSpPr txBox="1"/>
          <p:nvPr/>
        </p:nvSpPr>
        <p:spPr>
          <a:xfrm>
            <a:off x="5248637" y="3129308"/>
            <a:ext cx="5675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u="sng" kern="0" spc="0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함초롬바탕" panose="02030604000101010101" pitchFamily="18" charset="-127"/>
                <a:ea typeface="함초롬바탕" panose="02030604000101010101" pitchFamily="18" charset="-127"/>
                <a:hlinkClick r:id="rId3"/>
              </a:rPr>
              <a:t>https://www.youtube.com/watch?v=jqMyH52jGlk&amp;ab_channel=KBS%EC%97%AC%ED%96%89%EA%B1%B8%EC%96%B4%EC%84%9C%EC%84%B8%EA%B3%84%EC%86%8D%EC%9C%BC%EB%A1%9C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endParaRPr lang="en-US" altLang="ko-KR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3321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텐진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713DA1-474D-4557-A7F8-33B77A7A9FDC}"/>
              </a:ext>
            </a:extLst>
          </p:cNvPr>
          <p:cNvSpPr txBox="1"/>
          <p:nvPr/>
        </p:nvSpPr>
        <p:spPr>
          <a:xfrm>
            <a:off x="791537" y="1515251"/>
            <a:ext cx="8982079" cy="4371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덴진마쓰리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天神祭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는 일본 각지의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덴만구에서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개최되는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역모죄로 몰려 억울하게 죽은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스가와라노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미치자네를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기리는 의미로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가미호코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神鉾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를 바다에 띄우고 그것이 닿은 곳에서 제단을 쌓고 의식을 치른 데서 비롯되었다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각 신사의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덴진마쓰리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중 오사카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덴만구를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중심으로 오사카 시에서 행하는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덴진마쓰리가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유명하다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일본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마쓰리이자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일본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선상마쓰리이다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매년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7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24~25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일에서 열리며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오사카를 대표하는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마쓰리이다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1,000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년 이상의 역사를 가지고 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'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후나토교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'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라고 하는 것이 가장 인기가 많으며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후나토교는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100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여 척의 배들이 강을 거슬러 올라가는 행사이다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이때가 되면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100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만 명이 넘는 사람들이 오사카로 몰린다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텐진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텐진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텐진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는 일본 각지의 텐 만구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天神社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에서 개최되는 축제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제신 의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스가와라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미치 자네 의 기일 에 연관된 젯날 에서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25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전후에 실시된다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일년 중 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월의 첫 텐진 등 일부 달 성대하게 거행 될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수있다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각 신사에서 열리는 텐진에서는 오사카 텐 만구 를 중심으로 오사카 에서 열리는 텐진 </a:t>
            </a:r>
            <a:r>
              <a:rPr lang="ko-KR" altLang="en-US" sz="16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마츠리가</a:t>
            </a:r>
            <a:r>
              <a:rPr lang="ko-KR" altLang="en-US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유명하다</a:t>
            </a:r>
            <a:r>
              <a:rPr lang="en-US" altLang="ko-KR" sz="16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68579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1703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2800" b="1" i="1" kern="0" dirty="0">
                <a:solidFill>
                  <a:srgbClr val="010B3C"/>
                </a:solidFill>
              </a:rPr>
              <a:t>텐진 </a:t>
            </a:r>
            <a:r>
              <a:rPr lang="ko-KR" altLang="en-US" sz="2800" b="1" i="1" kern="0" dirty="0" err="1">
                <a:solidFill>
                  <a:srgbClr val="010B3C"/>
                </a:solidFill>
              </a:rPr>
              <a:t>마츠리</a:t>
            </a:r>
            <a:endParaRPr lang="ko-KR" altLang="en-US" sz="2800" kern="0" dirty="0">
              <a:solidFill>
                <a:srgbClr val="F1A197"/>
              </a:solidFill>
            </a:endParaRPr>
          </a:p>
          <a:p>
            <a:pPr latinLnBrk="0">
              <a:lnSpc>
                <a:spcPct val="150000"/>
              </a:lnSpc>
              <a:defRPr/>
            </a:pPr>
            <a:endParaRPr lang="ko-KR" altLang="en-US" sz="4800" kern="0" dirty="0">
              <a:solidFill>
                <a:srgbClr val="F1A197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84F94E-FC8F-462A-BCE0-2A7290049706}"/>
              </a:ext>
            </a:extLst>
          </p:cNvPr>
          <p:cNvSpPr txBox="1"/>
          <p:nvPr/>
        </p:nvSpPr>
        <p:spPr>
          <a:xfrm>
            <a:off x="965803" y="1987242"/>
            <a:ext cx="8113330" cy="2689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일본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3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 축제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다른 교토의 기온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도쿄의 간다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마쓰리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의 하나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또한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쿠쿠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니 타마 신사 의生國魂祭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미요시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타이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의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스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미요시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축제 와 함께 오사카 삼대 여름 축제 의 하나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기간은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6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하순 길일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- 7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월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25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 약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1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개월에 걸쳐 여러 행사가 진행된다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특히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25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일의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모토미야의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밤은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오카와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구 요도가와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에 많은 선박이 왕래船渡御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船渡御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을 해 봉납 불꽃이 오른다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대천에 비치는 화롯불과 초롱 등불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불꽃 놀이 등의 화려한 모습보다는 화재와 물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축제라고도한다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45123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1921</Words>
  <Application>Microsoft Office PowerPoint</Application>
  <PresentationFormat>와이드스크린</PresentationFormat>
  <Paragraphs>79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4" baseType="lpstr">
      <vt:lpstr>맑은 고딕</vt:lpstr>
      <vt:lpstr>함초롬바탕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박영선</cp:lastModifiedBy>
  <cp:revision>2</cp:revision>
  <dcterms:created xsi:type="dcterms:W3CDTF">2021-03-01T15:32:38Z</dcterms:created>
  <dcterms:modified xsi:type="dcterms:W3CDTF">2021-09-30T14:16:12Z</dcterms:modified>
</cp:coreProperties>
</file>