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8" r:id="rId5"/>
    <p:sldId id="270" r:id="rId6"/>
    <p:sldId id="276" r:id="rId7"/>
    <p:sldId id="269" r:id="rId8"/>
    <p:sldId id="280" r:id="rId9"/>
    <p:sldId id="258" r:id="rId10"/>
    <p:sldId id="271" r:id="rId11"/>
    <p:sldId id="275" r:id="rId12"/>
    <p:sldId id="261" r:id="rId13"/>
    <p:sldId id="287" r:id="rId14"/>
    <p:sldId id="274" r:id="rId15"/>
    <p:sldId id="285" r:id="rId16"/>
    <p:sldId id="286" r:id="rId17"/>
    <p:sldId id="282" r:id="rId18"/>
    <p:sldId id="266" r:id="rId19"/>
    <p:sldId id="264" r:id="rId20"/>
    <p:sldId id="26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B8C"/>
    <a:srgbClr val="6389A0"/>
    <a:srgbClr val="9F6C69"/>
    <a:srgbClr val="E09508"/>
    <a:srgbClr val="ED6439"/>
    <a:srgbClr val="F6BEA0"/>
    <a:srgbClr val="E8D6D4"/>
    <a:srgbClr val="51504C"/>
    <a:srgbClr val="293C42"/>
    <a:srgbClr val="4072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6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1BADBA-A116-4A07-A881-9A6DE66B5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4A3E8C-73E5-488C-BE00-B695F419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B1D813-FB4C-42A3-B948-EF1EB00B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C8C982-7E9B-4C1E-8126-4C498B0C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7739B8-AFB2-4889-9AFD-70059FC7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4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9D42DF-66F0-4E0A-A7C9-D4536927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607F85-4AEC-435B-9758-B386E7A68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FB39C0-62CA-4817-99CA-7D7C33A35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55B451-7B82-4D3D-B531-3D585BEE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66F2B7-2CDE-44F0-B4E8-6A930381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BC8E59-4BB8-498A-B03D-6C8031F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8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0B732-EB67-4A30-A01A-3AFA6DDE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3EEC06-6A0A-43CC-A27E-43C0154A6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FACBEB-7647-4251-9295-45035240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1B34B5-7B13-40D2-9D5C-63871D5B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9BB112-600C-454C-9F7E-0DA31BEA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4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272B6A-0B03-4D8F-84D1-F9D33378B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365833-78E9-4A87-AD9D-4FDAEB371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81A8EC-B4CD-4877-9EB7-D1803EB9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F10923-DD71-4BD1-99DB-6BB78EAC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4B1343-6BF1-4D13-BA6D-7AEEFD15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2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A1C15-ACA7-4CF1-B3FD-AD1D4D28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7C6C54-6286-4700-B5AF-E673F626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044A5D-283D-4353-A925-7869821D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A237F1-F3E7-4C81-BB11-C23F6B14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91EEAD-EBB4-4AFF-95E4-7A487342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1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FF3E79-DC74-4BCB-B7BC-7172D089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7B5522-F702-4EDB-83E8-ABA6269A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6881FE-BE64-48CB-A1D4-D0042DF7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79763D-2DDC-4265-BB82-A84640E9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5B2C9C-BC9F-4CBA-A9C7-99FC1559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3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B3346C-F614-4215-AAEC-C4A108E3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86D59E-17E0-4936-B493-EB26A5F9D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488B07-D0F9-46FA-96FF-E96BB55E6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60AE29-E6EE-4DB7-97B7-66D4A491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4E1942-F454-4009-A0E9-AB81F9D5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7631F6-8644-4BA2-9E9A-9D1C972D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1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28D1A4-DB45-4A58-B1AF-0CD3E70F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6E081-0C90-4D91-9AD7-DEF6D7A85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0F2AA2A-405C-40DB-BB43-4A29A269A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8107FF4-AEA9-40EE-B620-CD623783A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BC4515-48CE-4CB9-9165-5F0417B34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1017CC-3882-4E2B-9F3C-18F17009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D8403AC-4BA3-4FE1-ABD6-84404F1B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B58F475-A3B8-4242-BE74-74D287A9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3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FE048-842C-4938-9607-1C2C574D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70D9D3-E351-4223-A1F8-47960DE4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C6F84A-B70C-49AD-A8B3-AADC4C5B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5B50F2-D22C-47DC-A0F5-632CB268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7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F63E430-0B7F-4F49-A486-8A8C8878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89CB54A-A829-430A-882F-0ECB54F1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9D1811-BB4D-449D-B77E-9E6F60AC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116C5-9E2D-4236-B205-9F63B8A62D1C}"/>
              </a:ext>
            </a:extLst>
          </p:cNvPr>
          <p:cNvSpPr txBox="1"/>
          <p:nvPr userDrawn="1"/>
        </p:nvSpPr>
        <p:spPr>
          <a:xfrm>
            <a:off x="10006664" y="6588607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/>
                </a:solidFill>
              </a:rPr>
              <a:t>ⓒSaebyeol Yu.</a:t>
            </a:r>
            <a:r>
              <a:rPr lang="ko-KR" altLang="en-US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err="1">
                <a:solidFill>
                  <a:schemeClr val="tx1"/>
                </a:solidFill>
              </a:rPr>
              <a:t>Saebyeol’s</a:t>
            </a:r>
            <a:r>
              <a:rPr lang="ko-KR" altLang="en-US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>
                <a:solidFill>
                  <a:schemeClr val="tx1"/>
                </a:solidFill>
              </a:rPr>
              <a:t>PowerPoint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F63E430-0B7F-4F49-A486-8A8C8878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89CB54A-A829-430A-882F-0ECB54F1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9D1811-BB4D-449D-B77E-9E6F60AC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116C5-9E2D-4236-B205-9F63B8A62D1C}"/>
              </a:ext>
            </a:extLst>
          </p:cNvPr>
          <p:cNvSpPr txBox="1"/>
          <p:nvPr userDrawn="1"/>
        </p:nvSpPr>
        <p:spPr>
          <a:xfrm>
            <a:off x="10006664" y="6588607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>
                    <a:lumMod val="9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bg1">
                    <a:lumMod val="9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bg1">
                    <a:lumMod val="9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C3C4E1-D459-4729-A19A-5275E19D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7FB4AD-75E6-4FCD-9DFE-84482144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6F482C-B38A-43A5-8695-ACD3670B7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13D76B-BEB9-45FC-B6B6-DD46018D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35257F-DD5C-4F9E-8DCE-A67CBB76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671610-FBE9-4564-B859-A9384BC5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1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DED1"/>
            </a:gs>
            <a:gs pos="0">
              <a:schemeClr val="accent3">
                <a:lumMod val="0"/>
                <a:lumOff val="100000"/>
              </a:schemeClr>
            </a:gs>
            <a:gs pos="60000">
              <a:srgbClr val="FFFFFF"/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A2DD6D4-00EE-4C5D-8629-4A76FDA9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8CEB80-5BB6-4292-81DF-6C2A7A7B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D93CE3-D105-4E96-9D3C-9F36DF576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16F6-A6D0-4C5E-A22B-0D2F8B83B48E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EF4816-9A4A-4BDD-80BC-73184A170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E593C9-84B9-4E5C-9662-AD19AF562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B40D-8F73-4432-BBAD-E4BFCF5C54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4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yn38EatMI&amp;ab_channel=JapaneseCulture" TargetMode="External"/><Relationship Id="rId2" Type="http://schemas.openxmlformats.org/officeDocument/2006/relationships/hyperlink" Target="https://www.youtube.com/watch?v=h_tvI0YxMu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2IWebo1Mgw&amp;ab_channel=JapaneseCultur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FA44396-AA5B-48EB-8BBB-B30989DD03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8A3F3-F675-4FB9-B3AA-40A0C764FF81}"/>
              </a:ext>
            </a:extLst>
          </p:cNvPr>
          <p:cNvSpPr txBox="1"/>
          <p:nvPr/>
        </p:nvSpPr>
        <p:spPr>
          <a:xfrm>
            <a:off x="2326966" y="5401243"/>
            <a:ext cx="65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와비의</a:t>
            </a:r>
            <a:r>
              <a:rPr lang="ko-KR" altLang="en-US" sz="4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미학</a:t>
            </a:r>
            <a:r>
              <a:rPr lang="en-US" altLang="ko-KR" sz="4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“</a:t>
            </a:r>
            <a:r>
              <a:rPr lang="ko-KR" altLang="en-US" sz="4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4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sz="4800" dirty="0">
              <a:solidFill>
                <a:schemeClr val="bg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왼쪽 대괄호 4">
            <a:extLst>
              <a:ext uri="{FF2B5EF4-FFF2-40B4-BE49-F238E27FC236}">
                <a16:creationId xmlns:a16="http://schemas.microsoft.com/office/drawing/2014/main" id="{E4992B12-8CAC-4819-8DEC-C7752B50378F}"/>
              </a:ext>
            </a:extLst>
          </p:cNvPr>
          <p:cNvSpPr/>
          <p:nvPr/>
        </p:nvSpPr>
        <p:spPr>
          <a:xfrm>
            <a:off x="2417191" y="5226191"/>
            <a:ext cx="279400" cy="11811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8BB73BC2-20E1-4072-AACE-4EF9609DB2AF}"/>
              </a:ext>
            </a:extLst>
          </p:cNvPr>
          <p:cNvSpPr/>
          <p:nvPr/>
        </p:nvSpPr>
        <p:spPr>
          <a:xfrm>
            <a:off x="8687541" y="5226191"/>
            <a:ext cx="279400" cy="1181100"/>
          </a:xfrm>
          <a:prstGeom prst="rightBracke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B3B65-36B9-432B-AB85-C95B3D73CE6A}"/>
              </a:ext>
            </a:extLst>
          </p:cNvPr>
          <p:cNvSpPr txBox="1"/>
          <p:nvPr/>
        </p:nvSpPr>
        <p:spPr>
          <a:xfrm>
            <a:off x="0" y="71021"/>
            <a:ext cx="18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Vladimir Script" panose="03050402040407070305" pitchFamily="66" charset="0"/>
              </a:rPr>
              <a:t>22101588 </a:t>
            </a:r>
            <a:r>
              <a:rPr lang="ko-KR" altLang="en-US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이동주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60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역사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2,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0ECF9-A83D-45C3-B6A4-7110E9BF1375}"/>
              </a:ext>
            </a:extLst>
          </p:cNvPr>
          <p:cNvSpPr txBox="1"/>
          <p:nvPr/>
        </p:nvSpPr>
        <p:spPr>
          <a:xfrm>
            <a:off x="4046736" y="1137907"/>
            <a:ext cx="71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처음 중국에서 체계적으로 차의 지식을 가져온 책 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– “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차 거쳐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＂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F85B220-9BE7-4D57-8F49-557200B50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2" y="1137907"/>
            <a:ext cx="3524250" cy="4562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5BF491-19DE-4126-BE8D-7E72BA8765A5}"/>
              </a:ext>
            </a:extLst>
          </p:cNvPr>
          <p:cNvSpPr txBox="1"/>
          <p:nvPr/>
        </p:nvSpPr>
        <p:spPr>
          <a:xfrm>
            <a:off x="1136342" y="5862627"/>
            <a:ext cx="222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“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차 거쳐</a:t>
            </a:r>
            <a:r>
              <a:rPr lang="en-US" altLang="ko-KR" sz="2400" dirty="0"/>
              <a:t>＂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1C040-9DF8-490E-A334-8B778F864F67}"/>
              </a:ext>
            </a:extLst>
          </p:cNvPr>
          <p:cNvSpPr txBox="1"/>
          <p:nvPr/>
        </p:nvSpPr>
        <p:spPr>
          <a:xfrm>
            <a:off x="4046736" y="2530771"/>
            <a:ext cx="758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책에는 차나무 재배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수확 방법과 도구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마시는 방법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역사 등이 상세히 설명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D34B0-8EE3-4003-9303-16E8E5B225E6}"/>
              </a:ext>
            </a:extLst>
          </p:cNvPr>
          <p:cNvSpPr txBox="1"/>
          <p:nvPr/>
        </p:nvSpPr>
        <p:spPr>
          <a:xfrm>
            <a:off x="4046737" y="3923635"/>
            <a:ext cx="7583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차를 마시는 습관은 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나라 시대</a:t>
            </a:r>
            <a:r>
              <a:rPr lang="ko-KR" altLang="en-US" sz="2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부터 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헤이안 시대</a:t>
            </a:r>
            <a:r>
              <a:rPr lang="ko-KR" altLang="en-US" sz="2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까지 시작</a:t>
            </a:r>
            <a:endParaRPr lang="en-US" altLang="ko-KR" sz="2400" b="0" i="0" dirty="0">
              <a:solidFill>
                <a:srgbClr val="2021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2021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당시 중국 차는 현대의 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우롱 차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와 비슷한 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경단 모양</a:t>
            </a:r>
            <a:r>
              <a:rPr lang="ko-KR" altLang="en-US" sz="2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의 미세 발효 차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역사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2,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cxnSp>
        <p:nvCxnSpPr>
          <p:cNvPr id="243" name="직선 연결선 242">
            <a:extLst>
              <a:ext uri="{FF2B5EF4-FFF2-40B4-BE49-F238E27FC236}">
                <a16:creationId xmlns:a16="http://schemas.microsoft.com/office/drawing/2014/main" id="{9B513436-2A04-400B-9B75-14E5678CC833}"/>
              </a:ext>
            </a:extLst>
          </p:cNvPr>
          <p:cNvCxnSpPr/>
          <p:nvPr/>
        </p:nvCxnSpPr>
        <p:spPr>
          <a:xfrm>
            <a:off x="0" y="3405188"/>
            <a:ext cx="12192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243">
            <a:extLst>
              <a:ext uri="{FF2B5EF4-FFF2-40B4-BE49-F238E27FC236}">
                <a16:creationId xmlns:a16="http://schemas.microsoft.com/office/drawing/2014/main" id="{C969BDF6-03BC-4FEB-B67D-2B7B33148952}"/>
              </a:ext>
            </a:extLst>
          </p:cNvPr>
          <p:cNvCxnSpPr/>
          <p:nvPr/>
        </p:nvCxnSpPr>
        <p:spPr>
          <a:xfrm flipV="1">
            <a:off x="1860351" y="3388538"/>
            <a:ext cx="0" cy="7199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244">
            <a:extLst>
              <a:ext uri="{FF2B5EF4-FFF2-40B4-BE49-F238E27FC236}">
                <a16:creationId xmlns:a16="http://schemas.microsoft.com/office/drawing/2014/main" id="{D5BEAD50-4979-416D-B9A9-66B8DB294583}"/>
              </a:ext>
            </a:extLst>
          </p:cNvPr>
          <p:cNvCxnSpPr/>
          <p:nvPr/>
        </p:nvCxnSpPr>
        <p:spPr>
          <a:xfrm flipV="1">
            <a:off x="3069175" y="191327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직선 연결선 245">
            <a:extLst>
              <a:ext uri="{FF2B5EF4-FFF2-40B4-BE49-F238E27FC236}">
                <a16:creationId xmlns:a16="http://schemas.microsoft.com/office/drawing/2014/main" id="{4FB1476D-E403-447D-83BB-BB8AF014A287}"/>
              </a:ext>
            </a:extLst>
          </p:cNvPr>
          <p:cNvCxnSpPr/>
          <p:nvPr/>
        </p:nvCxnSpPr>
        <p:spPr>
          <a:xfrm flipV="1">
            <a:off x="4657835" y="3396439"/>
            <a:ext cx="0" cy="758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직선 연결선 246">
            <a:extLst>
              <a:ext uri="{FF2B5EF4-FFF2-40B4-BE49-F238E27FC236}">
                <a16:creationId xmlns:a16="http://schemas.microsoft.com/office/drawing/2014/main" id="{6B4CF976-B8B0-4515-B77A-BEE0D43A6B1D}"/>
              </a:ext>
            </a:extLst>
          </p:cNvPr>
          <p:cNvCxnSpPr>
            <a:cxnSpLocks/>
          </p:cNvCxnSpPr>
          <p:nvPr/>
        </p:nvCxnSpPr>
        <p:spPr>
          <a:xfrm flipV="1">
            <a:off x="5122331" y="191327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F962BA76-BD12-4BDB-8493-4226E2E9B76C}"/>
              </a:ext>
            </a:extLst>
          </p:cNvPr>
          <p:cNvSpPr txBox="1"/>
          <p:nvPr/>
        </p:nvSpPr>
        <p:spPr>
          <a:xfrm>
            <a:off x="5184116" y="1710960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가마쿠라 시대 말기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592E90A-E8F0-4B5D-AF73-F75B81F6E51F}"/>
              </a:ext>
            </a:extLst>
          </p:cNvPr>
          <p:cNvSpPr txBox="1"/>
          <p:nvPr/>
        </p:nvSpPr>
        <p:spPr>
          <a:xfrm>
            <a:off x="4683235" y="3799039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에도시대 말기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B0A6354-2280-4AA3-8B1C-1B295906C5EA}"/>
              </a:ext>
            </a:extLst>
          </p:cNvPr>
          <p:cNvSpPr txBox="1"/>
          <p:nvPr/>
        </p:nvSpPr>
        <p:spPr>
          <a:xfrm>
            <a:off x="3104505" y="1679409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가마쿠라 시대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초기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52F4CD1-7A79-40DD-8C56-05987ADBCF02}"/>
              </a:ext>
            </a:extLst>
          </p:cNvPr>
          <p:cNvSpPr txBox="1"/>
          <p:nvPr/>
        </p:nvSpPr>
        <p:spPr>
          <a:xfrm>
            <a:off x="1885751" y="3785928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에도시대 중기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A7CA7EAC-15BE-48E0-BB44-3E004919016F}"/>
              </a:ext>
            </a:extLst>
          </p:cNvPr>
          <p:cNvSpPr txBox="1"/>
          <p:nvPr/>
        </p:nvSpPr>
        <p:spPr>
          <a:xfrm>
            <a:off x="724269" y="1892711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헤이안 시대</a:t>
            </a:r>
          </a:p>
        </p:txBody>
      </p:sp>
      <p:cxnSp>
        <p:nvCxnSpPr>
          <p:cNvPr id="254" name="직선 연결선 253">
            <a:extLst>
              <a:ext uri="{FF2B5EF4-FFF2-40B4-BE49-F238E27FC236}">
                <a16:creationId xmlns:a16="http://schemas.microsoft.com/office/drawing/2014/main" id="{D2E54359-7AFE-49AB-BE54-F0778D094398}"/>
              </a:ext>
            </a:extLst>
          </p:cNvPr>
          <p:cNvCxnSpPr/>
          <p:nvPr/>
        </p:nvCxnSpPr>
        <p:spPr>
          <a:xfrm flipV="1">
            <a:off x="7381758" y="3396438"/>
            <a:ext cx="0" cy="7199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직선 연결선 254">
            <a:extLst>
              <a:ext uri="{FF2B5EF4-FFF2-40B4-BE49-F238E27FC236}">
                <a16:creationId xmlns:a16="http://schemas.microsoft.com/office/drawing/2014/main" id="{0EA6DEF4-84C0-41E1-A4FD-2EC8F712C922}"/>
              </a:ext>
            </a:extLst>
          </p:cNvPr>
          <p:cNvCxnSpPr/>
          <p:nvPr/>
        </p:nvCxnSpPr>
        <p:spPr>
          <a:xfrm flipV="1">
            <a:off x="7748803" y="191327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2F3C8DEC-278E-4F42-9E9F-E587F1DCC4D0}"/>
              </a:ext>
            </a:extLst>
          </p:cNvPr>
          <p:cNvSpPr txBox="1"/>
          <p:nvPr/>
        </p:nvSpPr>
        <p:spPr>
          <a:xfrm>
            <a:off x="7747191" y="1427513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아즈치모모야마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시대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F11A586-5055-4F4A-A21A-C4B4D627B1EB}"/>
              </a:ext>
            </a:extLst>
          </p:cNvPr>
          <p:cNvSpPr txBox="1"/>
          <p:nvPr/>
        </p:nvSpPr>
        <p:spPr>
          <a:xfrm>
            <a:off x="7469311" y="374514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메이지 시대</a:t>
            </a:r>
          </a:p>
        </p:txBody>
      </p:sp>
      <p:cxnSp>
        <p:nvCxnSpPr>
          <p:cNvPr id="258" name="직선 연결선 257">
            <a:extLst>
              <a:ext uri="{FF2B5EF4-FFF2-40B4-BE49-F238E27FC236}">
                <a16:creationId xmlns:a16="http://schemas.microsoft.com/office/drawing/2014/main" id="{3375C849-896C-4B4A-BA34-75F249837A5E}"/>
              </a:ext>
            </a:extLst>
          </p:cNvPr>
          <p:cNvCxnSpPr/>
          <p:nvPr/>
        </p:nvCxnSpPr>
        <p:spPr>
          <a:xfrm>
            <a:off x="609969" y="191327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연결선 258">
            <a:extLst>
              <a:ext uri="{FF2B5EF4-FFF2-40B4-BE49-F238E27FC236}">
                <a16:creationId xmlns:a16="http://schemas.microsoft.com/office/drawing/2014/main" id="{8C93CC36-21D1-45BA-A261-5B1E01727F0B}"/>
              </a:ext>
            </a:extLst>
          </p:cNvPr>
          <p:cNvCxnSpPr/>
          <p:nvPr/>
        </p:nvCxnSpPr>
        <p:spPr>
          <a:xfrm flipV="1">
            <a:off x="9408693" y="3390008"/>
            <a:ext cx="0" cy="7199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직선 연결선 259">
            <a:extLst>
              <a:ext uri="{FF2B5EF4-FFF2-40B4-BE49-F238E27FC236}">
                <a16:creationId xmlns:a16="http://schemas.microsoft.com/office/drawing/2014/main" id="{61BD6A68-E0A4-4CC3-B065-ABE6DF4B470C}"/>
              </a:ext>
            </a:extLst>
          </p:cNvPr>
          <p:cNvCxnSpPr/>
          <p:nvPr/>
        </p:nvCxnSpPr>
        <p:spPr>
          <a:xfrm flipV="1">
            <a:off x="9775738" y="1913275"/>
            <a:ext cx="0" cy="144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EF05E7EF-005B-4D38-A4EF-A0589C8808B7}"/>
              </a:ext>
            </a:extLst>
          </p:cNvPr>
          <p:cNvSpPr txBox="1"/>
          <p:nvPr/>
        </p:nvSpPr>
        <p:spPr>
          <a:xfrm>
            <a:off x="9829812" y="1833297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에도시대 전기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7F57BF4-0BFE-48B4-994D-C77B473A9429}"/>
              </a:ext>
            </a:extLst>
          </p:cNvPr>
          <p:cNvSpPr txBox="1"/>
          <p:nvPr/>
        </p:nvSpPr>
        <p:spPr>
          <a:xfrm>
            <a:off x="673676" y="2459246"/>
            <a:ext cx="1953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ko-KR" altLang="en-US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차의 재배가 보급</a:t>
            </a:r>
            <a:r>
              <a:rPr lang="en-US" altLang="ko-KR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ko-KR" altLang="en-US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차를 마시는 습관이 </a:t>
            </a:r>
            <a:endParaRPr lang="en-US" altLang="ko-KR" sz="1400" b="0" i="0" dirty="0">
              <a:solidFill>
                <a:srgbClr val="2021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just"/>
            <a:r>
              <a:rPr lang="en-US" altLang="ko-KR" sz="1400" dirty="0">
                <a:solidFill>
                  <a:srgbClr val="20212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</a:t>
            </a:r>
            <a:r>
              <a:rPr lang="ko-KR" altLang="en-US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일반적으로 보급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F0A62DBE-8DA3-4EA9-8CFF-E6DBFF5B58B9}"/>
              </a:ext>
            </a:extLst>
          </p:cNvPr>
          <p:cNvSpPr txBox="1"/>
          <p:nvPr/>
        </p:nvSpPr>
        <p:spPr>
          <a:xfrm>
            <a:off x="3036958" y="246963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일본차의 발흥</a:t>
            </a:r>
            <a:endParaRPr lang="ko-KR" altLang="en-US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699F197-B375-4CD8-8C68-75DF16688951}"/>
              </a:ext>
            </a:extLst>
          </p:cNvPr>
          <p:cNvSpPr txBox="1"/>
          <p:nvPr/>
        </p:nvSpPr>
        <p:spPr>
          <a:xfrm>
            <a:off x="7828779" y="233340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2C0310F-7383-4C50-8877-FC74C97F1E48}"/>
              </a:ext>
            </a:extLst>
          </p:cNvPr>
          <p:cNvSpPr txBox="1"/>
          <p:nvPr/>
        </p:nvSpPr>
        <p:spPr>
          <a:xfrm>
            <a:off x="7775207" y="2292821"/>
            <a:ext cx="1872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사과차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탄생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발전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just"/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유파를 이루는 다이묘 등장</a:t>
            </a:r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FE63090-2AD7-4462-98D9-637BBEB150A8}"/>
              </a:ext>
            </a:extLst>
          </p:cNvPr>
          <p:cNvSpPr txBox="1"/>
          <p:nvPr/>
        </p:nvSpPr>
        <p:spPr>
          <a:xfrm>
            <a:off x="9820387" y="2261007"/>
            <a:ext cx="2009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다도 인구가 매우 제한적 </a:t>
            </a:r>
            <a:endParaRPr lang="en-US" altLang="ko-KR" sz="14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just"/>
            <a:endParaRPr lang="en-US" altLang="ko-KR" sz="14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just"/>
            <a:r>
              <a:rPr lang="ko-KR" altLang="en-US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주로 다이묘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大名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)·</a:t>
            </a:r>
            <a:r>
              <a:rPr lang="ko-KR" altLang="en-US" sz="1400" b="0" i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고쇼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高商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6DB4267C-C04C-4A55-B737-04647B4EA964}"/>
              </a:ext>
            </a:extLst>
          </p:cNvPr>
          <p:cNvSpPr txBox="1"/>
          <p:nvPr/>
        </p:nvSpPr>
        <p:spPr>
          <a:xfrm>
            <a:off x="5200119" y="2217859"/>
            <a:ext cx="224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14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고다이고</a:t>
            </a:r>
            <a:r>
              <a:rPr lang="ko-KR" altLang="en-US" sz="1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천황</a:t>
            </a:r>
            <a:r>
              <a:rPr lang="ko-KR" altLang="en-US" sz="1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과 </a:t>
            </a:r>
            <a:r>
              <a:rPr lang="ko-KR" altLang="en-US" sz="1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고곤 천황</a:t>
            </a:r>
            <a:r>
              <a:rPr lang="ko-KR" altLang="en-US" sz="1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의 궁궐에서 마신 물 산지와 마신 차의 </a:t>
            </a:r>
            <a:r>
              <a:rPr lang="ko-KR" altLang="en-US" sz="1400" b="0" i="0" dirty="0" err="1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종목을두고</a:t>
            </a:r>
            <a:r>
              <a:rPr lang="ko-KR" altLang="en-US" sz="1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일종의 도박이 개최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E97F19F-F61C-437D-811C-1FBBA2631C7C}"/>
              </a:ext>
            </a:extLst>
          </p:cNvPr>
          <p:cNvSpPr txBox="1"/>
          <p:nvPr/>
        </p:nvSpPr>
        <p:spPr>
          <a:xfrm>
            <a:off x="1885751" y="4298007"/>
            <a:ext cx="248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정인계급이 경제적 발흥과 더불어 비약적으로 증가</a:t>
            </a:r>
            <a:endParaRPr lang="en-US" altLang="ko-KR" sz="12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just"/>
            <a:endParaRPr lang="en-US" altLang="ko-KR" sz="1200" spc="-15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2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서민계급을 주로 하는 새로운 다도 진입자를 영입</a:t>
            </a:r>
            <a:endParaRPr lang="en-US" altLang="ko-KR" sz="12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endParaRPr lang="en-US" altLang="ko-KR" sz="1200" spc="-15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200" spc="-15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동시에 다도의 대중화 가속</a:t>
            </a:r>
            <a:endParaRPr lang="en-US" altLang="ko-KR" sz="1200" spc="-15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endParaRPr lang="en-US" altLang="ko-KR" sz="1200" spc="-15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사과  녹차에 대한 이해도 변질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대중들이 이해하기 어려운 행동</a:t>
            </a:r>
            <a:endParaRPr lang="en-US" altLang="ko-KR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just"/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       =&gt; </a:t>
            </a:r>
            <a:r>
              <a:rPr lang="ko-KR" altLang="en-US" sz="1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도다인들이</a:t>
            </a:r>
            <a:r>
              <a:rPr lang="ko-KR" alt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괴짜라고 불림</a:t>
            </a:r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5F62375-E8CF-4EE9-9490-218EA1A8731F}"/>
              </a:ext>
            </a:extLst>
          </p:cNvPr>
          <p:cNvSpPr txBox="1"/>
          <p:nvPr/>
        </p:nvSpPr>
        <p:spPr>
          <a:xfrm>
            <a:off x="7381758" y="4300979"/>
            <a:ext cx="2052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다도가 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＂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여자의 교양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“ </a:t>
            </a: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과목으로 편입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pPr algn="just"/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이후 기모노 차림의 화려한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다회가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당연하게 </a:t>
            </a: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여겨짐</a:t>
            </a:r>
            <a:r>
              <a:rPr lang="en-US" altLang="ko-K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4E41AA6-CB42-4B00-9410-6B56094B8AAE}"/>
              </a:ext>
            </a:extLst>
          </p:cNvPr>
          <p:cNvSpPr txBox="1"/>
          <p:nvPr/>
        </p:nvSpPr>
        <p:spPr>
          <a:xfrm>
            <a:off x="4657835" y="4277554"/>
            <a:ext cx="260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서민들이 </a:t>
            </a:r>
            <a:r>
              <a:rPr lang="ko-KR" altLang="en-US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부담없이</a:t>
            </a:r>
            <a:r>
              <a:rPr lang="ko-KR" altLang="en-US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즐길 수 있는 차를 요구함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pPr algn="just"/>
            <a:endParaRPr lang="ko-KR" altLang="en-US" sz="1200" spc="-150" dirty="0">
              <a:solidFill>
                <a:schemeClr val="tx1">
                  <a:lumMod val="75000"/>
                  <a:lumOff val="2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78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249" grpId="0"/>
      <p:bldP spid="250" grpId="0"/>
      <p:bldP spid="251" grpId="0"/>
      <p:bldP spid="252" grpId="0"/>
      <p:bldP spid="256" grpId="0"/>
      <p:bldP spid="257" grpId="0"/>
      <p:bldP spid="261" grpId="0"/>
      <p:bldP spid="268" grpId="0"/>
      <p:bldP spid="269" grpId="0"/>
      <p:bldP spid="270" grpId="0"/>
      <p:bldP spid="271" grpId="0"/>
      <p:bldP spid="273" grpId="0"/>
      <p:bldP spid="281" grpId="0"/>
      <p:bldP spid="283" grpId="0"/>
      <p:bldP spid="284" grpId="0"/>
      <p:bldP spid="2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AFB79B-1BA2-4438-8B19-ECC6E260B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69D1AA9-02FA-412D-B953-F382635086F5}"/>
              </a:ext>
            </a:extLst>
          </p:cNvPr>
          <p:cNvSpPr/>
          <p:nvPr/>
        </p:nvSpPr>
        <p:spPr>
          <a:xfrm>
            <a:off x="540083" y="3848242"/>
            <a:ext cx="5555917" cy="1130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2DD8A05-B525-4276-BFD3-054B35C1DFE6}"/>
              </a:ext>
            </a:extLst>
          </p:cNvPr>
          <p:cNvSpPr/>
          <p:nvPr/>
        </p:nvSpPr>
        <p:spPr>
          <a:xfrm>
            <a:off x="540084" y="2104246"/>
            <a:ext cx="2340000" cy="1743996"/>
          </a:xfrm>
          <a:prstGeom prst="rect">
            <a:avLst/>
          </a:prstGeom>
          <a:solidFill>
            <a:srgbClr val="4F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EC7BC60-E722-4516-8C96-45C25FC3ED2C}"/>
              </a:ext>
            </a:extLst>
          </p:cNvPr>
          <p:cNvCxnSpPr/>
          <p:nvPr/>
        </p:nvCxnSpPr>
        <p:spPr>
          <a:xfrm>
            <a:off x="540084" y="5181600"/>
            <a:ext cx="11651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A79116-385D-4474-8484-2E9220528D74}"/>
              </a:ext>
            </a:extLst>
          </p:cNvPr>
          <p:cNvSpPr txBox="1"/>
          <p:nvPr/>
        </p:nvSpPr>
        <p:spPr>
          <a:xfrm flipH="1">
            <a:off x="718819" y="2622301"/>
            <a:ext cx="216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Part 3, 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9B42D-BA7B-48AA-84F3-4A0A9B64378F}"/>
              </a:ext>
            </a:extLst>
          </p:cNvPr>
          <p:cNvSpPr txBox="1"/>
          <p:nvPr/>
        </p:nvSpPr>
        <p:spPr>
          <a:xfrm>
            <a:off x="718819" y="4090153"/>
            <a:ext cx="24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>
                <a:solidFill>
                  <a:schemeClr val="accent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</a:t>
            </a:r>
          </a:p>
        </p:txBody>
      </p:sp>
    </p:spTree>
    <p:extLst>
      <p:ext uri="{BB962C8B-B14F-4D97-AF65-F5344CB8AC3E}">
        <p14:creationId xmlns:p14="http://schemas.microsoft.com/office/powerpoint/2010/main" val="30763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3,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181B5F0-B387-410D-8D14-0BFB992657BC}"/>
              </a:ext>
            </a:extLst>
          </p:cNvPr>
          <p:cNvSpPr/>
          <p:nvPr/>
        </p:nvSpPr>
        <p:spPr>
          <a:xfrm>
            <a:off x="624362" y="1396850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0ED1450F-773C-4D56-ACB5-D7E1A24284CC}"/>
              </a:ext>
            </a:extLst>
          </p:cNvPr>
          <p:cNvCxnSpPr/>
          <p:nvPr/>
        </p:nvCxnSpPr>
        <p:spPr>
          <a:xfrm>
            <a:off x="2662174" y="5396918"/>
            <a:ext cx="5588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4A1C7A6-4773-4235-AC04-72EF995E077E}"/>
              </a:ext>
            </a:extLst>
          </p:cNvPr>
          <p:cNvSpPr/>
          <p:nvPr/>
        </p:nvSpPr>
        <p:spPr>
          <a:xfrm>
            <a:off x="6771404" y="1383613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9C686A-983E-4E08-A032-DE2E4CDA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559" y="5394005"/>
            <a:ext cx="579170" cy="36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4EE5C-0236-4D57-999C-9B0FD9B5DA9C}"/>
              </a:ext>
            </a:extLst>
          </p:cNvPr>
          <p:cNvSpPr txBox="1"/>
          <p:nvPr/>
        </p:nvSpPr>
        <p:spPr>
          <a:xfrm>
            <a:off x="1411550" y="5577561"/>
            <a:ext cx="340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     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센노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리큐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02ED7-CE7E-47ED-908A-02FAF863A562}"/>
              </a:ext>
            </a:extLst>
          </p:cNvPr>
          <p:cNvSpPr txBox="1"/>
          <p:nvPr/>
        </p:nvSpPr>
        <p:spPr>
          <a:xfrm>
            <a:off x="6884616" y="1448561"/>
            <a:ext cx="4643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일본에서 일본 다도를 정립한 유명한 역사적 인물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오사카 지방 사카이에서 출생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58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세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– </a:t>
            </a:r>
            <a:r>
              <a:rPr lang="ko-KR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오다 </a:t>
            </a:r>
            <a:r>
              <a:rPr lang="ko-KR" alt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노부나가</a:t>
            </a:r>
            <a:r>
              <a:rPr lang="ko-KR" altLang="en-US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의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다도 스승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        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그가 죽은 후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도요토미</a:t>
            </a:r>
            <a:r>
              <a:rPr lang="ko-KR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히데요</a:t>
            </a:r>
            <a:r>
              <a:rPr lang="ko-KR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endParaRPr lang="en-US" altLang="ko-KR" sz="2000" dirty="0">
              <a:solidFill>
                <a:schemeClr val="accent4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     </a:t>
            </a:r>
            <a:r>
              <a:rPr lang="ko-KR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시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의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다도 스승이 됨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하지만 이후 </a:t>
            </a:r>
            <a:r>
              <a:rPr lang="ko-KR" altLang="en-US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도요토미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히데요시에게 고언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古言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을 하다 미움을 사게 되어 사형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58CE763-B998-4969-A37E-0BF25DD0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981" y="1412989"/>
            <a:ext cx="2351186" cy="41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7" grpId="0" animBg="1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3,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181B5F0-B387-410D-8D14-0BFB992657BC}"/>
              </a:ext>
            </a:extLst>
          </p:cNvPr>
          <p:cNvSpPr/>
          <p:nvPr/>
        </p:nvSpPr>
        <p:spPr>
          <a:xfrm>
            <a:off x="624362" y="1396850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0ED1450F-773C-4D56-ACB5-D7E1A24284CC}"/>
              </a:ext>
            </a:extLst>
          </p:cNvPr>
          <p:cNvCxnSpPr/>
          <p:nvPr/>
        </p:nvCxnSpPr>
        <p:spPr>
          <a:xfrm>
            <a:off x="2662174" y="5396918"/>
            <a:ext cx="5588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4A1C7A6-4773-4235-AC04-72EF995E077E}"/>
              </a:ext>
            </a:extLst>
          </p:cNvPr>
          <p:cNvSpPr/>
          <p:nvPr/>
        </p:nvSpPr>
        <p:spPr>
          <a:xfrm>
            <a:off x="6771404" y="1383613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9C686A-983E-4E08-A032-DE2E4CDA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559" y="5394005"/>
            <a:ext cx="579170" cy="36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4EE5C-0236-4D57-999C-9B0FD9B5DA9C}"/>
              </a:ext>
            </a:extLst>
          </p:cNvPr>
          <p:cNvSpPr txBox="1"/>
          <p:nvPr/>
        </p:nvSpPr>
        <p:spPr>
          <a:xfrm>
            <a:off x="1411550" y="5577561"/>
            <a:ext cx="340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  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가모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우지사토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200442-D414-43E4-96F9-11843229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32" y="1383613"/>
            <a:ext cx="2861684" cy="39338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802ED7-CE7E-47ED-908A-02FAF863A562}"/>
              </a:ext>
            </a:extLst>
          </p:cNvPr>
          <p:cNvSpPr txBox="1"/>
          <p:nvPr/>
        </p:nvSpPr>
        <p:spPr>
          <a:xfrm>
            <a:off x="6924583" y="2086252"/>
            <a:ext cx="4563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센고쿠 시대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아즈치모모야마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시대의 무장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어릴 적 이름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– </a:t>
            </a:r>
            <a:r>
              <a:rPr lang="ko-KR" altLang="en-US" sz="20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쓰루치요</a:t>
            </a:r>
            <a:endParaRPr lang="en-US" altLang="ko-KR" sz="2000" dirty="0">
              <a:solidFill>
                <a:schemeClr val="accent4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초명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– </a:t>
            </a:r>
            <a:r>
              <a:rPr lang="ko-KR" altLang="en-US" sz="20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야스히데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또는 </a:t>
            </a:r>
            <a:r>
              <a:rPr lang="ko-KR" altLang="en-US" sz="20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노리히데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기리시탄</a:t>
            </a:r>
            <a:r>
              <a:rPr lang="ko-KR" altLang="en-US" sz="20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다이묘인</a:t>
            </a:r>
            <a:endParaRPr lang="en-US" altLang="ko-KR" sz="2000" dirty="0">
              <a:solidFill>
                <a:schemeClr val="accent4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센고쿠 시대부터 에도 시대 초기까지 </a:t>
            </a:r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기독교에 입신하여 세례를 받은 다이묘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80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7" grpId="0" animBg="1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3,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181B5F0-B387-410D-8D14-0BFB992657BC}"/>
              </a:ext>
            </a:extLst>
          </p:cNvPr>
          <p:cNvSpPr/>
          <p:nvPr/>
        </p:nvSpPr>
        <p:spPr>
          <a:xfrm>
            <a:off x="624362" y="1396850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0ED1450F-773C-4D56-ACB5-D7E1A24284CC}"/>
              </a:ext>
            </a:extLst>
          </p:cNvPr>
          <p:cNvCxnSpPr/>
          <p:nvPr/>
        </p:nvCxnSpPr>
        <p:spPr>
          <a:xfrm>
            <a:off x="2662174" y="5396918"/>
            <a:ext cx="5588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4A1C7A6-4773-4235-AC04-72EF995E077E}"/>
              </a:ext>
            </a:extLst>
          </p:cNvPr>
          <p:cNvSpPr/>
          <p:nvPr/>
        </p:nvSpPr>
        <p:spPr>
          <a:xfrm>
            <a:off x="6771404" y="1383613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9C686A-983E-4E08-A032-DE2E4CDA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936" y="5378628"/>
            <a:ext cx="579170" cy="36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4EE5C-0236-4D57-999C-9B0FD9B5DA9C}"/>
              </a:ext>
            </a:extLst>
          </p:cNvPr>
          <p:cNvSpPr txBox="1"/>
          <p:nvPr/>
        </p:nvSpPr>
        <p:spPr>
          <a:xfrm>
            <a:off x="1411550" y="5577561"/>
            <a:ext cx="340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호소카와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다다오키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7F9402C-617B-45D8-89FA-FA731D57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04" y="1489225"/>
            <a:ext cx="4171950" cy="3971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67709A-8E65-4851-A2D2-4FD99941CCCE}"/>
              </a:ext>
            </a:extLst>
          </p:cNvPr>
          <p:cNvSpPr txBox="1"/>
          <p:nvPr/>
        </p:nvSpPr>
        <p:spPr>
          <a:xfrm>
            <a:off x="7092146" y="1997129"/>
            <a:ext cx="41547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2400" b="0" i="0" u="none" strike="noStrike" dirty="0">
                <a:solidFill>
                  <a:srgbClr val="0645AD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센고쿠 시대</a:t>
            </a:r>
            <a:r>
              <a:rPr lang="ko-KR" altLang="en-US" sz="2400" dirty="0">
                <a:solidFill>
                  <a:srgbClr val="20212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400" dirty="0">
                <a:solidFill>
                  <a:srgbClr val="202122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~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2400" b="0" i="0" u="none" strike="noStrike" dirty="0">
                <a:solidFill>
                  <a:srgbClr val="0645AD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에도</a:t>
            </a:r>
            <a:r>
              <a:rPr lang="en-US" altLang="ko-KR" sz="2400" dirty="0">
                <a:solidFill>
                  <a:srgbClr val="0645A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b="0" i="0" u="none" strike="noStrike" dirty="0">
                <a:solidFill>
                  <a:srgbClr val="0645AD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시대</a:t>
            </a:r>
            <a:endParaRPr lang="en-US" altLang="ko-KR" sz="2400" b="0" i="0" u="none" strike="noStrike" dirty="0">
              <a:solidFill>
                <a:srgbClr val="0645AD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초기를 거친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 </a:t>
            </a:r>
            <a:r>
              <a:rPr lang="ko-KR" altLang="en-US" sz="2400" b="0" i="0" u="none" strike="noStrike" dirty="0">
                <a:solidFill>
                  <a:srgbClr val="0645AD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무장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 </a:t>
            </a:r>
            <a:r>
              <a:rPr lang="ko-KR" altLang="en-US" sz="2400" b="0" i="0" u="none" strike="noStrike" dirty="0">
                <a:solidFill>
                  <a:srgbClr val="0645AD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다이묘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이다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400" b="0" i="0" dirty="0">
              <a:solidFill>
                <a:srgbClr val="202122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solidFill>
                <a:srgbClr val="2021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유파인 </a:t>
            </a:r>
            <a:r>
              <a:rPr lang="ko-KR" altLang="en-US" sz="2400" b="1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산사이류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三斎流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의 개조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開祖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이다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en-US" altLang="ko-KR" sz="2400" dirty="0">
              <a:solidFill>
                <a:srgbClr val="202122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0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7" grpId="0" animBg="1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256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3,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181B5F0-B387-410D-8D14-0BFB992657BC}"/>
              </a:ext>
            </a:extLst>
          </p:cNvPr>
          <p:cNvSpPr/>
          <p:nvPr/>
        </p:nvSpPr>
        <p:spPr>
          <a:xfrm>
            <a:off x="624362" y="1396850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0ED1450F-773C-4D56-ACB5-D7E1A24284CC}"/>
              </a:ext>
            </a:extLst>
          </p:cNvPr>
          <p:cNvCxnSpPr/>
          <p:nvPr/>
        </p:nvCxnSpPr>
        <p:spPr>
          <a:xfrm>
            <a:off x="2662174" y="5396918"/>
            <a:ext cx="5588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64A1C7A6-4773-4235-AC04-72EF995E077E}"/>
              </a:ext>
            </a:extLst>
          </p:cNvPr>
          <p:cNvSpPr/>
          <p:nvPr/>
        </p:nvSpPr>
        <p:spPr>
          <a:xfrm>
            <a:off x="6771404" y="1383613"/>
            <a:ext cx="4796234" cy="4801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4EE5C-0236-4D57-999C-9B0FD9B5DA9C}"/>
              </a:ext>
            </a:extLst>
          </p:cNvPr>
          <p:cNvSpPr txBox="1"/>
          <p:nvPr/>
        </p:nvSpPr>
        <p:spPr>
          <a:xfrm>
            <a:off x="1589104" y="5627929"/>
            <a:ext cx="340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다카야마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나가후사</a:t>
            </a:r>
            <a:endPara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02ED7-CE7E-47ED-908A-02FAF863A562}"/>
              </a:ext>
            </a:extLst>
          </p:cNvPr>
          <p:cNvSpPr txBox="1"/>
          <p:nvPr/>
        </p:nvSpPr>
        <p:spPr>
          <a:xfrm>
            <a:off x="7004516" y="1455056"/>
            <a:ext cx="456312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센고쿠 시대 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~ </a:t>
            </a:r>
            <a:r>
              <a:rPr lang="ko-KR" altLang="en-US" sz="28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에도 시대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초기까지의 </a:t>
            </a:r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무장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다이묘</a:t>
            </a:r>
            <a:endParaRPr lang="en-US" altLang="ko-KR" sz="2800" dirty="0">
              <a:solidFill>
                <a:schemeClr val="accent4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일본의 대표적인 </a:t>
            </a:r>
            <a:r>
              <a:rPr lang="ko-KR" altLang="en-US" sz="28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기리시탄</a:t>
            </a:r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다이묘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로마 가톨릭교회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의 </a:t>
            </a:r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복자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복자</a:t>
            </a:r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가톨릭교회에서 신앙생활의 모범으로 공적 공경을 받는 사람에게 주는 존칭 또는 그 존칭을 받은 사람</a:t>
            </a:r>
            <a:endParaRPr lang="en-US" altLang="ko-KR" sz="1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B2AC1E4-A996-4F72-908D-8D2E98D0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50" y="1455056"/>
            <a:ext cx="3204838" cy="40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7" grpId="0" animBg="1"/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18D64-C05D-44B3-9FEE-80AFC5799F23}"/>
              </a:ext>
            </a:extLst>
          </p:cNvPr>
          <p:cNvSpPr txBox="1"/>
          <p:nvPr/>
        </p:nvSpPr>
        <p:spPr>
          <a:xfrm>
            <a:off x="2182655" y="1518082"/>
            <a:ext cx="692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 다도의 예법 및 순서 </a:t>
            </a:r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dirty="0">
                <a:hlinkClick r:id="rId2"/>
              </a:rPr>
              <a:t>https://www.youtube.com/watch?v=h_tvI0YxMuc</a:t>
            </a:r>
            <a:endParaRPr lang="ko-KR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8DB35-B402-4C6F-AEE8-7D4C494F0C7D}"/>
              </a:ext>
            </a:extLst>
          </p:cNvPr>
          <p:cNvSpPr txBox="1"/>
          <p:nvPr/>
        </p:nvSpPr>
        <p:spPr>
          <a:xfrm>
            <a:off x="2182655" y="3050468"/>
            <a:ext cx="794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말차</a:t>
            </a:r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만드는 순서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000" dirty="0">
                <a:hlinkClick r:id="rId3"/>
              </a:rPr>
              <a:t>https://www.youtube.com/watch?v=VOyn38EatMI&amp;ab_channel=JapaneseCulture</a:t>
            </a:r>
            <a:endParaRPr lang="en-US" altLang="ko-K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C25A2-6135-4D20-81BD-CCBAA54EB55A}"/>
              </a:ext>
            </a:extLst>
          </p:cNvPr>
          <p:cNvSpPr txBox="1"/>
          <p:nvPr/>
        </p:nvSpPr>
        <p:spPr>
          <a:xfrm>
            <a:off x="2182655" y="4767520"/>
            <a:ext cx="7325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 다도의 예법 및 몸가짐</a:t>
            </a:r>
            <a:r>
              <a:rPr lang="en-US" altLang="ko-KR" sz="2000" dirty="0">
                <a:latin typeface="휴먼옛체" panose="02030504000101010101" pitchFamily="18" charset="-127"/>
                <a:ea typeface="휴먼옛체" panose="02030504000101010101" pitchFamily="18" charset="-127"/>
                <a:hlinkClick r:id="rId4"/>
              </a:rPr>
              <a:t>https://www.youtube.com/watch?v=S2IWebo1Mgw&amp;ab_channel=JapaneseCulture</a:t>
            </a:r>
            <a:endParaRPr lang="en-US" altLang="ko-KR" sz="2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D6B0D-B1E0-4C43-A56B-8B8A68EFFD48}"/>
              </a:ext>
            </a:extLst>
          </p:cNvPr>
          <p:cNvSpPr txBox="1"/>
          <p:nvPr/>
        </p:nvSpPr>
        <p:spPr>
          <a:xfrm>
            <a:off x="450847" y="289197"/>
            <a:ext cx="411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다도와 관련된 영상</a:t>
            </a:r>
          </a:p>
        </p:txBody>
      </p:sp>
    </p:spTree>
    <p:extLst>
      <p:ext uri="{BB962C8B-B14F-4D97-AF65-F5344CB8AC3E}">
        <p14:creationId xmlns:p14="http://schemas.microsoft.com/office/powerpoint/2010/main" val="31304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C175130-5D8F-42F6-B80F-B89FFBAA58DC}"/>
              </a:ext>
            </a:extLst>
          </p:cNvPr>
          <p:cNvGrpSpPr/>
          <p:nvPr/>
        </p:nvGrpSpPr>
        <p:grpSpPr>
          <a:xfrm>
            <a:off x="2427367" y="2369000"/>
            <a:ext cx="4219098" cy="2249195"/>
            <a:chOff x="2427367" y="2147523"/>
            <a:chExt cx="4219098" cy="224919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E2B5A3-CE64-4096-86F1-C2BBB4D2EDBF}"/>
                </a:ext>
              </a:extLst>
            </p:cNvPr>
            <p:cNvSpPr txBox="1"/>
            <p:nvPr/>
          </p:nvSpPr>
          <p:spPr>
            <a:xfrm>
              <a:off x="2427367" y="2147523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6000" spc="-3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22D122-7D0C-48F6-A844-5BD8A5E09A32}"/>
                </a:ext>
              </a:extLst>
            </p:cNvPr>
            <p:cNvSpPr txBox="1"/>
            <p:nvPr/>
          </p:nvSpPr>
          <p:spPr>
            <a:xfrm>
              <a:off x="3128703" y="3473388"/>
              <a:ext cx="184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5400" spc="-3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3140F7-CB07-4EE0-8F43-B730E20AFA39}"/>
                </a:ext>
              </a:extLst>
            </p:cNvPr>
            <p:cNvSpPr txBox="1"/>
            <p:nvPr/>
          </p:nvSpPr>
          <p:spPr>
            <a:xfrm>
              <a:off x="6461734" y="216094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6000" spc="-3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B1FE12-D856-4BFD-BD54-2C63700103A6}"/>
              </a:ext>
            </a:extLst>
          </p:cNvPr>
          <p:cNvSpPr txBox="1"/>
          <p:nvPr/>
        </p:nvSpPr>
        <p:spPr>
          <a:xfrm>
            <a:off x="4039340" y="1491837"/>
            <a:ext cx="450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&lt;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자료조사 후 느낀 점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&gt;</a:t>
            </a: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EFF18-07A4-4A2A-A6D7-7724E6A40698}"/>
              </a:ext>
            </a:extLst>
          </p:cNvPr>
          <p:cNvSpPr txBox="1"/>
          <p:nvPr/>
        </p:nvSpPr>
        <p:spPr>
          <a:xfrm>
            <a:off x="1391418" y="2586869"/>
            <a:ext cx="9590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무로마치 시대부터 발전을 계속 계승되어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이제 세계적으로 인기를 </a:t>
            </a:r>
            <a:r>
              <a:rPr lang="ko-KR" altLang="en-US" sz="2400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끌고있는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일본의 다도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</a:p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그 매력은 녹차의 맛은 물론이며 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손님을 생각하고 최선을 다하는 서비스 정신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이 아닐지 생각이 든다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</a:p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단지 차를 마시는 것뿐만 아니라 환대와 차 도구의 아름다움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전통 예절 등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그 점에서 일본 다도의 깊은 매력은 해외로 주목받아도 인정받을 정도로 그 전통 하나하나의 깊은 소중함이 잘 느껴졌다</a:t>
            </a:r>
            <a:r>
              <a:rPr lang="en-US" altLang="ko-KR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9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2ACCCB7-A590-4800-A474-1313D7C07C1E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3C9237-9B5D-4A47-A75D-0D05B7D39AA2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679BD1-902C-4A31-9C5C-81387C5156A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B5C830-04B0-4F35-BDEA-D237D1907A7B}"/>
              </a:ext>
            </a:extLst>
          </p:cNvPr>
          <p:cNvSpPr txBox="1"/>
          <p:nvPr/>
        </p:nvSpPr>
        <p:spPr>
          <a:xfrm>
            <a:off x="4272423" y="2964189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i="1" dirty="0">
                <a:solidFill>
                  <a:schemeClr val="accent3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4152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5AB911D-4526-4D44-8AC5-8CA3FFC1C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CA26A66-EFB6-4A5C-9878-5AAAE028E7EE}"/>
              </a:ext>
            </a:extLst>
          </p:cNvPr>
          <p:cNvCxnSpPr/>
          <p:nvPr/>
        </p:nvCxnSpPr>
        <p:spPr>
          <a:xfrm>
            <a:off x="609600" y="9017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7864E8-13B8-4523-B378-47451F80EFB9}"/>
              </a:ext>
            </a:extLst>
          </p:cNvPr>
          <p:cNvSpPr txBox="1"/>
          <p:nvPr/>
        </p:nvSpPr>
        <p:spPr>
          <a:xfrm>
            <a:off x="850900" y="1605309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endParaRPr lang="ko-KR" altLang="en-US" sz="3600" dirty="0">
              <a:solidFill>
                <a:schemeClr val="bg1">
                  <a:lumMod val="9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9A108-AD50-4675-8D4F-C484D9ADAC00}"/>
              </a:ext>
            </a:extLst>
          </p:cNvPr>
          <p:cNvSpPr txBox="1"/>
          <p:nvPr/>
        </p:nvSpPr>
        <p:spPr>
          <a:xfrm>
            <a:off x="850900" y="2858413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endParaRPr lang="ko-KR" altLang="en-US" sz="3600" dirty="0">
              <a:solidFill>
                <a:schemeClr val="bg1">
                  <a:lumMod val="9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0695E-D2D5-44BA-AEFC-0FFC1103690A}"/>
              </a:ext>
            </a:extLst>
          </p:cNvPr>
          <p:cNvSpPr txBox="1"/>
          <p:nvPr/>
        </p:nvSpPr>
        <p:spPr>
          <a:xfrm>
            <a:off x="1627060" y="2919968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3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역사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9614E-6ED2-488A-8EFB-3BDD76E13C6A}"/>
              </a:ext>
            </a:extLst>
          </p:cNvPr>
          <p:cNvSpPr txBox="1"/>
          <p:nvPr/>
        </p:nvSpPr>
        <p:spPr>
          <a:xfrm>
            <a:off x="850900" y="4134991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endParaRPr lang="ko-KR" altLang="en-US" sz="3600" dirty="0">
              <a:solidFill>
                <a:schemeClr val="bg1">
                  <a:lumMod val="9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62CFA-79B6-4CB0-A2AC-4D85785785E9}"/>
              </a:ext>
            </a:extLst>
          </p:cNvPr>
          <p:cNvSpPr txBox="1"/>
          <p:nvPr/>
        </p:nvSpPr>
        <p:spPr>
          <a:xfrm>
            <a:off x="1627060" y="4196546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3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유파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A7EC0D-1791-42EE-80A6-52916561B42D}"/>
              </a:ext>
            </a:extLst>
          </p:cNvPr>
          <p:cNvSpPr txBox="1"/>
          <p:nvPr/>
        </p:nvSpPr>
        <p:spPr>
          <a:xfrm>
            <a:off x="609600" y="294189"/>
            <a:ext cx="90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목차</a:t>
            </a:r>
            <a:endParaRPr lang="ko-KR" altLang="en-US" sz="2400" dirty="0">
              <a:solidFill>
                <a:schemeClr val="bg1">
                  <a:lumMod val="9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BE585-BC5C-409B-A19A-E7B72A149650}"/>
              </a:ext>
            </a:extLst>
          </p:cNvPr>
          <p:cNvSpPr txBox="1"/>
          <p:nvPr/>
        </p:nvSpPr>
        <p:spPr>
          <a:xfrm>
            <a:off x="1627060" y="1748901"/>
            <a:ext cx="365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2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? </a:t>
            </a:r>
            <a:r>
              <a:rPr lang="ko-KR" altLang="en-US" sz="2800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</a:p>
        </p:txBody>
      </p:sp>
    </p:spTree>
    <p:extLst>
      <p:ext uri="{BB962C8B-B14F-4D97-AF65-F5344CB8AC3E}">
        <p14:creationId xmlns:p14="http://schemas.microsoft.com/office/powerpoint/2010/main" val="32178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4" grpId="0"/>
      <p:bldP spid="1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4489B-3772-49C0-8EC4-6F17795C21C4}"/>
              </a:ext>
            </a:extLst>
          </p:cNvPr>
          <p:cNvSpPr txBox="1"/>
          <p:nvPr/>
        </p:nvSpPr>
        <p:spPr>
          <a:xfrm>
            <a:off x="3459701" y="3105834"/>
            <a:ext cx="527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300" dirty="0">
                <a:solidFill>
                  <a:schemeClr val="bg1"/>
                </a:solidFill>
              </a:rPr>
              <a:t>마지막 메시지를 입력하세요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BB40A-4F88-4BC1-8371-EFD15DBB1461}"/>
              </a:ext>
            </a:extLst>
          </p:cNvPr>
          <p:cNvSpPr txBox="1"/>
          <p:nvPr/>
        </p:nvSpPr>
        <p:spPr>
          <a:xfrm>
            <a:off x="173115" y="5034442"/>
            <a:ext cx="5566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사진자료 출처</a:t>
            </a:r>
            <a:endParaRPr lang="en-US" altLang="ko-KR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dirty="0"/>
              <a:t>https://ja.wikipedia.org/wiki/%E8%8C%B6%E9%81%93</a:t>
            </a:r>
          </a:p>
          <a:p>
            <a:endParaRPr lang="en-US" altLang="ko-KR" dirty="0"/>
          </a:p>
          <a:p>
            <a:r>
              <a:rPr lang="en-US" altLang="ko-KR" dirty="0"/>
              <a:t>https://ja.wikipedia.org/wiki/%EB%A6%AC%ED%81%90_7%EC%B2%A0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20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F7607A-16C1-4061-B8B2-7B88A55C18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0"/>
            <a:ext cx="12190981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9C3366C-F554-41EA-A7FC-E0BBE650ECCB}"/>
              </a:ext>
            </a:extLst>
          </p:cNvPr>
          <p:cNvSpPr/>
          <p:nvPr/>
        </p:nvSpPr>
        <p:spPr>
          <a:xfrm>
            <a:off x="540083" y="3848242"/>
            <a:ext cx="5555917" cy="1130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1BBC35F-A00F-4925-9782-1152D12E5D59}"/>
              </a:ext>
            </a:extLst>
          </p:cNvPr>
          <p:cNvSpPr/>
          <p:nvPr/>
        </p:nvSpPr>
        <p:spPr>
          <a:xfrm>
            <a:off x="540084" y="2104246"/>
            <a:ext cx="2340000" cy="1743996"/>
          </a:xfrm>
          <a:prstGeom prst="rect">
            <a:avLst/>
          </a:prstGeom>
          <a:solidFill>
            <a:srgbClr val="4F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B33E13E-4057-4E12-9281-C0041EAE47BC}"/>
              </a:ext>
            </a:extLst>
          </p:cNvPr>
          <p:cNvCxnSpPr/>
          <p:nvPr/>
        </p:nvCxnSpPr>
        <p:spPr>
          <a:xfrm>
            <a:off x="540084" y="5181600"/>
            <a:ext cx="11651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959FBE-54F7-447E-BD7B-09A55B319F12}"/>
              </a:ext>
            </a:extLst>
          </p:cNvPr>
          <p:cNvSpPr txBox="1"/>
          <p:nvPr/>
        </p:nvSpPr>
        <p:spPr>
          <a:xfrm flipH="1">
            <a:off x="689015" y="2622301"/>
            <a:ext cx="204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Part 1,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C97D7-F128-4B61-8096-396738DB83B6}"/>
              </a:ext>
            </a:extLst>
          </p:cNvPr>
          <p:cNvSpPr txBox="1"/>
          <p:nvPr/>
        </p:nvSpPr>
        <p:spPr>
          <a:xfrm>
            <a:off x="718818" y="4090153"/>
            <a:ext cx="537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? 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sz="3600" spc="-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691667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? </a:t>
            </a:r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1,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5841C44-8FD5-49C0-A9D7-F0FC191C139F}"/>
              </a:ext>
            </a:extLst>
          </p:cNvPr>
          <p:cNvSpPr/>
          <p:nvPr/>
        </p:nvSpPr>
        <p:spPr>
          <a:xfrm>
            <a:off x="287546" y="1231843"/>
            <a:ext cx="3174744" cy="219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159F0A0-3EA5-4932-8B8B-1B9F3F485E04}"/>
              </a:ext>
            </a:extLst>
          </p:cNvPr>
          <p:cNvSpPr/>
          <p:nvPr/>
        </p:nvSpPr>
        <p:spPr>
          <a:xfrm>
            <a:off x="3879234" y="1231847"/>
            <a:ext cx="8242300" cy="4696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9503FAE-8CF5-48B3-8CA4-50640749B31B}"/>
              </a:ext>
            </a:extLst>
          </p:cNvPr>
          <p:cNvSpPr/>
          <p:nvPr/>
        </p:nvSpPr>
        <p:spPr>
          <a:xfrm>
            <a:off x="287546" y="3950566"/>
            <a:ext cx="3174744" cy="20260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445D00-92E1-46AF-B551-601BB5B1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5" y="1355496"/>
            <a:ext cx="2905845" cy="193723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3E84909-BE64-4177-A2D6-52ED79C7B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6" y="3889447"/>
            <a:ext cx="3032821" cy="203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DE426-6BC6-4F9F-8477-E9B33E93C707}"/>
              </a:ext>
            </a:extLst>
          </p:cNvPr>
          <p:cNvSpPr txBox="1"/>
          <p:nvPr/>
        </p:nvSpPr>
        <p:spPr>
          <a:xfrm>
            <a:off x="4096315" y="1569727"/>
            <a:ext cx="78796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일본의 전통적인 의식에 따라 </a:t>
            </a:r>
            <a:r>
              <a:rPr lang="ko-KR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주인이 손님에게 차를 우려내어 대접</a:t>
            </a:r>
            <a:r>
              <a:rPr lang="ko-KR" alt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하고</a:t>
            </a:r>
            <a:r>
              <a:rPr lang="en-US" altLang="ko-KR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손님은 </a:t>
            </a:r>
            <a:r>
              <a:rPr lang="ko-KR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주인의 환대를 받으며 차를 대접받는 것</a:t>
            </a:r>
            <a:r>
              <a:rPr lang="en-US" altLang="ko-KR" sz="36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sz="3600" dirty="0">
              <a:solidFill>
                <a:schemeClr val="tx2">
                  <a:lumMod val="20000"/>
                  <a:lumOff val="8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80F76-594F-4452-BB20-E2FF36435301}"/>
              </a:ext>
            </a:extLst>
          </p:cNvPr>
          <p:cNvSpPr txBox="1"/>
          <p:nvPr/>
        </p:nvSpPr>
        <p:spPr>
          <a:xfrm>
            <a:off x="4096315" y="3157539"/>
            <a:ext cx="7808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원래는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‘</a:t>
            </a:r>
            <a:r>
              <a:rPr lang="en-US" altLang="ko-KR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ko-KR" altLang="en-US" sz="2800" b="1" i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다탕</a:t>
            </a:r>
            <a:r>
              <a:rPr lang="ko-KR" altLang="en-US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</a:t>
            </a:r>
            <a:r>
              <a:rPr lang="en-US" altLang="ko-KR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800" b="0" i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さのゆ</a:t>
            </a:r>
            <a:r>
              <a:rPr lang="en-US" altLang="ko-KR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en-US" altLang="ko-KR" sz="28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’</a:t>
            </a:r>
            <a:endParaRPr lang="en-US" altLang="ko-KR" sz="2800" dirty="0">
              <a:solidFill>
                <a:schemeClr val="tx2">
                  <a:lumMod val="20000"/>
                  <a:lumOff val="8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dirty="0">
              <a:solidFill>
                <a:schemeClr val="accent1">
                  <a:lumMod val="20000"/>
                  <a:lumOff val="8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다른 단어</a:t>
            </a:r>
            <a:r>
              <a:rPr lang="en-US" altLang="ko-K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:“</a:t>
            </a:r>
            <a:r>
              <a:rPr lang="ko-KR" altLang="en-US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스키도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" ,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"</a:t>
            </a:r>
            <a:r>
              <a:rPr lang="ko-KR" altLang="en-US" sz="2800" b="0" i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다탕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" ,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"</a:t>
            </a:r>
            <a:r>
              <a:rPr lang="ko-KR" altLang="en-US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차의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길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</a:p>
          <a:p>
            <a:r>
              <a:rPr lang="en-US" altLang="ko-K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        “</a:t>
            </a:r>
            <a:r>
              <a:rPr lang="ko-KR" alt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자노유</a:t>
            </a:r>
            <a:r>
              <a:rPr lang="en-US" altLang="ko-K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"</a:t>
            </a:r>
            <a:endParaRPr lang="en-US" altLang="ko-KR" sz="28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b="0" i="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b="0" i="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에도 시대 전기 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→ 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“</a:t>
            </a:r>
            <a:r>
              <a:rPr lang="ko-KR" altLang="en-US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28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”</a:t>
            </a:r>
            <a:endParaRPr lang="ko-KR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63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50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0511" y="52837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? </a:t>
            </a:r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1,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8B796-5FA1-4568-8D27-8AC52336464F}"/>
              </a:ext>
            </a:extLst>
          </p:cNvPr>
          <p:cNvSpPr txBox="1"/>
          <p:nvPr/>
        </p:nvSpPr>
        <p:spPr>
          <a:xfrm>
            <a:off x="5238088" y="235354"/>
            <a:ext cx="6741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(1)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다기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와 </a:t>
            </a:r>
            <a:r>
              <a:rPr lang="en-US" altLang="ko-KR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(2)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다실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의 </a:t>
            </a:r>
            <a:endParaRPr lang="en-US" altLang="ko-KR" sz="24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(3)</a:t>
            </a:r>
            <a:r>
              <a:rPr lang="ko-KR" altLang="en-US" sz="24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도꼬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노마</a:t>
            </a:r>
            <a:r>
              <a:rPr lang="ko-KR" altLang="en-US" sz="2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에</a:t>
            </a:r>
            <a:r>
              <a:rPr lang="ko-KR" altLang="en-US" sz="2400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거는  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선</a:t>
            </a:r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불교용어</a:t>
            </a:r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어 등의 </a:t>
            </a:r>
            <a:endParaRPr lang="en-US" altLang="ko-KR" sz="24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(4)</a:t>
            </a:r>
            <a:r>
              <a:rPr lang="ko-KR" altLang="en-US" sz="24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掛け物</a:t>
            </a:r>
            <a:r>
              <a:rPr lang="en-US" altLang="ko-KR" sz="2400" b="0" i="0" u="none" strike="noStrike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2400" b="0" i="0" u="none" strike="noStrike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かけもの </a:t>
            </a:r>
            <a:r>
              <a:rPr lang="ko-KR" altLang="en-US" sz="2400" b="0" i="0" u="none" strike="noStrike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족자</a:t>
            </a:r>
            <a:r>
              <a:rPr lang="en-US" altLang="ko-KR" sz="2400" b="0" i="0" u="none" strike="noStrike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40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는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개별 </a:t>
            </a:r>
            <a:r>
              <a:rPr lang="ko-KR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미술품</a:t>
            </a:r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 인 </a:t>
            </a:r>
            <a:endParaRPr lang="en-US" altLang="ko-KR" sz="24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이상 전체를 구성하는 요소로 일체</a:t>
            </a:r>
            <a:r>
              <a:rPr lang="en-US" altLang="ko-KR" sz="24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en-US" altLang="ko-KR" sz="2400" dirty="0">
              <a:solidFill>
                <a:schemeClr val="accent1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- </a:t>
            </a:r>
            <a:r>
              <a:rPr lang="ko-KR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다도로 진행하는 시간 그 자체가 예술</a:t>
            </a:r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6380EA8-3715-42DD-B18D-0B782FB8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7" y="1090451"/>
            <a:ext cx="3499612" cy="26247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172681C-AC38-484C-9A8D-DD358C6A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4" y="3905819"/>
            <a:ext cx="3499612" cy="267659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13E5714-3878-4525-BC06-B674F6A9A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022" y="4139106"/>
            <a:ext cx="3658724" cy="24391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C44FED2-8C46-4262-8A4D-D6FEB8BAA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922" y="2867891"/>
            <a:ext cx="2547733" cy="3792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877112-52C7-4F7D-9D92-8C21BF143B94}"/>
              </a:ext>
            </a:extLst>
          </p:cNvPr>
          <p:cNvSpPr txBox="1"/>
          <p:nvPr/>
        </p:nvSpPr>
        <p:spPr>
          <a:xfrm>
            <a:off x="3670898" y="83921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(1)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B11BA1-4817-4237-857B-38921D69538D}"/>
              </a:ext>
            </a:extLst>
          </p:cNvPr>
          <p:cNvSpPr txBox="1"/>
          <p:nvPr/>
        </p:nvSpPr>
        <p:spPr>
          <a:xfrm>
            <a:off x="3711856" y="3715161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(2)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62759-C4E2-40F2-8F7C-571BF6B4DA42}"/>
              </a:ext>
            </a:extLst>
          </p:cNvPr>
          <p:cNvSpPr txBox="1"/>
          <p:nvPr/>
        </p:nvSpPr>
        <p:spPr>
          <a:xfrm>
            <a:off x="7928746" y="3922272"/>
            <a:ext cx="126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(3)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9DB2E-D4EA-4D7A-B986-A53F6E91DCC5}"/>
              </a:ext>
            </a:extLst>
          </p:cNvPr>
          <p:cNvSpPr txBox="1"/>
          <p:nvPr/>
        </p:nvSpPr>
        <p:spPr>
          <a:xfrm>
            <a:off x="11156655" y="2863643"/>
            <a:ext cx="106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(4)</a:t>
            </a:r>
            <a:endParaRPr lang="ko-KR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86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1695" y="208377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? </a:t>
            </a:r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</a:t>
            </a:r>
            <a:r>
              <a:rPr lang="ko-KR" altLang="en-US" sz="1100" dirty="0">
                <a:solidFill>
                  <a:srgbClr val="554F4D"/>
                </a:solidFill>
                <a:latin typeface="Algerian" panose="04020705040A02060702" pitchFamily="82" charset="0"/>
              </a:rPr>
              <a:t> </a:t>
            </a:r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1,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1B6AE6B-5B8D-4D45-AF65-509728806A29}"/>
              </a:ext>
            </a:extLst>
          </p:cNvPr>
          <p:cNvSpPr/>
          <p:nvPr/>
        </p:nvSpPr>
        <p:spPr>
          <a:xfrm>
            <a:off x="481567" y="1495581"/>
            <a:ext cx="5413594" cy="49113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232EF9-480E-4ADB-B81C-48FF19F96248}"/>
              </a:ext>
            </a:extLst>
          </p:cNvPr>
          <p:cNvSpPr/>
          <p:nvPr/>
        </p:nvSpPr>
        <p:spPr>
          <a:xfrm>
            <a:off x="6314157" y="1495581"/>
            <a:ext cx="5396276" cy="4911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6D5A9C8-D230-4C49-A0C8-0B6D2215947B}"/>
              </a:ext>
            </a:extLst>
          </p:cNvPr>
          <p:cNvSpPr/>
          <p:nvPr/>
        </p:nvSpPr>
        <p:spPr>
          <a:xfrm>
            <a:off x="709177" y="1708060"/>
            <a:ext cx="4980423" cy="684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300">
              <a:latin typeface="+mj-ea"/>
              <a:ea typeface="+mj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E9ACF1C-159D-450A-BE32-97E0CD56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7" y="2506564"/>
            <a:ext cx="4980423" cy="3786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89AB2B-E62F-49E4-A770-336B2FA22506}"/>
              </a:ext>
            </a:extLst>
          </p:cNvPr>
          <p:cNvSpPr txBox="1"/>
          <p:nvPr/>
        </p:nvSpPr>
        <p:spPr>
          <a:xfrm>
            <a:off x="1765644" y="1819472"/>
            <a:ext cx="28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다도의 기본 다실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BAD39-9D4F-435B-B6AA-70EA8273D0C4}"/>
              </a:ext>
            </a:extLst>
          </p:cNvPr>
          <p:cNvSpPr txBox="1"/>
          <p:nvPr/>
        </p:nvSpPr>
        <p:spPr>
          <a:xfrm>
            <a:off x="6314156" y="1951671"/>
            <a:ext cx="53962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(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큰방 다실의 예시 도구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endParaRPr lang="en-US" altLang="ko-KR" sz="28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왼쪽부터 풍로와 솥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  <a:p>
            <a:endParaRPr lang="en-US" altLang="ko-KR" sz="28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국자립과 국자</a:t>
            </a:r>
            <a:endParaRPr lang="en-US" altLang="ko-KR" sz="28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담배 쟁반과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화입</a:t>
            </a:r>
            <a:endParaRPr lang="en-US" altLang="ko-KR" sz="2800" dirty="0">
              <a:solidFill>
                <a:srgbClr val="00000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도코노마에는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sz="2800" b="0" i="0" dirty="0" err="1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화입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2800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향합</a:t>
            </a:r>
            <a:endParaRPr lang="en-US" altLang="ko-KR" sz="2800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화입</a:t>
            </a:r>
            <a:r>
              <a:rPr lang="en-US" altLang="ko-KR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차도구의 일종</a:t>
            </a:r>
            <a:r>
              <a:rPr lang="en-US" altLang="ko-KR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꽃을 </a:t>
            </a:r>
            <a:r>
              <a:rPr lang="ko-KR" altLang="en-US" dirty="0" err="1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그려넣는</a:t>
            </a:r>
            <a:r>
              <a:rPr lang="ko-KR" altLang="en-US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그릇</a:t>
            </a:r>
            <a:r>
              <a:rPr lang="en-US" altLang="ko-KR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</a:p>
          <a:p>
            <a:r>
              <a:rPr lang="ko-KR" altLang="en-US" b="0" i="0" dirty="0">
                <a:solidFill>
                  <a:schemeClr val="accent4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향합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향을 담아 두기 위해 만든 도자기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금속기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목기</a:t>
            </a:r>
            <a:endParaRPr lang="en-US" altLang="ko-KR" b="0" i="0" dirty="0">
              <a:solidFill>
                <a:srgbClr val="000000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ko-KR" altLang="en-US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3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57283" y="69847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? </a:t>
            </a:r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1,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B03943-D9C4-48A0-8F1A-1FC9B8A8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10" y="990594"/>
            <a:ext cx="3845051" cy="22589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6AEA6FB-CC08-4875-A1C1-9A0C3800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11" y="3608437"/>
            <a:ext cx="3845051" cy="2689491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F6D87220-4AE6-40DD-8A4B-DD59CD8F60A2}"/>
              </a:ext>
            </a:extLst>
          </p:cNvPr>
          <p:cNvSpPr/>
          <p:nvPr/>
        </p:nvSpPr>
        <p:spPr>
          <a:xfrm>
            <a:off x="5086350" y="707394"/>
            <a:ext cx="6687289" cy="54432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3516C-D846-4F65-B1F6-CE51CD5FF942}"/>
              </a:ext>
            </a:extLst>
          </p:cNvPr>
          <p:cNvSpPr txBox="1"/>
          <p:nvPr/>
        </p:nvSpPr>
        <p:spPr>
          <a:xfrm>
            <a:off x="6096000" y="1659284"/>
            <a:ext cx="5611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일반적인 다도 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– </a:t>
            </a:r>
            <a:r>
              <a:rPr lang="ko-KR" altLang="en-US" sz="28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말차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사용</a:t>
            </a:r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 err="1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말차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녹차의 일종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 (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가루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But,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에도 시대 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– </a:t>
            </a:r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엽차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사용</a:t>
            </a:r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800" dirty="0">
                <a:solidFill>
                  <a:schemeClr val="accent4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엽차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녹차의 하나</a:t>
            </a:r>
            <a:r>
              <a:rPr lang="en-US" altLang="ko-KR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r>
              <a:rPr lang="ko-KR" altLang="en-US" sz="28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8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C8AC95A-1721-4799-A88C-8CFCB4FD8FCF}"/>
              </a:ext>
            </a:extLst>
          </p:cNvPr>
          <p:cNvSpPr/>
          <p:nvPr/>
        </p:nvSpPr>
        <p:spPr>
          <a:xfrm>
            <a:off x="0" y="88899"/>
            <a:ext cx="139700" cy="901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C196F41-4BC6-4EA3-B20D-DACD2E972834}"/>
              </a:ext>
            </a:extLst>
          </p:cNvPr>
          <p:cNvCxnSpPr>
            <a:cxnSpLocks/>
          </p:cNvCxnSpPr>
          <p:nvPr/>
        </p:nvCxnSpPr>
        <p:spPr>
          <a:xfrm>
            <a:off x="139700" y="6718300"/>
            <a:ext cx="989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1B7B81-F6B6-4422-9181-E12FCFD1760D}"/>
              </a:ext>
            </a:extLst>
          </p:cNvPr>
          <p:cNvSpPr/>
          <p:nvPr/>
        </p:nvSpPr>
        <p:spPr>
          <a:xfrm rot="5400000">
            <a:off x="380997" y="-381000"/>
            <a:ext cx="139700" cy="901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ECBD8-2EF5-48AF-B0BB-713471950DBB}"/>
              </a:ext>
            </a:extLst>
          </p:cNvPr>
          <p:cNvSpPr txBox="1"/>
          <p:nvPr/>
        </p:nvSpPr>
        <p:spPr>
          <a:xfrm>
            <a:off x="900511" y="175183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</a:t>
            </a:r>
            <a:r>
              <a:rPr lang="en-US" altLang="ko-KR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? </a:t>
            </a:r>
            <a:r>
              <a:rPr lang="ko-KR" altLang="en-US" sz="3600" spc="-150" dirty="0">
                <a:solidFill>
                  <a:srgbClr val="554F4D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그게 무엇인가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6BC0-8003-40D2-B20E-5FEF4DF6E2AB}"/>
              </a:ext>
            </a:extLst>
          </p:cNvPr>
          <p:cNvSpPr txBox="1"/>
          <p:nvPr/>
        </p:nvSpPr>
        <p:spPr>
          <a:xfrm>
            <a:off x="196472" y="17273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  <a:latin typeface="Algerian" panose="04020705040A02060702" pitchFamily="82" charset="0"/>
              </a:rPr>
              <a:t>Part 1,</a:t>
            </a:r>
            <a:endParaRPr lang="ko-KR" altLang="en-US" sz="1100" dirty="0">
              <a:solidFill>
                <a:srgbClr val="554F4D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순서도: 대체 처리 2">
            <a:extLst>
              <a:ext uri="{FF2B5EF4-FFF2-40B4-BE49-F238E27FC236}">
                <a16:creationId xmlns:a16="http://schemas.microsoft.com/office/drawing/2014/main" id="{C50F9911-9150-4FB1-8744-5B1030FDE0EB}"/>
              </a:ext>
            </a:extLst>
          </p:cNvPr>
          <p:cNvSpPr/>
          <p:nvPr/>
        </p:nvSpPr>
        <p:spPr>
          <a:xfrm>
            <a:off x="739110" y="990594"/>
            <a:ext cx="10357977" cy="5419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012CA-945C-44F6-BE32-0F4AFEAE9119}"/>
              </a:ext>
            </a:extLst>
          </p:cNvPr>
          <p:cNvSpPr txBox="1"/>
          <p:nvPr/>
        </p:nvSpPr>
        <p:spPr>
          <a:xfrm>
            <a:off x="1603742" y="990594"/>
            <a:ext cx="842925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ko-KR" altLang="en-US" sz="24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다도의 환대의 정신  </a:t>
            </a:r>
            <a:r>
              <a:rPr lang="en-US" altLang="ko-KR" sz="24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"</a:t>
            </a:r>
            <a:r>
              <a:rPr lang="ko-KR" altLang="en-US" sz="2400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리큐</a:t>
            </a:r>
            <a:r>
              <a:rPr lang="ko-KR" altLang="en-US" sz="24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일곱 법칙</a:t>
            </a:r>
            <a:r>
              <a:rPr lang="en-US" altLang="ko-KR" sz="2400" b="1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"</a:t>
            </a:r>
          </a:p>
          <a:p>
            <a:pPr algn="l" fontAlgn="base"/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en-US" altLang="ko-KR" sz="24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차는 손님의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상황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이나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기분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생각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에 따라 놓으십시오</a:t>
            </a:r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l" fontAlgn="base"/>
            <a:r>
              <a:rPr lang="en-US" altLang="ko-KR" sz="24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숯은 물과 비등 놓고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준비는 포인트를 제치고 정확하게 함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l" fontAlgn="base"/>
            <a:r>
              <a:rPr lang="en-US" altLang="ko-KR" sz="24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3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여름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은 시원하고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겨울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은 따뜻함으로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대접은 도구 나 과자를 이용하여 상대방이 편하게 느끼도록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l" fontAlgn="base"/>
            <a:r>
              <a:rPr lang="en-US" altLang="ko-KR" sz="24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4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꽃은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들에있는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것처럼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꽃 본래의 아름다움과 생명력을 바탕으로 본질을 표현한다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l" fontAlgn="base"/>
            <a:r>
              <a:rPr lang="en-US" altLang="ko-KR" sz="24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5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일찍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어떤 것이든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준비를 게을리하지 않고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마음에 여유를 가지고 함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l" fontAlgn="base"/>
            <a:r>
              <a:rPr lang="en-US" altLang="ko-KR" sz="24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6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어떤 경우에도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임기응변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으로 대응할 수 있도록 상대를 위해 만반의 준비</a:t>
            </a:r>
            <a:b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l" fontAlgn="base"/>
            <a:r>
              <a:rPr lang="en-US" altLang="ko-KR" sz="2000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7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주인과 손님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그리고 손님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끼리도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 서로를 </a:t>
            </a:r>
            <a:r>
              <a:rPr lang="ko-KR" alt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존중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하고 마음을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휴먼옛체" panose="02030504000101010101" pitchFamily="18" charset="-127"/>
                <a:ea typeface="휴먼옛체" panose="02030504000101010101" pitchFamily="18" charset="-127"/>
              </a:rPr>
              <a:t>나누어주십시오</a:t>
            </a:r>
            <a:endParaRPr lang="en-US" altLang="ko-KR" b="0" i="0" dirty="0">
              <a:solidFill>
                <a:schemeClr val="bg1"/>
              </a:solidFill>
              <a:effectLst/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4AF9E7-E245-42FB-8052-5E621F37C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B419100-98A4-4AFD-96BA-432981ECB532}"/>
              </a:ext>
            </a:extLst>
          </p:cNvPr>
          <p:cNvSpPr/>
          <p:nvPr/>
        </p:nvSpPr>
        <p:spPr>
          <a:xfrm>
            <a:off x="540083" y="3848242"/>
            <a:ext cx="5555917" cy="1130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4A83D5A-CB84-4743-AEA5-9C531B414F64}"/>
              </a:ext>
            </a:extLst>
          </p:cNvPr>
          <p:cNvSpPr/>
          <p:nvPr/>
        </p:nvSpPr>
        <p:spPr>
          <a:xfrm>
            <a:off x="540084" y="2104246"/>
            <a:ext cx="2340000" cy="1743996"/>
          </a:xfrm>
          <a:prstGeom prst="rect">
            <a:avLst/>
          </a:prstGeom>
          <a:solidFill>
            <a:srgbClr val="4F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526F0FF-F9A3-4C7F-9354-F8CB6881AA76}"/>
              </a:ext>
            </a:extLst>
          </p:cNvPr>
          <p:cNvCxnSpPr/>
          <p:nvPr/>
        </p:nvCxnSpPr>
        <p:spPr>
          <a:xfrm>
            <a:off x="540084" y="5181600"/>
            <a:ext cx="11651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775BF9-1A88-4904-8029-21EA94648A60}"/>
              </a:ext>
            </a:extLst>
          </p:cNvPr>
          <p:cNvSpPr txBox="1"/>
          <p:nvPr/>
        </p:nvSpPr>
        <p:spPr>
          <a:xfrm flipH="1">
            <a:off x="718819" y="2653078"/>
            <a:ext cx="194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Part 2, 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912C2-8A1D-413F-842D-DD4797C6B6F0}"/>
              </a:ext>
            </a:extLst>
          </p:cNvPr>
          <p:cNvSpPr txBox="1"/>
          <p:nvPr/>
        </p:nvSpPr>
        <p:spPr>
          <a:xfrm>
            <a:off x="718819" y="4090153"/>
            <a:ext cx="24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300" dirty="0">
                <a:solidFill>
                  <a:schemeClr val="accent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다도의 역사</a:t>
            </a:r>
          </a:p>
        </p:txBody>
      </p:sp>
    </p:spTree>
    <p:extLst>
      <p:ext uri="{BB962C8B-B14F-4D97-AF65-F5344CB8AC3E}">
        <p14:creationId xmlns:p14="http://schemas.microsoft.com/office/powerpoint/2010/main" val="3218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tea_2010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3C42"/>
      </a:accent1>
      <a:accent2>
        <a:srgbClr val="407283"/>
      </a:accent2>
      <a:accent3>
        <a:srgbClr val="DFC0A8"/>
      </a:accent3>
      <a:accent4>
        <a:srgbClr val="E09508"/>
      </a:accent4>
      <a:accent5>
        <a:srgbClr val="727A7C"/>
      </a:accent5>
      <a:accent6>
        <a:srgbClr val="51504C"/>
      </a:accent6>
      <a:hlink>
        <a:srgbClr val="323F4F"/>
      </a:hlink>
      <a:folHlink>
        <a:srgbClr val="323F4F"/>
      </a:folHlink>
    </a:clrScheme>
    <a:fontScheme name="마루 부리 Beta">
      <a:majorFont>
        <a:latin typeface="마루 부리 Beta"/>
        <a:ea typeface="마루 부리 Beta"/>
        <a:cs typeface=""/>
      </a:majorFont>
      <a:minorFont>
        <a:latin typeface="마루 부리 Beta"/>
        <a:ea typeface="마루 부리 Bet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916</Words>
  <Application>Microsoft Office PowerPoint</Application>
  <PresentationFormat>와이드스크린</PresentationFormat>
  <Paragraphs>176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마루 부리 Beta</vt:lpstr>
      <vt:lpstr>휴먼옛체</vt:lpstr>
      <vt:lpstr>Algerian</vt:lpstr>
      <vt:lpstr>Arial</vt:lpstr>
      <vt:lpstr>Vladimir Script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이 동주</cp:lastModifiedBy>
  <cp:revision>25</cp:revision>
  <dcterms:created xsi:type="dcterms:W3CDTF">2020-10-18T02:36:22Z</dcterms:created>
  <dcterms:modified xsi:type="dcterms:W3CDTF">2021-09-30T03:40:02Z</dcterms:modified>
</cp:coreProperties>
</file>