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59" r:id="rId5"/>
    <p:sldId id="260" r:id="rId6"/>
    <p:sldId id="264" r:id="rId7"/>
    <p:sldId id="261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7D2420-F028-46B9-A6FF-4FBF373D3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B45B6FF-B9ED-4E43-BC83-C6254724D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D818C0B-6B56-427F-9554-64D1EFAAB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4B8E-D1D0-4EDA-AFAC-3A137AF6FA70}" type="datetimeFigureOut">
              <a:rPr lang="ko-KR" altLang="en-US" smtClean="0"/>
              <a:t>2021-09-21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E27DFBB-6887-4903-A2EE-6A55DAED5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EB0E636-45B5-4F48-BAFF-40B62466F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4AB8-F1DC-42A7-ABA9-62E1AEDCE0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974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3717A7-1710-4222-9C35-0ADA60B27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BF24AF5-9A82-4431-81AA-112A62609D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B15EAA1-6DD5-4F2C-9D17-93BF37C17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4B8E-D1D0-4EDA-AFAC-3A137AF6FA70}" type="datetimeFigureOut">
              <a:rPr lang="ko-KR" altLang="en-US" smtClean="0"/>
              <a:t>2021-09-21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383E5C0-0469-4B8D-9230-75F7FBFA4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7574EA0-84F3-4D63-AC22-81FB4B8CA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4AB8-F1DC-42A7-ABA9-62E1AEDCE0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678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D96EFF2-105C-425D-9E52-E8FA135305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AFDC2BE-07C2-4889-9B63-0B39891764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9E95936-C30A-48DC-85FE-BE4923847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4B8E-D1D0-4EDA-AFAC-3A137AF6FA70}" type="datetimeFigureOut">
              <a:rPr lang="ko-KR" altLang="en-US" smtClean="0"/>
              <a:t>2021-09-21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96DFE51-81CE-43BD-BD92-A4D2FF6CC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A2D0F55-0A1B-484A-A00C-3A678A237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4AB8-F1DC-42A7-ABA9-62E1AEDCE0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0871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64CB16-D4B7-4F9E-9F0A-21F19DBCF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E11061E-834B-4B85-95B4-0157461B9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C2A11E4-9BD6-460D-8792-444253B6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4B8E-D1D0-4EDA-AFAC-3A137AF6FA70}" type="datetimeFigureOut">
              <a:rPr lang="ko-KR" altLang="en-US" smtClean="0"/>
              <a:t>2021-09-21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5A2911-DF6C-4947-A3DF-0508D9399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270FCA4-6D18-4148-B4F3-500C07777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4AB8-F1DC-42A7-ABA9-62E1AEDCE0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892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8C83E1-808D-4150-B977-F881314D4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CF6C56D-97A2-4485-B9E0-A1C40B91C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A724D3F-DB79-4558-B885-F40C4F073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4B8E-D1D0-4EDA-AFAC-3A137AF6FA70}" type="datetimeFigureOut">
              <a:rPr lang="ko-KR" altLang="en-US" smtClean="0"/>
              <a:t>2021-09-21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D5B5D4-0FC6-4EF2-B917-5F25FCC11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5648585-C811-4493-9357-2E027C118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4AB8-F1DC-42A7-ABA9-62E1AEDCE0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85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59EE12-8BAE-44CD-9C8B-8D1471E0A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CD1B5BC-99E7-4834-B642-DDB35ADABE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AA10B70-D6F2-43E8-A81A-905A82059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BF3DB6-B8CF-480C-A46C-088E054C3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4B8E-D1D0-4EDA-AFAC-3A137AF6FA70}" type="datetimeFigureOut">
              <a:rPr lang="ko-KR" altLang="en-US" smtClean="0"/>
              <a:t>2021-09-21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F98AC1D-EFBE-4024-87DA-11CC81236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152D927-C4BA-4036-BC2A-72EC190B4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4AB8-F1DC-42A7-ABA9-62E1AEDCE0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466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E95D03-ADBE-4D3B-9F5F-CA64C05E1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0260566-C26B-4307-9340-26FDE391A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DA60C61-E1EC-46AC-92B4-CCB3463B0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F44A55B-B33B-4CFF-B993-E4F397D620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AB427A5-7A29-47C0-B9F8-D607EF294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6A68AA1-256E-4451-AB27-88783A8D5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4B8E-D1D0-4EDA-AFAC-3A137AF6FA70}" type="datetimeFigureOut">
              <a:rPr lang="ko-KR" altLang="en-US" smtClean="0"/>
              <a:t>2021-09-21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4D1D7CB-1AE0-4036-A59F-E20A7388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8F5201C-E3E5-4D83-98A3-D73CDFF25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4AB8-F1DC-42A7-ABA9-62E1AEDCE0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365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06846B-BC0E-45E7-9C92-BF510705E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32DEEEE-7219-4DDA-B96E-91766245D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4B8E-D1D0-4EDA-AFAC-3A137AF6FA70}" type="datetimeFigureOut">
              <a:rPr lang="ko-KR" altLang="en-US" smtClean="0"/>
              <a:t>2021-09-21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EF53C36-6210-44D0-863B-B42EC7949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2F46C5F-D79B-4388-B76E-D8BE8ECD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4AB8-F1DC-42A7-ABA9-62E1AEDCE0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401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21D1487-AC1C-4172-B43F-5CAA1CBB0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4B8E-D1D0-4EDA-AFAC-3A137AF6FA70}" type="datetimeFigureOut">
              <a:rPr lang="ko-KR" altLang="en-US" smtClean="0"/>
              <a:t>2021-09-21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18BBFB4-B596-475C-A260-9BC64C0F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3611D05-73B2-4EC8-9CFE-AE091C49C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4AB8-F1DC-42A7-ABA9-62E1AEDCE0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176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496FBD-C4A2-46E5-A720-3555887A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0BC927-5A4B-4B9E-8714-598A76E67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74BD8A2-3853-41FD-88B1-098856EB3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79BB5E1-5033-4BF7-91FB-943EB56CB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4B8E-D1D0-4EDA-AFAC-3A137AF6FA70}" type="datetimeFigureOut">
              <a:rPr lang="ko-KR" altLang="en-US" smtClean="0"/>
              <a:t>2021-09-21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C342215-C9D2-4CF6-BF38-AD309573C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512FB19-2176-4E4A-863C-66DD945C5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4AB8-F1DC-42A7-ABA9-62E1AEDCE0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1570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D4807C-FBE0-4111-BB27-E607B2CB9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1EF2EB9-AFB4-47EA-82F5-B6F4E333A6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EC0DC62-5C94-4037-9536-091FF4204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04A6556-420B-4916-A8FE-707B6C515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4B8E-D1D0-4EDA-AFAC-3A137AF6FA70}" type="datetimeFigureOut">
              <a:rPr lang="ko-KR" altLang="en-US" smtClean="0"/>
              <a:t>2021-09-21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E78AB3A-B8BB-44E6-8E99-55718DE0C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2E26FC0-51F4-4A8D-BFC5-241B25BC6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4AB8-F1DC-42A7-ABA9-62E1AEDCE0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9155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191EE1F-C000-4912-9EA8-92853149D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2227FC0-7EE6-4028-9D02-92B8121C4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5C95077-804D-4EF3-90B4-663D8347A2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84B8E-D1D0-4EDA-AFAC-3A137AF6FA70}" type="datetimeFigureOut">
              <a:rPr lang="ko-KR" altLang="en-US" smtClean="0"/>
              <a:t>2021-09-21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CAF02FB-4626-43A6-AD32-C8282FB98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5FC0B65-2423-42D0-941B-2913BF1C59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A4AB8-F1DC-42A7-ABA9-62E1AEDCE0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732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nowfes.com/online2021/" TargetMode="Externa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ja.wikipedia.org/wiki/%E3%81%95%E3%81%A3%E3%81%BD%E3%82%8D%E9%9B%AA%E3%81%BE%E3%81%A4%E3%82%8A" TargetMode="External"/><Relationship Id="rId2" Type="http://schemas.openxmlformats.org/officeDocument/2006/relationships/hyperlink" Target="https://ja.wikipedia.org/wiki/%E9%9B%AA%E3%81%BE%E3%81%A4%E3%82%8A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nowfes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7N3hvxT7HGo?feature=oembed" TargetMode="External"/><Relationship Id="rId4" Type="http://schemas.openxmlformats.org/officeDocument/2006/relationships/hyperlink" Target="https://youtu.be/7N3hvxT7HGo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눈, 나무, 실외, 숲이(가) 표시된 사진&#10;&#10;자동 생성된 설명">
            <a:extLst>
              <a:ext uri="{FF2B5EF4-FFF2-40B4-BE49-F238E27FC236}">
                <a16:creationId xmlns:a16="http://schemas.microsoft.com/office/drawing/2014/main" id="{6B74DE14-7424-4EDC-A828-9978A7A300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764665" cy="6862474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E0D7E0F5-56CF-4677-8778-74B5BA6E58C9}"/>
              </a:ext>
            </a:extLst>
          </p:cNvPr>
          <p:cNvSpPr/>
          <p:nvPr/>
        </p:nvSpPr>
        <p:spPr>
          <a:xfrm>
            <a:off x="0" y="2422237"/>
            <a:ext cx="5966691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36E574DA-8B86-43E5-A5E9-884FBF699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96156" y="1674634"/>
            <a:ext cx="9144000" cy="2387600"/>
          </a:xfrm>
        </p:spPr>
        <p:txBody>
          <a:bodyPr/>
          <a:lstStyle/>
          <a:p>
            <a:r>
              <a:rPr lang="ko-KR" altLang="en-US" sz="4000" b="1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일본 눈 축제 </a:t>
            </a:r>
            <a:r>
              <a:rPr lang="en-US" altLang="ko-KR" sz="4000" b="1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(</a:t>
            </a:r>
            <a:r>
              <a:rPr lang="ko-KR" altLang="en-US" sz="4000" b="1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雪</a:t>
            </a:r>
            <a:r>
              <a:rPr lang="ja-JP" altLang="en-US" sz="4000" b="1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まつり</a:t>
            </a:r>
            <a:r>
              <a:rPr lang="en-US" altLang="ja-JP" sz="4000" b="1" kern="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)</a:t>
            </a:r>
            <a:br>
              <a:rPr lang="ja-JP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</a:rPr>
            </a:b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7D5521A-699B-4096-BEDC-CD68961800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3048000" y="3314630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ko-KR" sz="2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 </a:t>
            </a:r>
            <a:r>
              <a:rPr lang="ko-KR" altLang="en-US" sz="2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454F58-6752-42B4-9670-BCA441AA3D56}"/>
              </a:ext>
            </a:extLst>
          </p:cNvPr>
          <p:cNvSpPr/>
          <p:nvPr/>
        </p:nvSpPr>
        <p:spPr>
          <a:xfrm rot="5400000">
            <a:off x="8097666" y="2667002"/>
            <a:ext cx="6858001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4905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91C930C-A92C-46E6-BD7B-CF54A6ACC168}"/>
              </a:ext>
            </a:extLst>
          </p:cNvPr>
          <p:cNvSpPr/>
          <p:nvPr/>
        </p:nvSpPr>
        <p:spPr>
          <a:xfrm rot="10800000">
            <a:off x="-23387" y="-2"/>
            <a:ext cx="10879646" cy="932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454F58-6752-42B4-9670-BCA441AA3D56}"/>
              </a:ext>
            </a:extLst>
          </p:cNvPr>
          <p:cNvSpPr/>
          <p:nvPr/>
        </p:nvSpPr>
        <p:spPr>
          <a:xfrm rot="5400000">
            <a:off x="8097666" y="2667002"/>
            <a:ext cx="6858001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E8EDF-239A-4070-927E-4574BB1CE43D}"/>
              </a:ext>
            </a:extLst>
          </p:cNvPr>
          <p:cNvSpPr txBox="1"/>
          <p:nvPr/>
        </p:nvSpPr>
        <p:spPr>
          <a:xfrm>
            <a:off x="134471" y="110029"/>
            <a:ext cx="527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2.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축제에 대하여</a:t>
            </a:r>
          </a:p>
        </p:txBody>
      </p:sp>
      <p:pic>
        <p:nvPicPr>
          <p:cNvPr id="7" name="그래픽 6" descr="눈 속에서 사슴과 겨울 숲">
            <a:extLst>
              <a:ext uri="{FF2B5EF4-FFF2-40B4-BE49-F238E27FC236}">
                <a16:creationId xmlns:a16="http://schemas.microsoft.com/office/drawing/2014/main" id="{431387ED-2DD2-4242-9937-C22EC4633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8058" y="2037481"/>
            <a:ext cx="5463989" cy="546398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5C7FB19-773E-4557-8950-6CBAEE2415C0}"/>
              </a:ext>
            </a:extLst>
          </p:cNvPr>
          <p:cNvSpPr txBox="1"/>
          <p:nvPr/>
        </p:nvSpPr>
        <p:spPr>
          <a:xfrm>
            <a:off x="4850883" y="402416"/>
            <a:ext cx="61632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</a:t>
            </a:r>
            <a:r>
              <a:rPr lang="ko-KR" altLang="en-US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삿포로 눈 축제 행사</a:t>
            </a:r>
            <a:endParaRPr lang="en-US" altLang="ko-KR" sz="1800" dirty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699BE7-F4CC-45B0-ABE8-9D2A253A0DF1}"/>
              </a:ext>
            </a:extLst>
          </p:cNvPr>
          <p:cNvSpPr txBox="1"/>
          <p:nvPr/>
        </p:nvSpPr>
        <p:spPr>
          <a:xfrm>
            <a:off x="134471" y="1042360"/>
            <a:ext cx="2832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② </a:t>
            </a:r>
            <a:r>
              <a:rPr lang="ko-KR" altLang="en-US" sz="2400" dirty="0" err="1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스스키노</a:t>
            </a:r>
            <a:r>
              <a:rPr lang="ko-KR" altLang="en-US" sz="24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행사장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39B089-756D-4213-A34D-14F4632D17E2}"/>
              </a:ext>
            </a:extLst>
          </p:cNvPr>
          <p:cNvSpPr txBox="1"/>
          <p:nvPr/>
        </p:nvSpPr>
        <p:spPr>
          <a:xfrm>
            <a:off x="134471" y="2827157"/>
            <a:ext cx="6167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1.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얼음상을 만지고 탈 수 있는 만남의 광장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8B64399-0B92-42C5-81D8-D8713B832CE4}"/>
              </a:ext>
            </a:extLst>
          </p:cNvPr>
          <p:cNvSpPr txBox="1"/>
          <p:nvPr/>
        </p:nvSpPr>
        <p:spPr>
          <a:xfrm>
            <a:off x="147919" y="4115201"/>
            <a:ext cx="5836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kern="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.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촬영 장소인 </a:t>
            </a:r>
            <a:r>
              <a:rPr lang="ko-KR" altLang="en-US" sz="2400" kern="0" spc="0" dirty="0" err="1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일루미네이션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로드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9AAF51-B89E-47ED-9091-2D3F0455EA89}"/>
              </a:ext>
            </a:extLst>
          </p:cNvPr>
          <p:cNvSpPr txBox="1"/>
          <p:nvPr/>
        </p:nvSpPr>
        <p:spPr>
          <a:xfrm>
            <a:off x="147919" y="5451186"/>
            <a:ext cx="6391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3.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얼음여왕 </a:t>
            </a:r>
            <a:r>
              <a:rPr lang="ko-KR" altLang="en-US" sz="2400" kern="0" spc="0" dirty="0" err="1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촬영회</a:t>
            </a:r>
            <a:endParaRPr lang="ko-KR" altLang="en-US" sz="2400" kern="0" spc="0" dirty="0">
              <a:solidFill>
                <a:srgbClr val="000000"/>
              </a:solidFill>
              <a:effectLst/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4615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91C930C-A92C-46E6-BD7B-CF54A6ACC168}"/>
              </a:ext>
            </a:extLst>
          </p:cNvPr>
          <p:cNvSpPr/>
          <p:nvPr/>
        </p:nvSpPr>
        <p:spPr>
          <a:xfrm rot="10800000">
            <a:off x="-23387" y="-2"/>
            <a:ext cx="10879646" cy="932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454F58-6752-42B4-9670-BCA441AA3D56}"/>
              </a:ext>
            </a:extLst>
          </p:cNvPr>
          <p:cNvSpPr/>
          <p:nvPr/>
        </p:nvSpPr>
        <p:spPr>
          <a:xfrm rot="5400000">
            <a:off x="8097666" y="2667002"/>
            <a:ext cx="6858001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E8EDF-239A-4070-927E-4574BB1CE43D}"/>
              </a:ext>
            </a:extLst>
          </p:cNvPr>
          <p:cNvSpPr txBox="1"/>
          <p:nvPr/>
        </p:nvSpPr>
        <p:spPr>
          <a:xfrm>
            <a:off x="134471" y="110029"/>
            <a:ext cx="527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2.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축제에 대하여</a:t>
            </a:r>
          </a:p>
        </p:txBody>
      </p:sp>
      <p:pic>
        <p:nvPicPr>
          <p:cNvPr id="7" name="그래픽 6" descr="눈 속에서 사슴과 겨울 숲">
            <a:extLst>
              <a:ext uri="{FF2B5EF4-FFF2-40B4-BE49-F238E27FC236}">
                <a16:creationId xmlns:a16="http://schemas.microsoft.com/office/drawing/2014/main" id="{431387ED-2DD2-4242-9937-C22EC4633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8058" y="2037481"/>
            <a:ext cx="5463989" cy="5463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B5E4FA1-B553-4CD3-BE3E-1115A20D456C}"/>
              </a:ext>
            </a:extLst>
          </p:cNvPr>
          <p:cNvSpPr txBox="1"/>
          <p:nvPr/>
        </p:nvSpPr>
        <p:spPr>
          <a:xfrm>
            <a:off x="134471" y="1042360"/>
            <a:ext cx="2832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kern="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③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</a:t>
            </a:r>
            <a:r>
              <a:rPr lang="ko-KR" altLang="en-US" sz="2400" kern="0" spc="0" dirty="0" err="1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츠도무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행사장</a:t>
            </a:r>
            <a:endParaRPr lang="ko-KR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D9B55F-AC9E-4BBE-A0A0-48563F96D247}"/>
              </a:ext>
            </a:extLst>
          </p:cNvPr>
          <p:cNvSpPr txBox="1"/>
          <p:nvPr/>
        </p:nvSpPr>
        <p:spPr>
          <a:xfrm>
            <a:off x="4850883" y="402416"/>
            <a:ext cx="61632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</a:t>
            </a:r>
            <a:r>
              <a:rPr lang="ko-KR" altLang="en-US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삿포로 눈 축제 행사</a:t>
            </a:r>
            <a:endParaRPr lang="en-US" altLang="ko-KR" sz="1800" dirty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C8414F-1106-47C1-BB9C-C288DB0E2A5D}"/>
              </a:ext>
            </a:extLst>
          </p:cNvPr>
          <p:cNvSpPr txBox="1"/>
          <p:nvPr/>
        </p:nvSpPr>
        <p:spPr>
          <a:xfrm>
            <a:off x="134471" y="2827157"/>
            <a:ext cx="6167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1.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튜브 미끄럼틀 또는 스노우 </a:t>
            </a:r>
            <a:r>
              <a:rPr lang="ko-KR" altLang="en-US" sz="2400" kern="0" spc="0" dirty="0" err="1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래프팅</a:t>
            </a:r>
            <a:endParaRPr lang="ko-KR" altLang="en-US" sz="2400" kern="0" spc="0" dirty="0">
              <a:solidFill>
                <a:srgbClr val="000000"/>
              </a:solidFill>
              <a:effectLst/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0F56D4-AA60-4DF8-9497-A0584E9FD564}"/>
              </a:ext>
            </a:extLst>
          </p:cNvPr>
          <p:cNvSpPr txBox="1"/>
          <p:nvPr/>
        </p:nvSpPr>
        <p:spPr>
          <a:xfrm>
            <a:off x="147919" y="4115201"/>
            <a:ext cx="5836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kern="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.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어린이들이 뛰어놀 수 있는 패밀리 광장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8E2469-269D-4951-8838-58B2401144F4}"/>
              </a:ext>
            </a:extLst>
          </p:cNvPr>
          <p:cNvSpPr txBox="1"/>
          <p:nvPr/>
        </p:nvSpPr>
        <p:spPr>
          <a:xfrm>
            <a:off x="147919" y="5451186"/>
            <a:ext cx="6391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3. </a:t>
            </a:r>
            <a:r>
              <a:rPr lang="ko-KR" altLang="en-US" sz="2400" kern="0" spc="0" dirty="0" err="1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츠도무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시설 내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,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휴게소 및 음식판매소</a:t>
            </a:r>
          </a:p>
        </p:txBody>
      </p:sp>
    </p:spTree>
    <p:extLst>
      <p:ext uri="{BB962C8B-B14F-4D97-AF65-F5344CB8AC3E}">
        <p14:creationId xmlns:p14="http://schemas.microsoft.com/office/powerpoint/2010/main" val="204681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91C930C-A92C-46E6-BD7B-CF54A6ACC168}"/>
              </a:ext>
            </a:extLst>
          </p:cNvPr>
          <p:cNvSpPr/>
          <p:nvPr/>
        </p:nvSpPr>
        <p:spPr>
          <a:xfrm rot="10800000">
            <a:off x="-23387" y="-2"/>
            <a:ext cx="10879646" cy="932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454F58-6752-42B4-9670-BCA441AA3D56}"/>
              </a:ext>
            </a:extLst>
          </p:cNvPr>
          <p:cNvSpPr/>
          <p:nvPr/>
        </p:nvSpPr>
        <p:spPr>
          <a:xfrm rot="5400000">
            <a:off x="8097666" y="2667002"/>
            <a:ext cx="6858001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E8EDF-239A-4070-927E-4574BB1CE43D}"/>
              </a:ext>
            </a:extLst>
          </p:cNvPr>
          <p:cNvSpPr txBox="1"/>
          <p:nvPr/>
        </p:nvSpPr>
        <p:spPr>
          <a:xfrm>
            <a:off x="134471" y="110029"/>
            <a:ext cx="527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2.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축제에 대하여</a:t>
            </a:r>
          </a:p>
        </p:txBody>
      </p:sp>
      <p:pic>
        <p:nvPicPr>
          <p:cNvPr id="7" name="그래픽 6" descr="눈 속에서 사슴과 겨울 숲">
            <a:extLst>
              <a:ext uri="{FF2B5EF4-FFF2-40B4-BE49-F238E27FC236}">
                <a16:creationId xmlns:a16="http://schemas.microsoft.com/office/drawing/2014/main" id="{431387ED-2DD2-4242-9937-C22EC4633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8058" y="2037481"/>
            <a:ext cx="5463989" cy="5463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2906D56-EBD5-4491-97DB-F345E1A0E3BD}"/>
              </a:ext>
            </a:extLst>
          </p:cNvPr>
          <p:cNvSpPr txBox="1"/>
          <p:nvPr/>
        </p:nvSpPr>
        <p:spPr>
          <a:xfrm>
            <a:off x="4850883" y="402416"/>
            <a:ext cx="61632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</a:t>
            </a:r>
            <a:r>
              <a:rPr lang="ko-KR" altLang="en-US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삿포로 눈 축제 행사</a:t>
            </a:r>
            <a:endParaRPr lang="en-US" altLang="ko-KR" sz="1800" dirty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C388125F-9FB9-4BC1-85A3-2A13C356A1F0}"/>
              </a:ext>
            </a:extLst>
          </p:cNvPr>
          <p:cNvGrpSpPr/>
          <p:nvPr/>
        </p:nvGrpSpPr>
        <p:grpSpPr>
          <a:xfrm>
            <a:off x="134471" y="1802798"/>
            <a:ext cx="6624918" cy="1886235"/>
            <a:chOff x="134471" y="1802798"/>
            <a:chExt cx="6624918" cy="188623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CEACD97-DE36-4A84-A8A1-0F5DBD91B0CA}"/>
                </a:ext>
              </a:extLst>
            </p:cNvPr>
            <p:cNvSpPr txBox="1"/>
            <p:nvPr/>
          </p:nvSpPr>
          <p:spPr>
            <a:xfrm>
              <a:off x="134471" y="1802798"/>
              <a:ext cx="19901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1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가 회장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会場</a:t>
              </a:r>
              <a:r>
                <a:rPr lang="en-US" altLang="ko-KR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ko-KR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8C02BC1-37AB-46F1-944B-13A3D465884D}"/>
                </a:ext>
              </a:extLst>
            </p:cNvPr>
            <p:cNvSpPr txBox="1"/>
            <p:nvPr/>
          </p:nvSpPr>
          <p:spPr>
            <a:xfrm>
              <a:off x="134471" y="2365594"/>
              <a:ext cx="662491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: </a:t>
              </a:r>
              <a:r>
                <a:rPr lang="ja-JP" altLang="en-US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スケートリンク </a:t>
              </a:r>
              <a:r>
                <a:rPr lang="en-US" altLang="ja-JP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스케이트링크</a:t>
              </a:r>
              <a:r>
                <a:rPr lang="en-US" altLang="ko-KR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ja-JP" altLang="en-US" sz="2000" i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endParaRPr lang="en-US" altLang="ko-KR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ko-KR" altLang="en-US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가족이 함께 즐길 수 있는 체험형 놀이기구</a:t>
              </a:r>
              <a:endParaRPr lang="en-US" altLang="ko-KR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ko-KR" altLang="en-US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기간 동안 다양한 무대 이벤트도 개최</a:t>
              </a:r>
              <a:endParaRPr lang="ko-KR" altLang="en-US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CA185968-0703-4124-ABCF-B3FD84C55CB3}"/>
              </a:ext>
            </a:extLst>
          </p:cNvPr>
          <p:cNvGrpSpPr/>
          <p:nvPr/>
        </p:nvGrpSpPr>
        <p:grpSpPr>
          <a:xfrm>
            <a:off x="134471" y="4227128"/>
            <a:ext cx="6624918" cy="2228456"/>
            <a:chOff x="134471" y="4227128"/>
            <a:chExt cx="6624918" cy="222845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2E2BAC9-68B1-422D-8888-C4D2417EA7ED}"/>
                </a:ext>
              </a:extLst>
            </p:cNvPr>
            <p:cNvSpPr txBox="1"/>
            <p:nvPr/>
          </p:nvSpPr>
          <p:spPr>
            <a:xfrm>
              <a:off x="134471" y="4227128"/>
              <a:ext cx="19901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2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가 회장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会場</a:t>
              </a:r>
              <a:r>
                <a:rPr lang="en-US" altLang="ko-KR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ko-KR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4267B6D-01C8-4994-A110-D80C10378269}"/>
                </a:ext>
              </a:extLst>
            </p:cNvPr>
            <p:cNvSpPr txBox="1"/>
            <p:nvPr/>
          </p:nvSpPr>
          <p:spPr>
            <a:xfrm>
              <a:off x="134471" y="4824368"/>
              <a:ext cx="662491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: </a:t>
              </a:r>
              <a:r>
                <a:rPr lang="en-US" altLang="ja-JP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TV</a:t>
              </a:r>
              <a:r>
                <a:rPr lang="ja-JP" altLang="en-US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アニメ「ゴールデンカムイ」の</a:t>
              </a:r>
              <a:r>
                <a:rPr lang="en-US" altLang="ja-JP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AR</a:t>
              </a:r>
              <a:r>
                <a:rPr lang="ja-JP" altLang="en-US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＋マッピング！</a:t>
              </a:r>
              <a:endParaRPr lang="en-US" altLang="ja-JP" sz="2000" i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ja-JP" sz="2000" dirty="0">
                  <a:solidFill>
                    <a:srgbClr val="000000"/>
                  </a:solidFill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(TV</a:t>
              </a:r>
              <a:r>
                <a:rPr lang="ko-KR" altLang="en-US" sz="2000" dirty="0">
                  <a:solidFill>
                    <a:srgbClr val="000000"/>
                  </a:solidFill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애니메이션 </a:t>
              </a:r>
              <a:r>
                <a:rPr lang="ko-KR" altLang="en-US" sz="2000" dirty="0" err="1">
                  <a:solidFill>
                    <a:srgbClr val="000000"/>
                  </a:solidFill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골든카무이</a:t>
              </a:r>
              <a:r>
                <a:rPr lang="ko-KR" altLang="en-US" sz="2000" dirty="0">
                  <a:solidFill>
                    <a:srgbClr val="000000"/>
                  </a:solidFill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 </a:t>
              </a:r>
              <a:r>
                <a:rPr lang="en-US" altLang="ko-KR" sz="2000" dirty="0">
                  <a:solidFill>
                    <a:srgbClr val="000000"/>
                  </a:solidFill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AR+</a:t>
              </a:r>
              <a:r>
                <a:rPr lang="ko-KR" altLang="en-US" sz="2000" dirty="0">
                  <a:solidFill>
                    <a:srgbClr val="000000"/>
                  </a:solidFill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맵핑</a:t>
              </a:r>
              <a:r>
                <a:rPr lang="en-US" altLang="ko-KR" sz="2000" dirty="0">
                  <a:solidFill>
                    <a:srgbClr val="000000"/>
                  </a:solidFill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ja-JP" altLang="en-US" sz="2000" i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endParaRPr lang="en-US" altLang="ko-KR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ko-KR" altLang="en-US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메이지 시대 말기의 홋카이도를 무대</a:t>
              </a:r>
              <a:endParaRPr lang="en-US" altLang="ko-KR" sz="2000" i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ko-KR" altLang="en-US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대인기 모험 활극 엔터테인먼트가 </a:t>
              </a:r>
              <a:r>
                <a:rPr lang="en-US" altLang="ko-KR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AR+ </a:t>
              </a:r>
              <a:r>
                <a:rPr lang="ko-KR" altLang="en-US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매핑과의 </a:t>
              </a:r>
              <a:r>
                <a:rPr lang="ko-KR" altLang="en-US" sz="2000" i="0" dirty="0" err="1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콜라보</a:t>
              </a:r>
              <a:endParaRPr lang="ko-KR" altLang="en-US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</p:grp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E62EFECD-532E-4800-847E-E2BC6AAE1D76}"/>
              </a:ext>
            </a:extLst>
          </p:cNvPr>
          <p:cNvCxnSpPr>
            <a:cxnSpLocks/>
          </p:cNvCxnSpPr>
          <p:nvPr/>
        </p:nvCxnSpPr>
        <p:spPr>
          <a:xfrm>
            <a:off x="0" y="3998259"/>
            <a:ext cx="7413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74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91C930C-A92C-46E6-BD7B-CF54A6ACC168}"/>
              </a:ext>
            </a:extLst>
          </p:cNvPr>
          <p:cNvSpPr/>
          <p:nvPr/>
        </p:nvSpPr>
        <p:spPr>
          <a:xfrm rot="10800000">
            <a:off x="-23387" y="-2"/>
            <a:ext cx="10879646" cy="932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454F58-6752-42B4-9670-BCA441AA3D56}"/>
              </a:ext>
            </a:extLst>
          </p:cNvPr>
          <p:cNvSpPr/>
          <p:nvPr/>
        </p:nvSpPr>
        <p:spPr>
          <a:xfrm rot="5400000">
            <a:off x="8097666" y="2667002"/>
            <a:ext cx="6858001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E8EDF-239A-4070-927E-4574BB1CE43D}"/>
              </a:ext>
            </a:extLst>
          </p:cNvPr>
          <p:cNvSpPr txBox="1"/>
          <p:nvPr/>
        </p:nvSpPr>
        <p:spPr>
          <a:xfrm>
            <a:off x="134471" y="110029"/>
            <a:ext cx="527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2.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축제에 대하여</a:t>
            </a:r>
          </a:p>
        </p:txBody>
      </p:sp>
      <p:pic>
        <p:nvPicPr>
          <p:cNvPr id="7" name="그래픽 6" descr="눈 속에서 사슴과 겨울 숲">
            <a:extLst>
              <a:ext uri="{FF2B5EF4-FFF2-40B4-BE49-F238E27FC236}">
                <a16:creationId xmlns:a16="http://schemas.microsoft.com/office/drawing/2014/main" id="{431387ED-2DD2-4242-9937-C22EC4633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8058" y="2037481"/>
            <a:ext cx="5463989" cy="5463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8452911-D7A3-46D8-B4E2-D0BFB2D60633}"/>
              </a:ext>
            </a:extLst>
          </p:cNvPr>
          <p:cNvSpPr txBox="1"/>
          <p:nvPr/>
        </p:nvSpPr>
        <p:spPr>
          <a:xfrm>
            <a:off x="4850883" y="402416"/>
            <a:ext cx="61632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</a:t>
            </a:r>
            <a:r>
              <a:rPr lang="ko-KR" altLang="en-US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삿포로 눈 축제 행사</a:t>
            </a:r>
            <a:endParaRPr lang="en-US" altLang="ko-KR" sz="1800" dirty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E5D6D4AF-2DB7-4ECF-8EC2-499CE34E4B09}"/>
              </a:ext>
            </a:extLst>
          </p:cNvPr>
          <p:cNvGrpSpPr/>
          <p:nvPr/>
        </p:nvGrpSpPr>
        <p:grpSpPr>
          <a:xfrm>
            <a:off x="107577" y="1664114"/>
            <a:ext cx="6624918" cy="2096621"/>
            <a:chOff x="107577" y="1664114"/>
            <a:chExt cx="6624918" cy="209662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C2D4383-44CA-483E-851B-B1D3F3FDC3B4}"/>
                </a:ext>
              </a:extLst>
            </p:cNvPr>
            <p:cNvSpPr txBox="1"/>
            <p:nvPr/>
          </p:nvSpPr>
          <p:spPr>
            <a:xfrm>
              <a:off x="107577" y="1664114"/>
              <a:ext cx="19901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3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가 회장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会場</a:t>
              </a:r>
              <a:r>
                <a:rPr lang="en-US" altLang="ko-KR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ko-KR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FDCAE60-8991-4F6D-89F8-486FB5A8EE8D}"/>
                </a:ext>
              </a:extLst>
            </p:cNvPr>
            <p:cNvSpPr txBox="1"/>
            <p:nvPr/>
          </p:nvSpPr>
          <p:spPr>
            <a:xfrm>
              <a:off x="107577" y="2129519"/>
              <a:ext cx="662491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: 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HTB PARK AIR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広場 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白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い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恋人 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PARK AIR 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ジャンプ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台</a:t>
              </a:r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</a:p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 HTB PARK AIR</a:t>
              </a:r>
              <a:r>
                <a:rPr lang="ko-KR" altLang="en-US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광장 </a:t>
              </a:r>
              <a:r>
                <a:rPr lang="ko-KR" altLang="en-US" sz="2000" dirty="0" err="1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하얀연인</a:t>
              </a:r>
              <a:r>
                <a:rPr lang="ko-KR" altLang="en-US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 </a:t>
              </a:r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PARK AIR </a:t>
              </a:r>
              <a:r>
                <a:rPr lang="ko-KR" altLang="en-US" sz="2000" dirty="0" err="1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점프대</a:t>
              </a:r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 )</a:t>
              </a:r>
              <a:endParaRPr lang="en-US" altLang="ko-KR" sz="2000" i="0" dirty="0"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endParaRPr lang="en-US" altLang="ko-KR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일본 정상급 선수들의 스노보드와 프리스타일 스키</a:t>
              </a:r>
              <a:endParaRPr lang="en-US" altLang="ko-KR" sz="2000" i="0" dirty="0"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각종 대회 외 나이트 세션 </a:t>
              </a:r>
              <a:r>
                <a:rPr lang="ko-KR" altLang="en-US" sz="2000" i="0" dirty="0" err="1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모굴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 세션</a:t>
              </a:r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 </a:t>
              </a:r>
              <a:r>
                <a:rPr lang="ko-KR" altLang="en-US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실시</a:t>
              </a:r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C07C2819-ADBF-40C3-85EC-5AC81C9FC703}"/>
              </a:ext>
            </a:extLst>
          </p:cNvPr>
          <p:cNvGrpSpPr/>
          <p:nvPr/>
        </p:nvGrpSpPr>
        <p:grpSpPr>
          <a:xfrm>
            <a:off x="107577" y="4260343"/>
            <a:ext cx="6624918" cy="1832571"/>
            <a:chOff x="107577" y="4260343"/>
            <a:chExt cx="6624918" cy="183257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3E8DF7B-C6DB-4023-94B9-ABCAEB73CA4C}"/>
                </a:ext>
              </a:extLst>
            </p:cNvPr>
            <p:cNvSpPr txBox="1"/>
            <p:nvPr/>
          </p:nvSpPr>
          <p:spPr>
            <a:xfrm>
              <a:off x="134471" y="4260343"/>
              <a:ext cx="19901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4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가 회장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会場</a:t>
              </a:r>
              <a:r>
                <a:rPr lang="en-US" altLang="ko-KR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ko-KR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2BD76E4-1C28-4212-809B-851D963FDAB7}"/>
                </a:ext>
              </a:extLst>
            </p:cNvPr>
            <p:cNvSpPr txBox="1"/>
            <p:nvPr/>
          </p:nvSpPr>
          <p:spPr>
            <a:xfrm>
              <a:off x="107577" y="4769475"/>
              <a:ext cx="662491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: 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STV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広場 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(STV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광장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ja-JP" altLang="en-US" sz="2000" i="0" dirty="0"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endParaRPr lang="en-US" altLang="ko-KR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ALL IS ONE™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～世界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のはじまり、アイヌ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物語～</a:t>
              </a:r>
            </a:p>
            <a:p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スーモ わくわく雪像</a:t>
              </a:r>
            </a:p>
          </p:txBody>
        </p:sp>
      </p:grp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E130461A-4979-4883-8FB9-2899420F9F00}"/>
              </a:ext>
            </a:extLst>
          </p:cNvPr>
          <p:cNvCxnSpPr>
            <a:cxnSpLocks/>
          </p:cNvCxnSpPr>
          <p:nvPr/>
        </p:nvCxnSpPr>
        <p:spPr>
          <a:xfrm>
            <a:off x="0" y="3998259"/>
            <a:ext cx="7413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720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91C930C-A92C-46E6-BD7B-CF54A6ACC168}"/>
              </a:ext>
            </a:extLst>
          </p:cNvPr>
          <p:cNvSpPr/>
          <p:nvPr/>
        </p:nvSpPr>
        <p:spPr>
          <a:xfrm rot="10800000">
            <a:off x="-23387" y="-2"/>
            <a:ext cx="10879646" cy="932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454F58-6752-42B4-9670-BCA441AA3D56}"/>
              </a:ext>
            </a:extLst>
          </p:cNvPr>
          <p:cNvSpPr/>
          <p:nvPr/>
        </p:nvSpPr>
        <p:spPr>
          <a:xfrm rot="5400000">
            <a:off x="8097666" y="2667002"/>
            <a:ext cx="6858001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E8EDF-239A-4070-927E-4574BB1CE43D}"/>
              </a:ext>
            </a:extLst>
          </p:cNvPr>
          <p:cNvSpPr txBox="1"/>
          <p:nvPr/>
        </p:nvSpPr>
        <p:spPr>
          <a:xfrm>
            <a:off x="134471" y="110029"/>
            <a:ext cx="527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2.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축제에 대하여</a:t>
            </a:r>
          </a:p>
        </p:txBody>
      </p:sp>
      <p:pic>
        <p:nvPicPr>
          <p:cNvPr id="7" name="그래픽 6" descr="눈 속에서 사슴과 겨울 숲">
            <a:extLst>
              <a:ext uri="{FF2B5EF4-FFF2-40B4-BE49-F238E27FC236}">
                <a16:creationId xmlns:a16="http://schemas.microsoft.com/office/drawing/2014/main" id="{431387ED-2DD2-4242-9937-C22EC4633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8058" y="2037481"/>
            <a:ext cx="5463989" cy="5463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5C708A1-023F-4975-93CF-F61FD95D5579}"/>
              </a:ext>
            </a:extLst>
          </p:cNvPr>
          <p:cNvSpPr txBox="1"/>
          <p:nvPr/>
        </p:nvSpPr>
        <p:spPr>
          <a:xfrm>
            <a:off x="4850883" y="402416"/>
            <a:ext cx="61632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</a:t>
            </a:r>
            <a:r>
              <a:rPr lang="ko-KR" altLang="en-US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삿포로 눈 축제 행사</a:t>
            </a:r>
            <a:endParaRPr lang="en-US" altLang="ko-KR" sz="1800" dirty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8198B90E-CF0A-4BB5-83E0-ECEDB151E841}"/>
              </a:ext>
            </a:extLst>
          </p:cNvPr>
          <p:cNvGrpSpPr/>
          <p:nvPr/>
        </p:nvGrpSpPr>
        <p:grpSpPr>
          <a:xfrm>
            <a:off x="134471" y="1716426"/>
            <a:ext cx="6624918" cy="1870274"/>
            <a:chOff x="134471" y="1716426"/>
            <a:chExt cx="6624918" cy="187027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2200276-1D79-4760-9D28-1034BF0CA263}"/>
                </a:ext>
              </a:extLst>
            </p:cNvPr>
            <p:cNvSpPr txBox="1"/>
            <p:nvPr/>
          </p:nvSpPr>
          <p:spPr>
            <a:xfrm>
              <a:off x="134471" y="1716426"/>
              <a:ext cx="19901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5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가 회장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会場</a:t>
              </a:r>
              <a:r>
                <a:rPr lang="en-US" altLang="ko-KR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ko-KR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713A2E4-7991-4DCA-81B5-4919020C9550}"/>
                </a:ext>
              </a:extLst>
            </p:cNvPr>
            <p:cNvSpPr txBox="1"/>
            <p:nvPr/>
          </p:nvSpPr>
          <p:spPr>
            <a:xfrm>
              <a:off x="134471" y="2263261"/>
              <a:ext cx="662491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: 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道新　雪の広場 </a:t>
              </a:r>
              <a:r>
                <a:rPr lang="en-US" altLang="ja-JP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도신 눈의 광장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ja-JP" altLang="en-US" sz="2000" i="0" dirty="0"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endParaRPr lang="en-US" altLang="ko-KR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世界を目指して駆けるサラブレッド</a:t>
              </a:r>
              <a:endParaRPr lang="en-US" altLang="ko-KR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꿈을 향해 질주하는 모습에서 도전하는 용기와 희망</a:t>
              </a:r>
              <a:endParaRPr lang="ko-KR" altLang="en-US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F97683CB-9A64-478C-87C9-FB846E32BCA5}"/>
              </a:ext>
            </a:extLst>
          </p:cNvPr>
          <p:cNvGrpSpPr/>
          <p:nvPr/>
        </p:nvGrpSpPr>
        <p:grpSpPr>
          <a:xfrm>
            <a:off x="134471" y="4245864"/>
            <a:ext cx="6624918" cy="1878918"/>
            <a:chOff x="134471" y="4245864"/>
            <a:chExt cx="6624918" cy="1878918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FA5493D-2E12-4141-99CB-9D294431E80A}"/>
                </a:ext>
              </a:extLst>
            </p:cNvPr>
            <p:cNvSpPr txBox="1"/>
            <p:nvPr/>
          </p:nvSpPr>
          <p:spPr>
            <a:xfrm>
              <a:off x="226553" y="4245864"/>
              <a:ext cx="19901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6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가 회장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会場</a:t>
              </a:r>
              <a:r>
                <a:rPr lang="en-US" altLang="ko-KR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ko-KR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F61BE74-A82F-4C3C-90C8-EE6CC6168096}"/>
                </a:ext>
              </a:extLst>
            </p:cNvPr>
            <p:cNvSpPr txBox="1"/>
            <p:nvPr/>
          </p:nvSpPr>
          <p:spPr>
            <a:xfrm>
              <a:off x="134471" y="4801343"/>
              <a:ext cx="662491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: 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市民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の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広場 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 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시민의 광장 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ko-KR" altLang="en-US" sz="2000" i="0" dirty="0"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endParaRPr lang="en-US" altLang="ko-KR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北海道食の広場 </a:t>
              </a:r>
              <a:r>
                <a:rPr lang="en-US" altLang="ja-JP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홋카이도 음식의 광장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</a:p>
            <a:p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うももも</a:t>
              </a:r>
              <a:r>
                <a:rPr lang="en-US" altLang="ja-JP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겨울에만 나타나는 신기한 생물</a:t>
              </a:r>
              <a:r>
                <a:rPr lang="en-US" altLang="ko-KR" sz="2000" i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ja-JP" altLang="en-US" sz="2000" i="0" dirty="0"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</p:grp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C5773B65-50CF-4B5A-9FE0-C41CD1DB0936}"/>
              </a:ext>
            </a:extLst>
          </p:cNvPr>
          <p:cNvCxnSpPr>
            <a:cxnSpLocks/>
          </p:cNvCxnSpPr>
          <p:nvPr/>
        </p:nvCxnSpPr>
        <p:spPr>
          <a:xfrm>
            <a:off x="0" y="3998259"/>
            <a:ext cx="7413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58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91C930C-A92C-46E6-BD7B-CF54A6ACC168}"/>
              </a:ext>
            </a:extLst>
          </p:cNvPr>
          <p:cNvSpPr/>
          <p:nvPr/>
        </p:nvSpPr>
        <p:spPr>
          <a:xfrm rot="10800000">
            <a:off x="-23387" y="-2"/>
            <a:ext cx="10879646" cy="932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454F58-6752-42B4-9670-BCA441AA3D56}"/>
              </a:ext>
            </a:extLst>
          </p:cNvPr>
          <p:cNvSpPr/>
          <p:nvPr/>
        </p:nvSpPr>
        <p:spPr>
          <a:xfrm rot="5400000">
            <a:off x="8097666" y="2667002"/>
            <a:ext cx="6858001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E8EDF-239A-4070-927E-4574BB1CE43D}"/>
              </a:ext>
            </a:extLst>
          </p:cNvPr>
          <p:cNvSpPr txBox="1"/>
          <p:nvPr/>
        </p:nvSpPr>
        <p:spPr>
          <a:xfrm>
            <a:off x="134471" y="110029"/>
            <a:ext cx="527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2.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축제에 대하여</a:t>
            </a:r>
          </a:p>
        </p:txBody>
      </p:sp>
      <p:pic>
        <p:nvPicPr>
          <p:cNvPr id="7" name="그래픽 6" descr="눈 속에서 사슴과 겨울 숲">
            <a:extLst>
              <a:ext uri="{FF2B5EF4-FFF2-40B4-BE49-F238E27FC236}">
                <a16:creationId xmlns:a16="http://schemas.microsoft.com/office/drawing/2014/main" id="{431387ED-2DD2-4242-9937-C22EC4633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8058" y="2037481"/>
            <a:ext cx="5463989" cy="5463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B162006-9B91-4E9E-B25C-4CBCC776E583}"/>
              </a:ext>
            </a:extLst>
          </p:cNvPr>
          <p:cNvSpPr txBox="1"/>
          <p:nvPr/>
        </p:nvSpPr>
        <p:spPr>
          <a:xfrm>
            <a:off x="4850883" y="402416"/>
            <a:ext cx="61632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</a:t>
            </a:r>
            <a:r>
              <a:rPr lang="ko-KR" altLang="en-US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삿포로 눈 축제 행사</a:t>
            </a:r>
            <a:endParaRPr lang="en-US" altLang="ko-KR" sz="1800" dirty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7C60D128-25BF-4EC9-8DBA-BE3FB7A0F8DA}"/>
              </a:ext>
            </a:extLst>
          </p:cNvPr>
          <p:cNvGrpSpPr/>
          <p:nvPr/>
        </p:nvGrpSpPr>
        <p:grpSpPr>
          <a:xfrm>
            <a:off x="134471" y="1528376"/>
            <a:ext cx="6680947" cy="2232359"/>
            <a:chOff x="134471" y="1528376"/>
            <a:chExt cx="6680947" cy="223235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91D1AB7-5AA9-4D66-BB40-44D06C494E10}"/>
                </a:ext>
              </a:extLst>
            </p:cNvPr>
            <p:cNvSpPr txBox="1"/>
            <p:nvPr/>
          </p:nvSpPr>
          <p:spPr>
            <a:xfrm>
              <a:off x="134471" y="1528376"/>
              <a:ext cx="19901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7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가 회장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会場</a:t>
              </a:r>
              <a:r>
                <a:rPr lang="en-US" altLang="ko-KR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ko-KR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AC070F7-94BF-47F4-ACB4-220898BC9120}"/>
                </a:ext>
              </a:extLst>
            </p:cNvPr>
            <p:cNvSpPr txBox="1"/>
            <p:nvPr/>
          </p:nvSpPr>
          <p:spPr>
            <a:xfrm>
              <a:off x="190500" y="2129519"/>
              <a:ext cx="662491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: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 </a:t>
              </a:r>
              <a:r>
                <a:rPr lang="en-US" altLang="ja-JP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HBC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ポーランド広場 </a:t>
              </a:r>
              <a:r>
                <a:rPr lang="en-US" altLang="ja-JP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 HBC 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폴란드 광장 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</a:p>
            <a:p>
              <a:endParaRPr lang="en-US" altLang="ko-KR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pPr marL="342900" indent="-342900">
                <a:buFontTx/>
                <a:buChar char="-"/>
              </a:pP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ワジェンキ公園の水上宮殿とショパン像</a:t>
              </a:r>
              <a:endParaRPr lang="en-US" altLang="ja-JP" sz="2000" i="0" dirty="0"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000" dirty="0" err="1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와젠키</a:t>
              </a:r>
              <a:r>
                <a:rPr lang="ko-KR" altLang="en-US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 공원의 수상 궁전과 </a:t>
              </a:r>
              <a:r>
                <a:rPr lang="ko-KR" altLang="en-US" sz="2000" dirty="0" err="1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쇼팽상</a:t>
              </a:r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</a:p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ko-KR" altLang="en-US" sz="2000" b="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궁전의 아름다움과 폴란드가 낳은 위대한 음악가</a:t>
              </a:r>
              <a:endParaRPr lang="ko-KR" altLang="en-US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2395EF04-291B-480F-8901-E833BA9D5148}"/>
              </a:ext>
            </a:extLst>
          </p:cNvPr>
          <p:cNvGrpSpPr/>
          <p:nvPr/>
        </p:nvGrpSpPr>
        <p:grpSpPr>
          <a:xfrm>
            <a:off x="186019" y="4307810"/>
            <a:ext cx="6624918" cy="1882231"/>
            <a:chOff x="186019" y="4307810"/>
            <a:chExt cx="6624918" cy="188223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209883F-F530-4226-ADFD-D81542236B4F}"/>
                </a:ext>
              </a:extLst>
            </p:cNvPr>
            <p:cNvSpPr txBox="1"/>
            <p:nvPr/>
          </p:nvSpPr>
          <p:spPr>
            <a:xfrm>
              <a:off x="186019" y="4307810"/>
              <a:ext cx="19901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8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가 회장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会場</a:t>
              </a:r>
              <a:r>
                <a:rPr lang="en-US" altLang="ko-KR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ko-KR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1F7E7C1-382B-4636-AC81-DCF2EEFEFEF3}"/>
                </a:ext>
              </a:extLst>
            </p:cNvPr>
            <p:cNvSpPr txBox="1"/>
            <p:nvPr/>
          </p:nvSpPr>
          <p:spPr>
            <a:xfrm>
              <a:off x="186019" y="4866602"/>
              <a:ext cx="662491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: 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雪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の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HTB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広場 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눈의 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HTB 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광장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ko-KR" altLang="en-US" sz="2000" i="0" dirty="0"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endParaRPr lang="en-US" altLang="ko-KR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ja-JP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ウポポイ</a:t>
              </a:r>
              <a:r>
                <a:rPr lang="en-US" altLang="ja-JP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000" i="0" dirty="0" err="1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우포포이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, 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아이누어로 노래하다는 뜻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</a:p>
            <a:p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いなば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食品 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000" i="0" dirty="0" err="1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이나바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 식품</a:t>
              </a:r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, </a:t>
              </a:r>
              <a:r>
                <a:rPr lang="ko-KR" altLang="en-US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설상 제작</a:t>
              </a:r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ko-KR" altLang="en-US" sz="2000" i="0" dirty="0"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</p:grp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84BB5225-CCDD-4D6E-8D65-E59E2030387B}"/>
              </a:ext>
            </a:extLst>
          </p:cNvPr>
          <p:cNvCxnSpPr>
            <a:cxnSpLocks/>
          </p:cNvCxnSpPr>
          <p:nvPr/>
        </p:nvCxnSpPr>
        <p:spPr>
          <a:xfrm>
            <a:off x="0" y="3998259"/>
            <a:ext cx="7413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06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91C930C-A92C-46E6-BD7B-CF54A6ACC168}"/>
              </a:ext>
            </a:extLst>
          </p:cNvPr>
          <p:cNvSpPr/>
          <p:nvPr/>
        </p:nvSpPr>
        <p:spPr>
          <a:xfrm rot="10800000">
            <a:off x="-23387" y="-2"/>
            <a:ext cx="10879646" cy="932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454F58-6752-42B4-9670-BCA441AA3D56}"/>
              </a:ext>
            </a:extLst>
          </p:cNvPr>
          <p:cNvSpPr/>
          <p:nvPr/>
        </p:nvSpPr>
        <p:spPr>
          <a:xfrm rot="5400000">
            <a:off x="8097666" y="2667002"/>
            <a:ext cx="6858001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E8EDF-239A-4070-927E-4574BB1CE43D}"/>
              </a:ext>
            </a:extLst>
          </p:cNvPr>
          <p:cNvSpPr txBox="1"/>
          <p:nvPr/>
        </p:nvSpPr>
        <p:spPr>
          <a:xfrm>
            <a:off x="134471" y="110029"/>
            <a:ext cx="527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2.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축제에 대하여</a:t>
            </a:r>
          </a:p>
        </p:txBody>
      </p:sp>
      <p:pic>
        <p:nvPicPr>
          <p:cNvPr id="7" name="그래픽 6" descr="눈 속에서 사슴과 겨울 숲">
            <a:extLst>
              <a:ext uri="{FF2B5EF4-FFF2-40B4-BE49-F238E27FC236}">
                <a16:creationId xmlns:a16="http://schemas.microsoft.com/office/drawing/2014/main" id="{431387ED-2DD2-4242-9937-C22EC4633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8058" y="2037481"/>
            <a:ext cx="5463989" cy="5463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42C30E7-3CD1-45A1-81A9-47F77A2FF91F}"/>
              </a:ext>
            </a:extLst>
          </p:cNvPr>
          <p:cNvSpPr txBox="1"/>
          <p:nvPr/>
        </p:nvSpPr>
        <p:spPr>
          <a:xfrm>
            <a:off x="4850883" y="402416"/>
            <a:ext cx="61632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</a:t>
            </a:r>
            <a:r>
              <a:rPr lang="ko-KR" altLang="en-US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삿포로 눈 축제 행사</a:t>
            </a:r>
            <a:endParaRPr lang="en-US" altLang="ko-KR" sz="1800" dirty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5EA703B0-8133-4D67-9362-62FA53D21F67}"/>
              </a:ext>
            </a:extLst>
          </p:cNvPr>
          <p:cNvGrpSpPr/>
          <p:nvPr/>
        </p:nvGrpSpPr>
        <p:grpSpPr>
          <a:xfrm>
            <a:off x="134470" y="1657141"/>
            <a:ext cx="6624918" cy="1929559"/>
            <a:chOff x="134470" y="1657141"/>
            <a:chExt cx="6624918" cy="192955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F9C1B28-B6EF-400C-BD60-31B551A011E3}"/>
                </a:ext>
              </a:extLst>
            </p:cNvPr>
            <p:cNvSpPr txBox="1"/>
            <p:nvPr/>
          </p:nvSpPr>
          <p:spPr>
            <a:xfrm>
              <a:off x="134470" y="1657141"/>
              <a:ext cx="19901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9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가 회장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会場</a:t>
              </a:r>
              <a:r>
                <a:rPr lang="en-US" altLang="ko-KR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ko-KR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66C554A-FDBF-4130-900D-2BB072E6AD41}"/>
                </a:ext>
              </a:extLst>
            </p:cNvPr>
            <p:cNvSpPr txBox="1"/>
            <p:nvPr/>
          </p:nvSpPr>
          <p:spPr>
            <a:xfrm>
              <a:off x="134470" y="2263261"/>
              <a:ext cx="662491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: 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市民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の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広場 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시민의 광장</a:t>
              </a:r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ja-JP" altLang="en-US" sz="2000" i="0" dirty="0"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endParaRPr lang="en-US" altLang="ko-KR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일본 대표 </a:t>
              </a:r>
              <a:r>
                <a:rPr lang="ko-KR" altLang="en-US" sz="2000" i="0" dirty="0" err="1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유튜버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 </a:t>
              </a:r>
              <a:r>
                <a:rPr lang="ko-KR" altLang="en-US" sz="2000" i="0" dirty="0" err="1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히카킨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&amp;</a:t>
              </a:r>
              <a:r>
                <a:rPr lang="ko-KR" altLang="en-US" sz="2000" i="0" dirty="0" err="1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세이킨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 등장</a:t>
              </a:r>
              <a:endParaRPr lang="en-US" altLang="ko-KR" sz="2000" i="0" dirty="0"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ゆいまーる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 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000" i="0" dirty="0" err="1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유이마루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, </a:t>
              </a:r>
              <a:r>
                <a:rPr lang="ko-KR" altLang="en-US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설상제작</a:t>
              </a:r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ja-JP" altLang="en-US" sz="2000" i="0" dirty="0"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0B0D7ABE-C770-457E-BBC0-0BED8777841F}"/>
              </a:ext>
            </a:extLst>
          </p:cNvPr>
          <p:cNvGrpSpPr/>
          <p:nvPr/>
        </p:nvGrpSpPr>
        <p:grpSpPr>
          <a:xfrm>
            <a:off x="134470" y="4307810"/>
            <a:ext cx="6624919" cy="1903886"/>
            <a:chOff x="134470" y="4307810"/>
            <a:chExt cx="6624919" cy="190388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6D6CB74-006B-44F0-8B4A-5D8CB56E9DE7}"/>
                </a:ext>
              </a:extLst>
            </p:cNvPr>
            <p:cNvSpPr txBox="1"/>
            <p:nvPr/>
          </p:nvSpPr>
          <p:spPr>
            <a:xfrm>
              <a:off x="134470" y="4307810"/>
              <a:ext cx="22591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10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가 회장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会場</a:t>
              </a:r>
              <a:r>
                <a:rPr lang="en-US" altLang="ko-KR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ko-KR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0DDB320-00D7-44B1-AC03-47A7C1196875}"/>
                </a:ext>
              </a:extLst>
            </p:cNvPr>
            <p:cNvSpPr txBox="1"/>
            <p:nvPr/>
          </p:nvSpPr>
          <p:spPr>
            <a:xfrm>
              <a:off x="134471" y="4888257"/>
              <a:ext cx="662491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: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 </a:t>
              </a:r>
              <a:r>
                <a:rPr lang="en-US" altLang="ja-JP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UHB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ファミリーランド </a:t>
              </a:r>
              <a:r>
                <a:rPr lang="en-US" altLang="ja-JP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(UHB 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패밀리 랜드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</a:p>
            <a:p>
              <a:endParaRPr lang="en-US" altLang="ko-KR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국민적 애니메이션 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‘</a:t>
              </a:r>
              <a:r>
                <a:rPr lang="ko-KR" altLang="en-US" sz="2000" i="0" dirty="0" err="1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사자에상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 일가</a:t>
              </a:r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’ 50</a:t>
              </a:r>
              <a:r>
                <a:rPr lang="ko-KR" altLang="en-US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주년 기념</a:t>
              </a:r>
              <a:endParaRPr lang="en-US" altLang="ko-KR" sz="2000" i="0" dirty="0"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- 10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주년을 맞은 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‘</a:t>
              </a:r>
              <a:r>
                <a:rPr lang="ko-KR" altLang="en-US" sz="2000" i="0" dirty="0" err="1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돈베야</a:t>
              </a:r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’ </a:t>
              </a:r>
              <a:r>
                <a:rPr lang="ko-KR" altLang="en-US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영업</a:t>
              </a:r>
            </a:p>
          </p:txBody>
        </p:sp>
      </p:grp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9838F1A-64B3-4914-963D-2F333E6C68B1}"/>
              </a:ext>
            </a:extLst>
          </p:cNvPr>
          <p:cNvCxnSpPr>
            <a:cxnSpLocks/>
          </p:cNvCxnSpPr>
          <p:nvPr/>
        </p:nvCxnSpPr>
        <p:spPr>
          <a:xfrm>
            <a:off x="0" y="3998259"/>
            <a:ext cx="7413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97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91C930C-A92C-46E6-BD7B-CF54A6ACC168}"/>
              </a:ext>
            </a:extLst>
          </p:cNvPr>
          <p:cNvSpPr/>
          <p:nvPr/>
        </p:nvSpPr>
        <p:spPr>
          <a:xfrm rot="10800000">
            <a:off x="-23387" y="-2"/>
            <a:ext cx="10879646" cy="932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454F58-6752-42B4-9670-BCA441AA3D56}"/>
              </a:ext>
            </a:extLst>
          </p:cNvPr>
          <p:cNvSpPr/>
          <p:nvPr/>
        </p:nvSpPr>
        <p:spPr>
          <a:xfrm rot="5400000">
            <a:off x="8097666" y="2667002"/>
            <a:ext cx="6858001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E8EDF-239A-4070-927E-4574BB1CE43D}"/>
              </a:ext>
            </a:extLst>
          </p:cNvPr>
          <p:cNvSpPr txBox="1"/>
          <p:nvPr/>
        </p:nvSpPr>
        <p:spPr>
          <a:xfrm>
            <a:off x="134471" y="110029"/>
            <a:ext cx="527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2.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축제에 대하여</a:t>
            </a:r>
          </a:p>
        </p:txBody>
      </p:sp>
      <p:pic>
        <p:nvPicPr>
          <p:cNvPr id="7" name="그래픽 6" descr="눈 속에서 사슴과 겨울 숲">
            <a:extLst>
              <a:ext uri="{FF2B5EF4-FFF2-40B4-BE49-F238E27FC236}">
                <a16:creationId xmlns:a16="http://schemas.microsoft.com/office/drawing/2014/main" id="{431387ED-2DD2-4242-9937-C22EC4633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8058" y="2037481"/>
            <a:ext cx="5463989" cy="5463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7B03909-4E6E-4EB3-B6E4-B29DFF3C659B}"/>
              </a:ext>
            </a:extLst>
          </p:cNvPr>
          <p:cNvSpPr txBox="1"/>
          <p:nvPr/>
        </p:nvSpPr>
        <p:spPr>
          <a:xfrm>
            <a:off x="4850883" y="402416"/>
            <a:ext cx="61632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</a:t>
            </a:r>
            <a:r>
              <a:rPr lang="ko-KR" altLang="en-US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삿포로 눈 축제 행사</a:t>
            </a:r>
            <a:endParaRPr lang="en-US" altLang="ko-KR" sz="1800" dirty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8F74A23A-68D4-4E63-AEF1-10EEF961B95F}"/>
              </a:ext>
            </a:extLst>
          </p:cNvPr>
          <p:cNvGrpSpPr/>
          <p:nvPr/>
        </p:nvGrpSpPr>
        <p:grpSpPr>
          <a:xfrm>
            <a:off x="134470" y="1787812"/>
            <a:ext cx="6627159" cy="1967421"/>
            <a:chOff x="134470" y="1787812"/>
            <a:chExt cx="6627159" cy="196742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7A7F9FF-8E94-40C5-B5E1-85212CFB7712}"/>
                </a:ext>
              </a:extLst>
            </p:cNvPr>
            <p:cNvSpPr txBox="1"/>
            <p:nvPr/>
          </p:nvSpPr>
          <p:spPr>
            <a:xfrm>
              <a:off x="134470" y="1787812"/>
              <a:ext cx="21784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11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가 회장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会場</a:t>
              </a:r>
              <a:r>
                <a:rPr lang="en-US" altLang="ko-KR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ko-KR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25C2047-B4D4-40F7-8F5F-730E5D41505D}"/>
                </a:ext>
              </a:extLst>
            </p:cNvPr>
            <p:cNvSpPr txBox="1"/>
            <p:nvPr/>
          </p:nvSpPr>
          <p:spPr>
            <a:xfrm>
              <a:off x="136711" y="2431794"/>
              <a:ext cx="662491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: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 国際広場 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국제광장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ja-JP" altLang="en-US" sz="2000" i="0" dirty="0"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endParaRPr lang="en-US" altLang="ko-KR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pPr marL="342900" indent="-342900">
                <a:buFontTx/>
                <a:buChar char="-"/>
              </a:pP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세계 각지 국가</a:t>
              </a:r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, 11</a:t>
              </a:r>
              <a:r>
                <a:rPr lang="ko-KR" altLang="en-US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팀  구성 설상 제작 대결</a:t>
              </a:r>
              <a:endParaRPr lang="en-US" altLang="ko-KR" sz="2000" i="0" dirty="0"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ko-KR" altLang="en-US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해외 음식</a:t>
              </a:r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, </a:t>
              </a:r>
              <a:r>
                <a:rPr lang="ko-KR" altLang="en-US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다양한 </a:t>
              </a:r>
              <a:r>
                <a:rPr lang="ko-KR" altLang="en-US" sz="2000" dirty="0" err="1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로컬푸드</a:t>
              </a:r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, </a:t>
              </a:r>
              <a:r>
                <a:rPr lang="ko-KR" altLang="en-US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삿포로 맥주</a:t>
              </a:r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13FF7EF9-B5E0-4894-8DAE-E7A457F7B277}"/>
              </a:ext>
            </a:extLst>
          </p:cNvPr>
          <p:cNvGrpSpPr/>
          <p:nvPr/>
        </p:nvGrpSpPr>
        <p:grpSpPr>
          <a:xfrm>
            <a:off x="136711" y="4307810"/>
            <a:ext cx="6624918" cy="1876015"/>
            <a:chOff x="136711" y="4307810"/>
            <a:chExt cx="6624918" cy="187601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4FA9BA2-B9A5-4D61-8891-1468FCD2519B}"/>
                </a:ext>
              </a:extLst>
            </p:cNvPr>
            <p:cNvSpPr txBox="1"/>
            <p:nvPr/>
          </p:nvSpPr>
          <p:spPr>
            <a:xfrm>
              <a:off x="139927" y="4307810"/>
              <a:ext cx="22591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12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가 회장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会場</a:t>
              </a:r>
              <a:r>
                <a:rPr lang="en-US" altLang="ko-KR" sz="2400" i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ko-KR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AC93ADB-FC37-4BA7-99DE-8B11012A95B7}"/>
                </a:ext>
              </a:extLst>
            </p:cNvPr>
            <p:cNvSpPr txBox="1"/>
            <p:nvPr/>
          </p:nvSpPr>
          <p:spPr>
            <a:xfrm>
              <a:off x="136711" y="4860386"/>
              <a:ext cx="662491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: 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市民</a:t>
              </a:r>
              <a:r>
                <a:rPr lang="ja-JP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の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広場</a:t>
              </a:r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 (</a:t>
              </a:r>
              <a:r>
                <a:rPr lang="ko-KR" altLang="en-US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시민의 광장</a:t>
              </a:r>
              <a:r>
                <a:rPr lang="en-US" altLang="ko-KR" sz="20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</a:p>
            <a:p>
              <a:endParaRPr lang="en-US" altLang="ko-KR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시민의 수작업 설상</a:t>
              </a:r>
              <a:endParaRPr lang="en-US" altLang="ko-KR" sz="2000" i="0" dirty="0"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r>
                <a:rPr lang="en-US" altLang="ko-KR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- </a:t>
              </a:r>
              <a:r>
                <a:rPr lang="ko-KR" altLang="en-US" sz="2000" i="0" dirty="0"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설상 인기투표</a:t>
              </a:r>
              <a:endParaRPr lang="ko-KR" altLang="en-US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</p:grp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BB01DA1-BBCB-4A9D-94EF-5217D0865ACF}"/>
              </a:ext>
            </a:extLst>
          </p:cNvPr>
          <p:cNvCxnSpPr>
            <a:cxnSpLocks/>
          </p:cNvCxnSpPr>
          <p:nvPr/>
        </p:nvCxnSpPr>
        <p:spPr>
          <a:xfrm>
            <a:off x="0" y="3998259"/>
            <a:ext cx="7413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76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5976C8BB-953B-4A33-A6B4-890B92AAA17E}"/>
              </a:ext>
            </a:extLst>
          </p:cNvPr>
          <p:cNvSpPr/>
          <p:nvPr/>
        </p:nvSpPr>
        <p:spPr>
          <a:xfrm rot="5400000">
            <a:off x="2715332" y="-2715331"/>
            <a:ext cx="6858001" cy="122886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604C2F7F-961F-46A0-BA03-19865840076E}"/>
              </a:ext>
            </a:extLst>
          </p:cNvPr>
          <p:cNvGrpSpPr/>
          <p:nvPr/>
        </p:nvGrpSpPr>
        <p:grpSpPr>
          <a:xfrm>
            <a:off x="2787050" y="2644588"/>
            <a:ext cx="6714564" cy="1568823"/>
            <a:chOff x="2787050" y="2644588"/>
            <a:chExt cx="6714564" cy="1568823"/>
          </a:xfrm>
        </p:grpSpPr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5792B5A6-0610-4015-8E59-3904E57AE09E}"/>
                </a:ext>
              </a:extLst>
            </p:cNvPr>
            <p:cNvSpPr/>
            <p:nvPr/>
          </p:nvSpPr>
          <p:spPr>
            <a:xfrm>
              <a:off x="2787050" y="2644588"/>
              <a:ext cx="6714564" cy="156882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A4B08A2-6C99-4C5A-B800-311719E880A6}"/>
                </a:ext>
              </a:extLst>
            </p:cNvPr>
            <p:cNvSpPr txBox="1"/>
            <p:nvPr/>
          </p:nvSpPr>
          <p:spPr>
            <a:xfrm>
              <a:off x="3091850" y="3044278"/>
              <a:ext cx="610496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ko-KR" sz="4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3. 2021</a:t>
              </a:r>
              <a:r>
                <a:rPr lang="ko-KR" altLang="en-US" sz="4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년 삿포로 눈 축제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035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91C930C-A92C-46E6-BD7B-CF54A6ACC168}"/>
              </a:ext>
            </a:extLst>
          </p:cNvPr>
          <p:cNvSpPr/>
          <p:nvPr/>
        </p:nvSpPr>
        <p:spPr>
          <a:xfrm rot="10800000">
            <a:off x="-23387" y="-2"/>
            <a:ext cx="10879646" cy="932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454F58-6752-42B4-9670-BCA441AA3D56}"/>
              </a:ext>
            </a:extLst>
          </p:cNvPr>
          <p:cNvSpPr/>
          <p:nvPr/>
        </p:nvSpPr>
        <p:spPr>
          <a:xfrm rot="5400000">
            <a:off x="8097666" y="2667002"/>
            <a:ext cx="6858001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E8EDF-239A-4070-927E-4574BB1CE43D}"/>
              </a:ext>
            </a:extLst>
          </p:cNvPr>
          <p:cNvSpPr txBox="1"/>
          <p:nvPr/>
        </p:nvSpPr>
        <p:spPr>
          <a:xfrm>
            <a:off x="134471" y="110029"/>
            <a:ext cx="527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3. 2021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년 삿포로 눈 축제</a:t>
            </a:r>
          </a:p>
        </p:txBody>
      </p:sp>
      <p:pic>
        <p:nvPicPr>
          <p:cNvPr id="13" name="그래픽 12" descr="휴대폰 및 계산기와 노트북">
            <a:extLst>
              <a:ext uri="{FF2B5EF4-FFF2-40B4-BE49-F238E27FC236}">
                <a16:creationId xmlns:a16="http://schemas.microsoft.com/office/drawing/2014/main" id="{3C12FED5-BDC4-4654-BA7C-F2E302454A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92470" y="3429000"/>
            <a:ext cx="3953435" cy="3953435"/>
          </a:xfrm>
          <a:prstGeom prst="rect">
            <a:avLst/>
          </a:prstGeom>
        </p:spPr>
      </p:pic>
      <p:pic>
        <p:nvPicPr>
          <p:cNvPr id="15" name="그래픽 14" descr="말풍선 2개">
            <a:extLst>
              <a:ext uri="{FF2B5EF4-FFF2-40B4-BE49-F238E27FC236}">
                <a16:creationId xmlns:a16="http://schemas.microsoft.com/office/drawing/2014/main" id="{B9F9FA3F-82E7-4E56-AA64-5302EFD7B1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08140" y="2846293"/>
            <a:ext cx="1837765" cy="183776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87666CE-BECE-4F05-B468-6CFF7B357371}"/>
              </a:ext>
            </a:extLst>
          </p:cNvPr>
          <p:cNvSpPr txBox="1"/>
          <p:nvPr/>
        </p:nvSpPr>
        <p:spPr>
          <a:xfrm>
            <a:off x="185342" y="3686306"/>
            <a:ext cx="8516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hlinkClick r:id="rId6"/>
              </a:rPr>
              <a:t>オンラインさっぽろ雪まつり</a:t>
            </a:r>
            <a:r>
              <a:rPr lang="en-US" altLang="ja-JP" dirty="0">
                <a:hlinkClick r:id="rId6"/>
              </a:rPr>
              <a:t>2021 </a:t>
            </a:r>
            <a:r>
              <a:rPr lang="ja-JP" altLang="en-US" dirty="0">
                <a:hlinkClick r:id="rId6"/>
              </a:rPr>
              <a:t>～みんなでつくる雪まつり～ </a:t>
            </a:r>
            <a:r>
              <a:rPr lang="en-US" altLang="ja-JP" dirty="0">
                <a:hlinkClick r:id="rId6"/>
              </a:rPr>
              <a:t>(snowfes.com)</a:t>
            </a:r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C8A77A5-5E02-4978-85FB-64C049AC775B}"/>
              </a:ext>
            </a:extLst>
          </p:cNvPr>
          <p:cNvSpPr txBox="1"/>
          <p:nvPr/>
        </p:nvSpPr>
        <p:spPr>
          <a:xfrm>
            <a:off x="55835" y="1042360"/>
            <a:ext cx="4419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 </a:t>
            </a:r>
            <a:r>
              <a:rPr lang="ko-KR" altLang="en-US" sz="24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코로나로 인한 행사 개최 불가 </a:t>
            </a:r>
            <a:r>
              <a:rPr lang="en-US" altLang="ko-KR" sz="24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</a:t>
            </a:r>
            <a:endParaRPr lang="ko-KR" altLang="en-US" sz="2400" dirty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3E220B-42DB-4879-A876-3AFD962109CE}"/>
              </a:ext>
            </a:extLst>
          </p:cNvPr>
          <p:cNvSpPr txBox="1"/>
          <p:nvPr/>
        </p:nvSpPr>
        <p:spPr>
          <a:xfrm>
            <a:off x="185342" y="3171694"/>
            <a:ext cx="3603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온라인 삿포로 </a:t>
            </a:r>
            <a:r>
              <a:rPr lang="ko-KR" altLang="en-US" sz="2400" dirty="0" err="1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유키마츠리</a:t>
            </a:r>
            <a:r>
              <a:rPr lang="ko-KR" altLang="en-US" sz="24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7248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>
            <a:extLst>
              <a:ext uri="{FF2B5EF4-FFF2-40B4-BE49-F238E27FC236}">
                <a16:creationId xmlns:a16="http://schemas.microsoft.com/office/drawing/2014/main" id="{F5454F58-6752-42B4-9670-BCA441AA3D56}"/>
              </a:ext>
            </a:extLst>
          </p:cNvPr>
          <p:cNvSpPr/>
          <p:nvPr/>
        </p:nvSpPr>
        <p:spPr>
          <a:xfrm rot="5400000">
            <a:off x="8097666" y="2667002"/>
            <a:ext cx="6858001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제목 1">
            <a:extLst>
              <a:ext uri="{FF2B5EF4-FFF2-40B4-BE49-F238E27FC236}">
                <a16:creationId xmlns:a16="http://schemas.microsoft.com/office/drawing/2014/main" id="{5E89F183-784E-4D22-8BD9-FC4824119A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50163" y="26894"/>
            <a:ext cx="3203615" cy="1510554"/>
          </a:xfrm>
        </p:spPr>
        <p:txBody>
          <a:bodyPr>
            <a:normAutofit/>
          </a:bodyPr>
          <a:lstStyle/>
          <a:p>
            <a:r>
              <a:rPr lang="ko-KR" altLang="en-US" sz="45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목차</a:t>
            </a:r>
            <a:br>
              <a:rPr lang="ja-JP" altLang="en-US" sz="45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</a:br>
            <a:endParaRPr lang="ko-KR" altLang="en-US" sz="4500" dirty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BDB22D-64FD-43C9-8F88-4EA8AE924398}"/>
              </a:ext>
            </a:extLst>
          </p:cNvPr>
          <p:cNvSpPr txBox="1"/>
          <p:nvPr/>
        </p:nvSpPr>
        <p:spPr>
          <a:xfrm>
            <a:off x="277906" y="1696782"/>
            <a:ext cx="527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1.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눈 축제는 무엇인가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15788F-721F-4EEB-A5BA-6E87922C40C5}"/>
              </a:ext>
            </a:extLst>
          </p:cNvPr>
          <p:cNvSpPr txBox="1"/>
          <p:nvPr/>
        </p:nvSpPr>
        <p:spPr>
          <a:xfrm>
            <a:off x="291841" y="2919219"/>
            <a:ext cx="527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2.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축제에 대하여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F6F6F2-52C9-40E2-8254-3C77C2CCC39F}"/>
              </a:ext>
            </a:extLst>
          </p:cNvPr>
          <p:cNvSpPr txBox="1"/>
          <p:nvPr/>
        </p:nvSpPr>
        <p:spPr>
          <a:xfrm>
            <a:off x="277907" y="3610442"/>
            <a:ext cx="5271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 </a:t>
            </a:r>
            <a:r>
              <a:rPr lang="ko-KR" altLang="en-US" sz="24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 개요</a:t>
            </a:r>
            <a:endParaRPr lang="en-US" altLang="ko-KR" sz="2400" dirty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  <a:p>
            <a:r>
              <a:rPr lang="en-US" altLang="ko-KR" sz="24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 </a:t>
            </a:r>
            <a:r>
              <a:rPr lang="ko-KR" altLang="en-US" sz="24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 역사</a:t>
            </a:r>
            <a:endParaRPr lang="en-US" altLang="ko-KR" sz="2400" dirty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  <a:p>
            <a:r>
              <a:rPr lang="en-US" altLang="ko-KR" sz="24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 </a:t>
            </a:r>
            <a:r>
              <a:rPr lang="ko-KR" altLang="en-US" sz="24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 행사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ECF500-E406-440C-BDD7-7E679C37772E}"/>
              </a:ext>
            </a:extLst>
          </p:cNvPr>
          <p:cNvSpPr txBox="1"/>
          <p:nvPr/>
        </p:nvSpPr>
        <p:spPr>
          <a:xfrm>
            <a:off x="291841" y="5443991"/>
            <a:ext cx="527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3. 2021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년 삿포로 눈 축제</a:t>
            </a:r>
          </a:p>
        </p:txBody>
      </p:sp>
    </p:spTree>
    <p:extLst>
      <p:ext uri="{BB962C8B-B14F-4D97-AF65-F5344CB8AC3E}">
        <p14:creationId xmlns:p14="http://schemas.microsoft.com/office/powerpoint/2010/main" val="293823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5976C8BB-953B-4A33-A6B4-890B92AAA17E}"/>
              </a:ext>
            </a:extLst>
          </p:cNvPr>
          <p:cNvSpPr/>
          <p:nvPr/>
        </p:nvSpPr>
        <p:spPr>
          <a:xfrm rot="5400000">
            <a:off x="2715332" y="-2715331"/>
            <a:ext cx="6858001" cy="122886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604C2F7F-961F-46A0-BA03-19865840076E}"/>
              </a:ext>
            </a:extLst>
          </p:cNvPr>
          <p:cNvGrpSpPr/>
          <p:nvPr/>
        </p:nvGrpSpPr>
        <p:grpSpPr>
          <a:xfrm>
            <a:off x="2787050" y="2644588"/>
            <a:ext cx="6714564" cy="1568823"/>
            <a:chOff x="2787050" y="2644588"/>
            <a:chExt cx="6714564" cy="1568823"/>
          </a:xfrm>
        </p:grpSpPr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5792B5A6-0610-4015-8E59-3904E57AE09E}"/>
                </a:ext>
              </a:extLst>
            </p:cNvPr>
            <p:cNvSpPr/>
            <p:nvPr/>
          </p:nvSpPr>
          <p:spPr>
            <a:xfrm>
              <a:off x="2787050" y="2644588"/>
              <a:ext cx="6714564" cy="156882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A4B08A2-6C99-4C5A-B800-311719E880A6}"/>
                </a:ext>
              </a:extLst>
            </p:cNvPr>
            <p:cNvSpPr txBox="1"/>
            <p:nvPr/>
          </p:nvSpPr>
          <p:spPr>
            <a:xfrm>
              <a:off x="3091850" y="3044278"/>
              <a:ext cx="610496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4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감사합니다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4544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91C930C-A92C-46E6-BD7B-CF54A6ACC168}"/>
              </a:ext>
            </a:extLst>
          </p:cNvPr>
          <p:cNvSpPr/>
          <p:nvPr/>
        </p:nvSpPr>
        <p:spPr>
          <a:xfrm rot="10800000">
            <a:off x="-23387" y="-4"/>
            <a:ext cx="12215387" cy="932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E8EDF-239A-4070-927E-4574BB1CE43D}"/>
              </a:ext>
            </a:extLst>
          </p:cNvPr>
          <p:cNvSpPr txBox="1"/>
          <p:nvPr/>
        </p:nvSpPr>
        <p:spPr>
          <a:xfrm>
            <a:off x="67235" y="173772"/>
            <a:ext cx="12057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참고자료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F8751B-7841-4EC6-88CF-44C2391A6236}"/>
              </a:ext>
            </a:extLst>
          </p:cNvPr>
          <p:cNvSpPr txBox="1"/>
          <p:nvPr/>
        </p:nvSpPr>
        <p:spPr>
          <a:xfrm>
            <a:off x="484094" y="2136338"/>
            <a:ext cx="715383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일본 위키피디아 눈 축제 </a:t>
            </a:r>
            <a:r>
              <a:rPr lang="en-US" altLang="ko-KR" sz="24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(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雪</a:t>
            </a:r>
            <a:r>
              <a:rPr lang="ja-JP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まつり</a:t>
            </a:r>
            <a:r>
              <a:rPr lang="en-US" altLang="ja-JP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ko-KR" altLang="en-US" dirty="0">
                <a:hlinkClick r:id="rId2"/>
              </a:rPr>
              <a:t>雪</a:t>
            </a:r>
            <a:r>
              <a:rPr lang="ja-JP" altLang="en-US" dirty="0">
                <a:hlinkClick r:id="rId2"/>
              </a:rPr>
              <a:t>まつり </a:t>
            </a:r>
            <a:r>
              <a:rPr lang="en-US" altLang="ja-JP" dirty="0">
                <a:hlinkClick r:id="rId2"/>
              </a:rPr>
              <a:t>– </a:t>
            </a:r>
            <a:r>
              <a:rPr lang="en-US" altLang="ko-KR" dirty="0">
                <a:hlinkClick r:id="rId2"/>
              </a:rPr>
              <a:t>Wikipedia</a:t>
            </a:r>
            <a:endParaRPr lang="en-US" altLang="ko-KR" b="1" kern="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  <a:p>
            <a:pPr marL="285750" indent="-285750">
              <a:buFontTx/>
              <a:buChar char="-"/>
            </a:pPr>
            <a:endParaRPr lang="en-US" altLang="ko-KR" b="1" kern="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  <a:p>
            <a:r>
              <a:rPr lang="ko-KR" altLang="en-US" sz="2400" kern="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일본 위키피디아 삿포로 눈 축제 </a:t>
            </a:r>
            <a:r>
              <a:rPr lang="en-US" altLang="ko-KR" sz="2400" kern="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(</a:t>
            </a:r>
            <a:r>
              <a:rPr lang="ja-JP" altLang="en-US" sz="2400" i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さっぽろ雪まつり</a:t>
            </a:r>
            <a:r>
              <a:rPr lang="en-US" altLang="ja-JP" i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ja-JP" altLang="en-US" dirty="0">
                <a:hlinkClick r:id="rId3"/>
              </a:rPr>
              <a:t>さっぽろ雪まつり </a:t>
            </a:r>
            <a:r>
              <a:rPr lang="en-US" altLang="ja-JP" dirty="0">
                <a:hlinkClick r:id="rId3"/>
              </a:rPr>
              <a:t>– Wikipedia</a:t>
            </a:r>
            <a:endParaRPr lang="en-US" altLang="ja-JP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en-US" altLang="ja-JP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ko-KR" altLang="en-US" sz="240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 공식 사이트</a:t>
            </a:r>
            <a:endParaRPr lang="en-US" altLang="ko-KR" sz="2400" dirty="0">
              <a:solidFill>
                <a:srgbClr val="000000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  <a:p>
            <a:r>
              <a:rPr lang="en-US" altLang="ja-JP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</a:t>
            </a:r>
            <a:r>
              <a:rPr lang="ja-JP" altLang="en-US" dirty="0">
                <a:hlinkClick r:id="rId4"/>
              </a:rPr>
              <a:t>さっぽろ雪まつり 公式</a:t>
            </a:r>
            <a:r>
              <a:rPr lang="en-US" altLang="ja-JP" dirty="0">
                <a:hlinkClick r:id="rId4"/>
              </a:rPr>
              <a:t>WEB (snowfes.com)</a:t>
            </a:r>
            <a:endParaRPr lang="ja-JP" alt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229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5976C8BB-953B-4A33-A6B4-890B92AAA17E}"/>
              </a:ext>
            </a:extLst>
          </p:cNvPr>
          <p:cNvSpPr/>
          <p:nvPr/>
        </p:nvSpPr>
        <p:spPr>
          <a:xfrm rot="5400000">
            <a:off x="2715332" y="-2715331"/>
            <a:ext cx="6858001" cy="122886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604C2F7F-961F-46A0-BA03-19865840076E}"/>
              </a:ext>
            </a:extLst>
          </p:cNvPr>
          <p:cNvGrpSpPr/>
          <p:nvPr/>
        </p:nvGrpSpPr>
        <p:grpSpPr>
          <a:xfrm>
            <a:off x="2787050" y="2644588"/>
            <a:ext cx="6714564" cy="1568823"/>
            <a:chOff x="2787050" y="2644588"/>
            <a:chExt cx="6714564" cy="1568823"/>
          </a:xfrm>
        </p:grpSpPr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5792B5A6-0610-4015-8E59-3904E57AE09E}"/>
                </a:ext>
              </a:extLst>
            </p:cNvPr>
            <p:cNvSpPr/>
            <p:nvPr/>
          </p:nvSpPr>
          <p:spPr>
            <a:xfrm>
              <a:off x="2787050" y="2644588"/>
              <a:ext cx="6714564" cy="156882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A4B08A2-6C99-4C5A-B800-311719E880A6}"/>
                </a:ext>
              </a:extLst>
            </p:cNvPr>
            <p:cNvSpPr txBox="1"/>
            <p:nvPr/>
          </p:nvSpPr>
          <p:spPr>
            <a:xfrm>
              <a:off x="3396650" y="3044278"/>
              <a:ext cx="549536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ko-KR" sz="4400" b="1" dirty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1. </a:t>
              </a:r>
              <a:r>
                <a:rPr lang="ko-KR" altLang="en-US" sz="4400" b="1" dirty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눈 축제는 무엇인가</a:t>
              </a:r>
              <a:r>
                <a:rPr lang="en-US" altLang="ko-KR" sz="4400" b="1" dirty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?</a:t>
              </a:r>
              <a:endParaRPr lang="ko-KR" altLang="en-US" sz="4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39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91C930C-A92C-46E6-BD7B-CF54A6ACC168}"/>
              </a:ext>
            </a:extLst>
          </p:cNvPr>
          <p:cNvSpPr/>
          <p:nvPr/>
        </p:nvSpPr>
        <p:spPr>
          <a:xfrm rot="10800000">
            <a:off x="-23387" y="-2"/>
            <a:ext cx="10879646" cy="932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454F58-6752-42B4-9670-BCA441AA3D56}"/>
              </a:ext>
            </a:extLst>
          </p:cNvPr>
          <p:cNvSpPr/>
          <p:nvPr/>
        </p:nvSpPr>
        <p:spPr>
          <a:xfrm rot="5400000">
            <a:off x="8097666" y="2667002"/>
            <a:ext cx="6858001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E8EDF-239A-4070-927E-4574BB1CE43D}"/>
              </a:ext>
            </a:extLst>
          </p:cNvPr>
          <p:cNvSpPr txBox="1"/>
          <p:nvPr/>
        </p:nvSpPr>
        <p:spPr>
          <a:xfrm>
            <a:off x="134471" y="110029"/>
            <a:ext cx="527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1.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눈 축제는 무엇인가</a:t>
            </a:r>
          </a:p>
        </p:txBody>
      </p:sp>
      <p:pic>
        <p:nvPicPr>
          <p:cNvPr id="5" name="그래픽 4" descr="눈으로 덮여 숲 속에 아늑한 오두막">
            <a:extLst>
              <a:ext uri="{FF2B5EF4-FFF2-40B4-BE49-F238E27FC236}">
                <a16:creationId xmlns:a16="http://schemas.microsoft.com/office/drawing/2014/main" id="{1804ADA5-9285-4D7D-8B6C-BFD5BE143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16436" y="2011602"/>
            <a:ext cx="5895267" cy="58952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DF51A3-7DBE-48E8-A763-8062B2F038C2}"/>
              </a:ext>
            </a:extLst>
          </p:cNvPr>
          <p:cNvSpPr txBox="1"/>
          <p:nvPr/>
        </p:nvSpPr>
        <p:spPr>
          <a:xfrm>
            <a:off x="134471" y="2290482"/>
            <a:ext cx="4823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눈을 테마로 한 행사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DAFC6A-3645-4ED6-AFDE-A563DD4766EF}"/>
              </a:ext>
            </a:extLst>
          </p:cNvPr>
          <p:cNvSpPr txBox="1"/>
          <p:nvPr/>
        </p:nvSpPr>
        <p:spPr>
          <a:xfrm>
            <a:off x="134471" y="3332471"/>
            <a:ext cx="4823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설상</a:t>
            </a:r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,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얼음 조각상 등 전시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746B9F-D4B9-40F4-9DAD-D0E55A63F381}"/>
              </a:ext>
            </a:extLst>
          </p:cNvPr>
          <p:cNvSpPr txBox="1"/>
          <p:nvPr/>
        </p:nvSpPr>
        <p:spPr>
          <a:xfrm>
            <a:off x="134471" y="4374460"/>
            <a:ext cx="4823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스포츠</a:t>
            </a:r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,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댄스</a:t>
            </a:r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,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콘서트</a:t>
            </a:r>
          </a:p>
        </p:txBody>
      </p:sp>
    </p:spTree>
    <p:extLst>
      <p:ext uri="{BB962C8B-B14F-4D97-AF65-F5344CB8AC3E}">
        <p14:creationId xmlns:p14="http://schemas.microsoft.com/office/powerpoint/2010/main" val="59719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91C930C-A92C-46E6-BD7B-CF54A6ACC168}"/>
              </a:ext>
            </a:extLst>
          </p:cNvPr>
          <p:cNvSpPr/>
          <p:nvPr/>
        </p:nvSpPr>
        <p:spPr>
          <a:xfrm rot="10800000">
            <a:off x="-23387" y="-2"/>
            <a:ext cx="10879646" cy="932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454F58-6752-42B4-9670-BCA441AA3D56}"/>
              </a:ext>
            </a:extLst>
          </p:cNvPr>
          <p:cNvSpPr/>
          <p:nvPr/>
        </p:nvSpPr>
        <p:spPr>
          <a:xfrm rot="5400000">
            <a:off x="8097666" y="2667002"/>
            <a:ext cx="6858001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E8EDF-239A-4070-927E-4574BB1CE43D}"/>
              </a:ext>
            </a:extLst>
          </p:cNvPr>
          <p:cNvSpPr txBox="1"/>
          <p:nvPr/>
        </p:nvSpPr>
        <p:spPr>
          <a:xfrm>
            <a:off x="134471" y="110029"/>
            <a:ext cx="527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1.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눈 축제는 무엇인가</a:t>
            </a:r>
          </a:p>
        </p:txBody>
      </p:sp>
      <p:pic>
        <p:nvPicPr>
          <p:cNvPr id="2" name="온라인 미디어 1" title="第70回さっぽろ雪まつりのご紹介（ドローン映像あり）">
            <a:hlinkClick r:id="" action="ppaction://media"/>
            <a:extLst>
              <a:ext uri="{FF2B5EF4-FFF2-40B4-BE49-F238E27FC236}">
                <a16:creationId xmlns:a16="http://schemas.microsoft.com/office/drawing/2014/main" id="{08B463FF-7F8D-4BC4-B817-899C7CC335B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22226" y="1667806"/>
            <a:ext cx="8642479" cy="487232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5FDF260-87B0-4303-92D9-A6811A3D2E82}"/>
              </a:ext>
            </a:extLst>
          </p:cNvPr>
          <p:cNvSpPr txBox="1"/>
          <p:nvPr/>
        </p:nvSpPr>
        <p:spPr>
          <a:xfrm>
            <a:off x="134471" y="1042360"/>
            <a:ext cx="3890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 </a:t>
            </a:r>
            <a:r>
              <a:rPr lang="ko-KR" altLang="en-US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제 </a:t>
            </a:r>
            <a:r>
              <a:rPr lang="en-US" altLang="ko-KR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70</a:t>
            </a:r>
            <a:r>
              <a:rPr lang="ko-KR" altLang="en-US" sz="20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회 삿포로 눈 축제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BE1212-556C-4877-84A2-452645D2673D}"/>
              </a:ext>
            </a:extLst>
          </p:cNvPr>
          <p:cNvSpPr txBox="1"/>
          <p:nvPr/>
        </p:nvSpPr>
        <p:spPr>
          <a:xfrm>
            <a:off x="235620" y="6540127"/>
            <a:ext cx="36883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출처 </a:t>
            </a:r>
            <a:r>
              <a:rPr lang="en-US" altLang="ko-KR" sz="1300" dirty="0">
                <a:solidFill>
                  <a:srgbClr val="0563C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https://youtu.be/7N3hvxT7HGo</a:t>
            </a:r>
            <a:endParaRPr lang="en-US" altLang="ko-KR" sz="1300" dirty="0"/>
          </a:p>
          <a:p>
            <a:endParaRPr lang="ko-KR" altLang="en-US" sz="1300" dirty="0"/>
          </a:p>
        </p:txBody>
      </p:sp>
    </p:spTree>
    <p:extLst>
      <p:ext uri="{BB962C8B-B14F-4D97-AF65-F5344CB8AC3E}">
        <p14:creationId xmlns:p14="http://schemas.microsoft.com/office/powerpoint/2010/main" val="208443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5976C8BB-953B-4A33-A6B4-890B92AAA17E}"/>
              </a:ext>
            </a:extLst>
          </p:cNvPr>
          <p:cNvSpPr/>
          <p:nvPr/>
        </p:nvSpPr>
        <p:spPr>
          <a:xfrm rot="5400000">
            <a:off x="2715332" y="-2715331"/>
            <a:ext cx="6858001" cy="122886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604C2F7F-961F-46A0-BA03-19865840076E}"/>
              </a:ext>
            </a:extLst>
          </p:cNvPr>
          <p:cNvGrpSpPr/>
          <p:nvPr/>
        </p:nvGrpSpPr>
        <p:grpSpPr>
          <a:xfrm>
            <a:off x="2787050" y="2644588"/>
            <a:ext cx="6714564" cy="1784685"/>
            <a:chOff x="2787050" y="2644588"/>
            <a:chExt cx="6714564" cy="1784685"/>
          </a:xfrm>
        </p:grpSpPr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5792B5A6-0610-4015-8E59-3904E57AE09E}"/>
                </a:ext>
              </a:extLst>
            </p:cNvPr>
            <p:cNvSpPr/>
            <p:nvPr/>
          </p:nvSpPr>
          <p:spPr>
            <a:xfrm>
              <a:off x="2787050" y="2644588"/>
              <a:ext cx="6714564" cy="156882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A4B08A2-6C99-4C5A-B800-311719E880A6}"/>
                </a:ext>
              </a:extLst>
            </p:cNvPr>
            <p:cNvSpPr txBox="1"/>
            <p:nvPr/>
          </p:nvSpPr>
          <p:spPr>
            <a:xfrm>
              <a:off x="3208391" y="3044278"/>
              <a:ext cx="6104964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ko-KR" sz="4000" b="1" dirty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2. </a:t>
              </a:r>
              <a:r>
                <a:rPr lang="ko-KR" altLang="en-US" sz="4000" b="1" dirty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삿포로 눈 축제에 대하여</a:t>
              </a:r>
            </a:p>
            <a:p>
              <a:endParaRPr lang="ko-KR" altLang="en-US" sz="4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7847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91C930C-A92C-46E6-BD7B-CF54A6ACC168}"/>
              </a:ext>
            </a:extLst>
          </p:cNvPr>
          <p:cNvSpPr/>
          <p:nvPr/>
        </p:nvSpPr>
        <p:spPr>
          <a:xfrm rot="10800000">
            <a:off x="-23387" y="-2"/>
            <a:ext cx="10879646" cy="932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454F58-6752-42B4-9670-BCA441AA3D56}"/>
              </a:ext>
            </a:extLst>
          </p:cNvPr>
          <p:cNvSpPr/>
          <p:nvPr/>
        </p:nvSpPr>
        <p:spPr>
          <a:xfrm rot="5400000">
            <a:off x="8097666" y="2667002"/>
            <a:ext cx="6858001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E8EDF-239A-4070-927E-4574BB1CE43D}"/>
              </a:ext>
            </a:extLst>
          </p:cNvPr>
          <p:cNvSpPr txBox="1"/>
          <p:nvPr/>
        </p:nvSpPr>
        <p:spPr>
          <a:xfrm>
            <a:off x="134471" y="110029"/>
            <a:ext cx="527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2.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축제에 대하여</a:t>
            </a:r>
          </a:p>
        </p:txBody>
      </p:sp>
      <p:pic>
        <p:nvPicPr>
          <p:cNvPr id="7" name="그래픽 6" descr="눈 속에서 사슴과 겨울 숲">
            <a:extLst>
              <a:ext uri="{FF2B5EF4-FFF2-40B4-BE49-F238E27FC236}">
                <a16:creationId xmlns:a16="http://schemas.microsoft.com/office/drawing/2014/main" id="{431387ED-2DD2-4242-9937-C22EC4633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8058" y="2037481"/>
            <a:ext cx="5463989" cy="546398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D972C09-D16A-431D-B6E0-BC9EFA907BE6}"/>
              </a:ext>
            </a:extLst>
          </p:cNvPr>
          <p:cNvSpPr txBox="1"/>
          <p:nvPr/>
        </p:nvSpPr>
        <p:spPr>
          <a:xfrm>
            <a:off x="4850883" y="402416"/>
            <a:ext cx="61632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 </a:t>
            </a:r>
            <a:r>
              <a:rPr lang="ko-KR" altLang="en-US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 개요</a:t>
            </a:r>
            <a:endParaRPr lang="en-US" altLang="ko-KR" sz="1800" dirty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1325C155-3DC0-4B81-8CCE-E9AB4599410C}"/>
              </a:ext>
            </a:extLst>
          </p:cNvPr>
          <p:cNvGrpSpPr/>
          <p:nvPr/>
        </p:nvGrpSpPr>
        <p:grpSpPr>
          <a:xfrm>
            <a:off x="44824" y="2362952"/>
            <a:ext cx="10399060" cy="1043463"/>
            <a:chOff x="44824" y="2362952"/>
            <a:chExt cx="10399060" cy="104346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E4D4188-1E28-4E33-87C5-1A1DC9FE6E77}"/>
                </a:ext>
              </a:extLst>
            </p:cNvPr>
            <p:cNvSpPr txBox="1"/>
            <p:nvPr/>
          </p:nvSpPr>
          <p:spPr>
            <a:xfrm>
              <a:off x="44824" y="2362952"/>
              <a:ext cx="1039906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kern="0" dirty="0">
                  <a:solidFill>
                    <a:srgbClr val="000000"/>
                  </a:solidFill>
                  <a:latin typeface="함초롬바탕" panose="02030604000101010101" pitchFamily="18" charset="-127"/>
                  <a:ea typeface="함초롬바탕" panose="02030604000101010101" pitchFamily="18" charset="-127"/>
                </a:rPr>
                <a:t>-</a:t>
              </a:r>
              <a:r>
                <a:rPr lang="en-US" altLang="ko-KR" sz="2400" kern="0" spc="0" dirty="0">
                  <a:solidFill>
                    <a:srgbClr val="000000"/>
                  </a:solidFill>
                  <a:effectLst/>
                  <a:latin typeface="함초롬바탕" panose="02030604000101010101" pitchFamily="18" charset="-127"/>
                  <a:ea typeface="함초롬바탕" panose="02030604000101010101" pitchFamily="18" charset="-127"/>
                </a:rPr>
                <a:t> '</a:t>
              </a:r>
              <a:r>
                <a:rPr lang="ko-KR" altLang="en-US" sz="2400" kern="0" spc="0" dirty="0">
                  <a:solidFill>
                    <a:srgbClr val="000000"/>
                  </a:solidFill>
                  <a:effectLst/>
                  <a:latin typeface="함초롬바탕" panose="02030604000101010101" pitchFamily="18" charset="-127"/>
                  <a:ea typeface="함초롬바탕" panose="02030604000101010101" pitchFamily="18" charset="-127"/>
                </a:rPr>
                <a:t>삿포로 눈 축제 실행위원회</a:t>
              </a:r>
              <a:r>
                <a:rPr lang="en-US" altLang="ko-KR" sz="2400" kern="0" spc="0" dirty="0">
                  <a:solidFill>
                    <a:srgbClr val="000000"/>
                  </a:solidFill>
                  <a:effectLst/>
                  <a:latin typeface="함초롬바탕" panose="02030604000101010101" pitchFamily="18" charset="-127"/>
                  <a:ea typeface="함초롬바탕" panose="02030604000101010101" pitchFamily="18" charset="-127"/>
                </a:rPr>
                <a:t>'</a:t>
              </a:r>
              <a:endParaRPr lang="ko-KR" altLang="en-US" sz="24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</a:endParaRPr>
            </a:p>
            <a:p>
              <a:endParaRPr lang="ko-KR" alt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873F528-5C9F-4120-8E14-CC622C41B4D1}"/>
                </a:ext>
              </a:extLst>
            </p:cNvPr>
            <p:cNvSpPr txBox="1"/>
            <p:nvPr/>
          </p:nvSpPr>
          <p:spPr>
            <a:xfrm>
              <a:off x="286870" y="2821640"/>
              <a:ext cx="62989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(</a:t>
              </a:r>
              <a:r>
                <a:rPr lang="ko-KR" altLang="en-US" sz="1400" kern="0" spc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삿포로시와 삿포로 상공회의소</a:t>
              </a:r>
              <a:r>
                <a:rPr lang="en-US" altLang="ko-KR" sz="1400" kern="0" spc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, </a:t>
              </a:r>
              <a:r>
                <a:rPr lang="ko-KR" altLang="en-US" sz="1400" kern="0" spc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시내 기업</a:t>
              </a:r>
              <a:r>
                <a:rPr lang="en-US" altLang="ko-KR" sz="1400" kern="0" spc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, </a:t>
              </a:r>
              <a:r>
                <a:rPr lang="ko-KR" altLang="en-US" sz="1400" kern="0" spc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단체 등</a:t>
              </a:r>
              <a:r>
                <a:rPr lang="en-US" altLang="ko-KR" sz="1400" kern="0" spc="0" dirty="0">
                  <a:solidFill>
                    <a:srgbClr val="000000"/>
                  </a:solidFill>
                  <a:effectLst/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)</a:t>
              </a:r>
              <a:endParaRPr lang="ko-KR" altLang="en-US" sz="1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endParaRPr>
            </a:p>
            <a:p>
              <a:endParaRPr lang="ko-KR" altLang="en-US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6FAF731-D886-4E5B-8F0D-0213D903B0C8}"/>
              </a:ext>
            </a:extLst>
          </p:cNvPr>
          <p:cNvSpPr txBox="1"/>
          <p:nvPr/>
        </p:nvSpPr>
        <p:spPr>
          <a:xfrm>
            <a:off x="44824" y="5062455"/>
            <a:ext cx="3263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- </a:t>
            </a:r>
            <a:r>
              <a:rPr lang="ko-KR" altLang="en-US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매년 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2</a:t>
            </a:r>
            <a:r>
              <a:rPr lang="ko-KR" altLang="en-US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월 초순 개최</a:t>
            </a:r>
            <a:endParaRPr lang="ko-KR" alt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5252AF-A13F-4DAB-8413-DF72FA8D8F78}"/>
              </a:ext>
            </a:extLst>
          </p:cNvPr>
          <p:cNvSpPr txBox="1"/>
          <p:nvPr/>
        </p:nvSpPr>
        <p:spPr>
          <a:xfrm>
            <a:off x="44824" y="3793559"/>
            <a:ext cx="32631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-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약 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200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만명의 관광객</a:t>
            </a:r>
            <a:endParaRPr lang="ko-KR" altLang="en-US" sz="24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5064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91C930C-A92C-46E6-BD7B-CF54A6ACC168}"/>
              </a:ext>
            </a:extLst>
          </p:cNvPr>
          <p:cNvSpPr/>
          <p:nvPr/>
        </p:nvSpPr>
        <p:spPr>
          <a:xfrm rot="10800000">
            <a:off x="-23387" y="-2"/>
            <a:ext cx="10879646" cy="932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454F58-6752-42B4-9670-BCA441AA3D56}"/>
              </a:ext>
            </a:extLst>
          </p:cNvPr>
          <p:cNvSpPr/>
          <p:nvPr/>
        </p:nvSpPr>
        <p:spPr>
          <a:xfrm rot="5400000">
            <a:off x="8097666" y="2667002"/>
            <a:ext cx="6858001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E8EDF-239A-4070-927E-4574BB1CE43D}"/>
              </a:ext>
            </a:extLst>
          </p:cNvPr>
          <p:cNvSpPr txBox="1"/>
          <p:nvPr/>
        </p:nvSpPr>
        <p:spPr>
          <a:xfrm>
            <a:off x="134471" y="110029"/>
            <a:ext cx="527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2.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축제에 대하여</a:t>
            </a:r>
          </a:p>
        </p:txBody>
      </p:sp>
      <p:pic>
        <p:nvPicPr>
          <p:cNvPr id="7" name="그래픽 6" descr="눈 속에서 사슴과 겨울 숲">
            <a:extLst>
              <a:ext uri="{FF2B5EF4-FFF2-40B4-BE49-F238E27FC236}">
                <a16:creationId xmlns:a16="http://schemas.microsoft.com/office/drawing/2014/main" id="{431387ED-2DD2-4242-9937-C22EC4633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8058" y="2037481"/>
            <a:ext cx="5463989" cy="546398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D972C09-D16A-431D-B6E0-BC9EFA907BE6}"/>
              </a:ext>
            </a:extLst>
          </p:cNvPr>
          <p:cNvSpPr txBox="1"/>
          <p:nvPr/>
        </p:nvSpPr>
        <p:spPr>
          <a:xfrm>
            <a:off x="4850883" y="402416"/>
            <a:ext cx="61632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 </a:t>
            </a:r>
            <a:r>
              <a:rPr lang="ko-KR" altLang="en-US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 역사</a:t>
            </a:r>
            <a:endParaRPr lang="en-US" altLang="ko-KR" sz="1800" dirty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CC2382-3C8A-4CAE-88D3-703E7DC013E9}"/>
              </a:ext>
            </a:extLst>
          </p:cNvPr>
          <p:cNvSpPr txBox="1"/>
          <p:nvPr/>
        </p:nvSpPr>
        <p:spPr>
          <a:xfrm>
            <a:off x="53789" y="3198167"/>
            <a:ext cx="10399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- </a:t>
            </a:r>
            <a:r>
              <a:rPr lang="en-US" altLang="ko-KR" sz="2400" kern="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1950</a:t>
            </a:r>
            <a:r>
              <a:rPr lang="ko-KR" altLang="en-US" sz="2400" kern="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년</a:t>
            </a:r>
            <a:r>
              <a:rPr lang="en-US" altLang="ko-KR" sz="2400" kern="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, </a:t>
            </a:r>
            <a:r>
              <a:rPr lang="ko-KR" altLang="en-US" sz="2400" b="0" i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삿포로관광협회와 삿포로시 주최로 개최</a:t>
            </a:r>
            <a:endParaRPr lang="ko-KR" altLang="en-US" sz="2400" dirty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B2AB24-ED6B-40F0-B99C-643D2B45243B}"/>
              </a:ext>
            </a:extLst>
          </p:cNvPr>
          <p:cNvSpPr txBox="1"/>
          <p:nvPr/>
        </p:nvSpPr>
        <p:spPr>
          <a:xfrm>
            <a:off x="53789" y="4285621"/>
            <a:ext cx="68311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- </a:t>
            </a:r>
            <a:r>
              <a:rPr lang="en-US" altLang="ko-KR" sz="2400" kern="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1935</a:t>
            </a:r>
            <a:r>
              <a:rPr lang="ko-KR" altLang="en-US" sz="2400" kern="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년 </a:t>
            </a:r>
            <a:r>
              <a:rPr lang="en-US" altLang="ko-KR" sz="2400" kern="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3</a:t>
            </a:r>
            <a:r>
              <a:rPr lang="ko-KR" altLang="en-US" sz="2400" kern="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월</a:t>
            </a:r>
            <a:r>
              <a:rPr lang="en-US" altLang="ko-KR" sz="2400" kern="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, </a:t>
            </a:r>
            <a:r>
              <a:rPr lang="ko-KR" altLang="en-US" sz="2400" dirty="0" err="1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타루시립</a:t>
            </a:r>
            <a:r>
              <a:rPr lang="ko-KR" altLang="en-US" sz="24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</a:t>
            </a:r>
            <a:r>
              <a:rPr lang="ko-KR" altLang="en-US" sz="2400" dirty="0" err="1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기타테노미야초등학교</a:t>
            </a:r>
            <a:endParaRPr lang="ko-KR" altLang="en-US" sz="2400" kern="0" spc="0" dirty="0">
              <a:solidFill>
                <a:srgbClr val="000000"/>
              </a:solidFill>
              <a:effectLst/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633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91C930C-A92C-46E6-BD7B-CF54A6ACC168}"/>
              </a:ext>
            </a:extLst>
          </p:cNvPr>
          <p:cNvSpPr/>
          <p:nvPr/>
        </p:nvSpPr>
        <p:spPr>
          <a:xfrm rot="10800000">
            <a:off x="-23387" y="-2"/>
            <a:ext cx="10879646" cy="932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454F58-6752-42B4-9670-BCA441AA3D56}"/>
              </a:ext>
            </a:extLst>
          </p:cNvPr>
          <p:cNvSpPr/>
          <p:nvPr/>
        </p:nvSpPr>
        <p:spPr>
          <a:xfrm rot="5400000">
            <a:off x="8097666" y="2667002"/>
            <a:ext cx="6858001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E8EDF-239A-4070-927E-4574BB1CE43D}"/>
              </a:ext>
            </a:extLst>
          </p:cNvPr>
          <p:cNvSpPr txBox="1"/>
          <p:nvPr/>
        </p:nvSpPr>
        <p:spPr>
          <a:xfrm>
            <a:off x="134471" y="110029"/>
            <a:ext cx="527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2. </a:t>
            </a:r>
            <a:r>
              <a:rPr lang="ko-KR" altLang="en-US" sz="32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삿포로 눈 축제에 대하여</a:t>
            </a:r>
          </a:p>
        </p:txBody>
      </p:sp>
      <p:pic>
        <p:nvPicPr>
          <p:cNvPr id="7" name="그래픽 6" descr="눈 속에서 사슴과 겨울 숲">
            <a:extLst>
              <a:ext uri="{FF2B5EF4-FFF2-40B4-BE49-F238E27FC236}">
                <a16:creationId xmlns:a16="http://schemas.microsoft.com/office/drawing/2014/main" id="{431387ED-2DD2-4242-9937-C22EC4633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8058" y="2037481"/>
            <a:ext cx="5463989" cy="546398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D972C09-D16A-431D-B6E0-BC9EFA907BE6}"/>
              </a:ext>
            </a:extLst>
          </p:cNvPr>
          <p:cNvSpPr txBox="1"/>
          <p:nvPr/>
        </p:nvSpPr>
        <p:spPr>
          <a:xfrm>
            <a:off x="4850883" y="402416"/>
            <a:ext cx="61632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-</a:t>
            </a:r>
            <a:r>
              <a:rPr lang="ko-KR" altLang="en-US" sz="1800" dirty="0"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삿포로 눈 축제 행사</a:t>
            </a:r>
            <a:endParaRPr lang="en-US" altLang="ko-KR" sz="1800" dirty="0"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28906F-1BB6-4D67-ABE1-6497C98DCEC4}"/>
              </a:ext>
            </a:extLst>
          </p:cNvPr>
          <p:cNvSpPr txBox="1"/>
          <p:nvPr/>
        </p:nvSpPr>
        <p:spPr>
          <a:xfrm>
            <a:off x="134471" y="1042360"/>
            <a:ext cx="2832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① </a:t>
            </a:r>
            <a:r>
              <a:rPr lang="ko-KR" altLang="en-US" sz="2400" kern="0" spc="0" dirty="0" err="1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오도리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행사장</a:t>
            </a:r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F82E04-A760-4C3C-B38B-F5C2777473C6}"/>
              </a:ext>
            </a:extLst>
          </p:cNvPr>
          <p:cNvSpPr txBox="1"/>
          <p:nvPr/>
        </p:nvSpPr>
        <p:spPr>
          <a:xfrm>
            <a:off x="134471" y="2827157"/>
            <a:ext cx="6167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1.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동서로 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20m,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남북으로 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17.5m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의 스케이트장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EDFDD2-4ED6-4570-81CC-3B09B9E4E255}"/>
              </a:ext>
            </a:extLst>
          </p:cNvPr>
          <p:cNvSpPr txBox="1"/>
          <p:nvPr/>
        </p:nvSpPr>
        <p:spPr>
          <a:xfrm>
            <a:off x="147919" y="4115201"/>
            <a:ext cx="5836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kern="0" dirty="0">
                <a:solidFill>
                  <a:srgbClr val="000000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.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가족이 함께 즐길 수 있는 체험형 오락시설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BA876C-6C14-4842-B734-C008C15B2190}"/>
              </a:ext>
            </a:extLst>
          </p:cNvPr>
          <p:cNvSpPr txBox="1"/>
          <p:nvPr/>
        </p:nvSpPr>
        <p:spPr>
          <a:xfrm>
            <a:off x="147919" y="5451186"/>
            <a:ext cx="6391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3.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밤에는 트리와 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TV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탑의 </a:t>
            </a:r>
            <a:r>
              <a:rPr lang="ko-KR" altLang="en-US" sz="2400" kern="0" spc="0" dirty="0" err="1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일루미네이션이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 점등</a:t>
            </a:r>
          </a:p>
        </p:txBody>
      </p:sp>
    </p:spTree>
    <p:extLst>
      <p:ext uri="{BB962C8B-B14F-4D97-AF65-F5344CB8AC3E}">
        <p14:creationId xmlns:p14="http://schemas.microsoft.com/office/powerpoint/2010/main" val="258682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941</Words>
  <Application>Microsoft Office PowerPoint</Application>
  <PresentationFormat>와이드스크린</PresentationFormat>
  <Paragraphs>136</Paragraphs>
  <Slides>21</Slides>
  <Notes>0</Notes>
  <HiddenSlides>0</HiddenSlides>
  <MMClips>1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6" baseType="lpstr">
      <vt:lpstr>경기천년바탕 Regular</vt:lpstr>
      <vt:lpstr>맑은 고딕</vt:lpstr>
      <vt:lpstr>함초롬바탕</vt:lpstr>
      <vt:lpstr>Arial</vt:lpstr>
      <vt:lpstr>Office 테마</vt:lpstr>
      <vt:lpstr>일본 눈 축제 (雪まつり) </vt:lpstr>
      <vt:lpstr>목차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 눈 축제 (雪まつり) </dc:title>
  <dc:creator>김 태민</dc:creator>
  <cp:lastModifiedBy>김 태민</cp:lastModifiedBy>
  <cp:revision>1</cp:revision>
  <dcterms:created xsi:type="dcterms:W3CDTF">2021-09-20T18:36:56Z</dcterms:created>
  <dcterms:modified xsi:type="dcterms:W3CDTF">2021-09-20T20:46:16Z</dcterms:modified>
</cp:coreProperties>
</file>