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4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CDE67981-C926-4AC7-AA08-ACFD1CD1FBA1}" styleName="Normal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1"/>
              </a:solidFill>
            </a:ln>
          </a:left>
          <a:right>
            <a:ln w="40000" cmpd="sng">
              <a:solidFill>
                <a:schemeClr val="accent1"/>
              </a:solidFill>
            </a:ln>
          </a:right>
          <a:top>
            <a:ln w="40000" cmpd="sng">
              <a:solidFill>
                <a:schemeClr val="accent1"/>
              </a:solidFill>
            </a:ln>
          </a:top>
          <a:bottom>
            <a:ln w="400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>
          <a:shade val="80000"/>
        </a:schemeClr>
      </a:tcTxStyle>
      <a:tcStyle>
        <a:tcBdr>
          <a:bottom>
            <a:ln w="35400" cmpd="sng">
              <a:solidFill>
                <a:schemeClr val="accent1">
                  <a:shade val="80000"/>
                </a:schemeClr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89999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4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2021-03-27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4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6.jpeg"  /><Relationship Id="rId3" Type="http://schemas.openxmlformats.org/officeDocument/2006/relationships/image" Target="../media/image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9.png"  /><Relationship Id="rId3" Type="http://schemas.openxmlformats.org/officeDocument/2006/relationships/image" Target="../media/image1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Relationship Id="rId4" Type="http://schemas.openxmlformats.org/officeDocument/2006/relationships/image" Target="../media/image15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 b="1">
                <a:solidFill>
                  <a:srgbClr val="008000"/>
                </a:solidFill>
                <a:latin typeface="나눔고딕"/>
                <a:ea typeface="나눔고딕"/>
              </a:rPr>
              <a:t>일본의 문학</a:t>
            </a:r>
            <a:r>
              <a:rPr lang="ko-KR" altLang="en-US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endParaRPr lang="ko-KR" altLang="en-US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3629" y="3890286"/>
            <a:ext cx="9631127" cy="467408"/>
          </a:xfrm>
        </p:spPr>
        <p:txBody>
          <a:bodyPr/>
          <a:lstStyle/>
          <a:p>
            <a:pPr>
              <a:defRPr/>
            </a:pPr>
            <a:r>
              <a:rPr lang="en-US" altLang="ko-KR">
                <a:solidFill>
                  <a:srgbClr val="bfbfbf"/>
                </a:solidFill>
              </a:rPr>
              <a:t>22101326</a:t>
            </a:r>
            <a:r>
              <a:rPr lang="ko-KR" altLang="en-US">
                <a:solidFill>
                  <a:srgbClr val="bfbfbf"/>
                </a:solidFill>
              </a:rPr>
              <a:t> 김지원</a:t>
            </a:r>
            <a:endParaRPr lang="ko-KR" altLang="en-US">
              <a:solidFill>
                <a:srgbClr val="bfbfb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839343" y="1467611"/>
            <a:ext cx="9073134" cy="152933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헤이케모노가타리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(12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세기 말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헤이케의 번영과 몰락을 묘사한 작품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작자지미상이지만 계속 발전하여 다양한 텍스트와 공연물로 성장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grpSp>
        <p:nvGrpSpPr>
          <p:cNvPr id="7" name=""/>
          <p:cNvGrpSpPr/>
          <p:nvPr/>
        </p:nvGrpSpPr>
        <p:grpSpPr>
          <a:xfrm rot="0">
            <a:off x="8616315" y="188595"/>
            <a:ext cx="2849880" cy="3248025"/>
            <a:chOff x="9048370" y="188595"/>
            <a:chExt cx="2849880" cy="3248025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9264396" y="188595"/>
              <a:ext cx="2304288" cy="2880360"/>
            </a:xfrm>
            <a:prstGeom prst="rect">
              <a:avLst/>
            </a:prstGeom>
          </p:spPr>
        </p:pic>
        <p:sp>
          <p:nvSpPr>
            <p:cNvPr id="6" name=""/>
            <p:cNvSpPr txBox="1"/>
            <p:nvPr/>
          </p:nvSpPr>
          <p:spPr>
            <a:xfrm>
              <a:off x="9048370" y="3068955"/>
              <a:ext cx="2849880" cy="36766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>
                <a:defRPr/>
              </a:pPr>
              <a:r>
                <a:rPr lang="ko-KR" altLang="en-US" b="1">
                  <a:solidFill>
                    <a:srgbClr val="595959"/>
                  </a:solidFill>
                  <a:latin typeface="나눔고딕"/>
                  <a:ea typeface="나눔고딕"/>
                </a:rPr>
                <a:t>헤이케모노가타리의 한 장면</a:t>
              </a:r>
              <a:endParaRPr lang="ko-KR" altLang="en-US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  <p:sp>
        <p:nvSpPr>
          <p:cNvPr id="8" name=""/>
          <p:cNvSpPr txBox="1"/>
          <p:nvPr/>
        </p:nvSpPr>
        <p:spPr>
          <a:xfrm>
            <a:off x="839343" y="4131944"/>
            <a:ext cx="11089386" cy="198120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쓰레즈레구사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 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요시다 겐코의 작품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내면적 복잡성을 가장 잘 표현한 수필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불교적 무상관이나 유교적 윤리관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, 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도교적 인생관 등이 나타난 중세의 대표적 수필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  <p:bldP spid="8" grpId="2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07289" y="404622"/>
            <a:ext cx="11302999" cy="939784"/>
          </a:xfrm>
        </p:spPr>
        <p:txBody>
          <a:bodyPr vert="horz" lIns="91440" tIns="45720" rIns="91440" bIns="45720" anchor="ctr"/>
          <a:lstStyle/>
          <a:p>
            <a:pPr>
              <a:defRPr/>
            </a:pP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3)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 근세 문학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839343" y="1467611"/>
            <a:ext cx="9073134" cy="22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400" lvl="0" indent="-428400">
              <a:lnSpc>
                <a:spcPct val="150000"/>
              </a:lnSpc>
              <a:buClr>
                <a:srgbClr val="000000"/>
              </a:buClr>
              <a:buFont typeface="Wingdings"/>
              <a:buChar char="v"/>
              <a:defRPr/>
            </a:pP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에도 시대</a:t>
            </a:r>
            <a:endParaRPr lang="ko-KR" altLang="en-US" sz="30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-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경제적 실권자인 조닌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(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상인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계급의 등장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문화 담당자 바뀜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활자 인쇄기 보급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서적의 대량 출판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문학의 대중화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통속화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839343" y="4050029"/>
            <a:ext cx="9073134" cy="266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대중 소설</a:t>
            </a:r>
            <a:endParaRPr lang="ko-KR" altLang="en-US" sz="30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-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호색일대남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</a:t>
            </a:r>
            <a:endParaRPr lang="en-US" altLang="ja-JP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000000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이하라 사이가쿠의 작품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에도시대 상인들의 성과 금전 생활을 유머러스하게 묘사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근세 시대의 대표적 작품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grpSp>
        <p:nvGrpSpPr>
          <p:cNvPr id="11" name=""/>
          <p:cNvGrpSpPr/>
          <p:nvPr/>
        </p:nvGrpSpPr>
        <p:grpSpPr>
          <a:xfrm rot="0">
            <a:off x="8184261" y="3429000"/>
            <a:ext cx="3742053" cy="3096387"/>
            <a:chOff x="8184261" y="3429000"/>
            <a:chExt cx="3742053" cy="3096387"/>
          </a:xfrm>
        </p:grpSpPr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184261" y="3429000"/>
              <a:ext cx="3742053" cy="2676709"/>
            </a:xfrm>
            <a:prstGeom prst="rect">
              <a:avLst/>
            </a:prstGeom>
          </p:spPr>
        </p:pic>
        <p:sp>
          <p:nvSpPr>
            <p:cNvPr id="10" name=""/>
            <p:cNvSpPr txBox="1"/>
            <p:nvPr/>
          </p:nvSpPr>
          <p:spPr>
            <a:xfrm>
              <a:off x="8819007" y="6129909"/>
              <a:ext cx="2445257" cy="39547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호색일대남 일부 그림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  <p:bldP spid="11" grpId="3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 txBox="1"/>
          <p:nvPr/>
        </p:nvSpPr>
        <p:spPr>
          <a:xfrm>
            <a:off x="1991486" y="404620"/>
            <a:ext cx="9073135" cy="3403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5000" b="1">
                <a:solidFill>
                  <a:srgbClr val="000000"/>
                </a:solidFill>
                <a:latin typeface="나눔고딕"/>
                <a:ea typeface="나눔고딕"/>
              </a:rPr>
              <a:t>・</a:t>
            </a:r>
            <a:r>
              <a:rPr lang="ko-KR" altLang="en-US" sz="50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ko-KR" altLang="en-US" sz="4500" b="1">
                <a:solidFill>
                  <a:srgbClr val="000000"/>
                </a:solidFill>
                <a:latin typeface="나눔고딕"/>
                <a:ea typeface="나눔고딕"/>
              </a:rPr>
              <a:t>시가</a:t>
            </a:r>
            <a:endParaRPr lang="ko-KR" altLang="en-US" sz="45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500" b="1">
                <a:solidFill>
                  <a:srgbClr val="000000"/>
                </a:solidFill>
                <a:latin typeface="나눔고딕"/>
                <a:ea typeface="나눔고딕"/>
              </a:rPr>
              <a:t>  </a:t>
            </a:r>
            <a:r>
              <a:rPr lang="en-US" altLang="ko-KR" sz="2500" b="1">
                <a:solidFill>
                  <a:srgbClr val="000000"/>
                </a:solidFill>
                <a:latin typeface="나눔고딕"/>
                <a:ea typeface="나눔고딕"/>
              </a:rPr>
              <a:t>-</a:t>
            </a:r>
            <a:r>
              <a:rPr lang="ko-KR" altLang="en-US" sz="2500" b="1">
                <a:solidFill>
                  <a:srgbClr val="000000"/>
                </a:solidFill>
                <a:latin typeface="나눔고딕"/>
                <a:ea typeface="나눔고딕"/>
              </a:rPr>
              <a:t> 하이카이</a:t>
            </a:r>
            <a:endParaRPr lang="ko-KR" altLang="en-US" sz="25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대표 작가 마쓰오 바쇼의 노력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자연시 느낌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17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음의 세계 최단시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1991486" y="4050029"/>
            <a:ext cx="9073134" cy="220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극문학 </a:t>
            </a: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(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연극</a:t>
            </a: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30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-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가부키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,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조루리 등 유행</a:t>
            </a:r>
            <a:endParaRPr lang="ko-KR" altLang="en-US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000000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시바이고야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’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라는 극장 많이 생겨남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신분제도에 대한 주제가 유행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grpSp>
        <p:nvGrpSpPr>
          <p:cNvPr id="11" name=""/>
          <p:cNvGrpSpPr/>
          <p:nvPr/>
        </p:nvGrpSpPr>
        <p:grpSpPr>
          <a:xfrm rot="0">
            <a:off x="7680199" y="164593"/>
            <a:ext cx="3528440" cy="3768469"/>
            <a:chOff x="7680199" y="164593"/>
            <a:chExt cx="3528440" cy="3768469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680199" y="164593"/>
              <a:ext cx="2304287" cy="3768469"/>
            </a:xfrm>
            <a:prstGeom prst="rect">
              <a:avLst/>
            </a:prstGeom>
          </p:spPr>
        </p:pic>
        <p:sp>
          <p:nvSpPr>
            <p:cNvPr id="10" name=""/>
            <p:cNvSpPr txBox="1"/>
            <p:nvPr/>
          </p:nvSpPr>
          <p:spPr>
            <a:xfrm>
              <a:off x="9696450" y="2420874"/>
              <a:ext cx="1512189" cy="38709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가부키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3" name=""/>
          <p:cNvGrpSpPr/>
          <p:nvPr/>
        </p:nvGrpSpPr>
        <p:grpSpPr>
          <a:xfrm rot="0">
            <a:off x="6816090" y="4122038"/>
            <a:ext cx="4365117" cy="2331340"/>
            <a:chOff x="6699503" y="4050029"/>
            <a:chExt cx="4725162" cy="2622649"/>
          </a:xfrm>
        </p:grpSpPr>
        <p:pic>
          <p:nvPicPr>
            <p:cNvPr id="9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7652766" y="4050029"/>
              <a:ext cx="3771900" cy="2622649"/>
            </a:xfrm>
            <a:prstGeom prst="rect">
              <a:avLst/>
            </a:prstGeom>
          </p:spPr>
        </p:pic>
        <p:sp>
          <p:nvSpPr>
            <p:cNvPr id="12" name=""/>
            <p:cNvSpPr txBox="1"/>
            <p:nvPr/>
          </p:nvSpPr>
          <p:spPr>
            <a:xfrm>
              <a:off x="6699503" y="5050533"/>
              <a:ext cx="1124712" cy="44175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조루리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11" grpId="2" animBg="1"/>
      <p:bldP spid="13" grpId="3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"/>
          <p:cNvGrpSpPr/>
          <p:nvPr/>
        </p:nvGrpSpPr>
        <p:grpSpPr>
          <a:xfrm rot="0">
            <a:off x="767333" y="1317879"/>
            <a:ext cx="10945369" cy="1535049"/>
            <a:chOff x="767333" y="620649"/>
            <a:chExt cx="10945369" cy="1535049"/>
          </a:xfrm>
        </p:grpSpPr>
        <p:sp>
          <p:nvSpPr>
            <p:cNvPr id="6" name=""/>
            <p:cNvSpPr txBox="1"/>
            <p:nvPr/>
          </p:nvSpPr>
          <p:spPr>
            <a:xfrm>
              <a:off x="1343406" y="620649"/>
              <a:ext cx="4968621" cy="7772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57040" indent="-257040">
                <a:buClr>
                  <a:schemeClr val="tx1"/>
                </a:buClr>
                <a:buFont typeface="Wingdings"/>
                <a:buChar char="v"/>
                <a:defRPr/>
              </a:pPr>
              <a:r>
                <a:rPr lang="ko-KR" altLang="en-US" sz="4500" b="1">
                  <a:solidFill>
                    <a:srgbClr val="000000"/>
                  </a:solidFill>
                  <a:latin typeface="나눔고딕"/>
                  <a:ea typeface="나눔고딕"/>
                </a:rPr>
                <a:t>국학자 등장</a:t>
              </a:r>
              <a:endParaRPr lang="ko-KR" altLang="en-US" sz="4500" b="1">
                <a:solidFill>
                  <a:srgbClr val="000000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" name=""/>
            <p:cNvSpPr txBox="1"/>
            <p:nvPr/>
          </p:nvSpPr>
          <p:spPr>
            <a:xfrm>
              <a:off x="767333" y="1712214"/>
              <a:ext cx="10945369" cy="44348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sz="2300" b="1">
                  <a:solidFill>
                    <a:srgbClr val="595959"/>
                  </a:solidFill>
                  <a:latin typeface="나눔고딕"/>
                  <a:ea typeface="나눔고딕"/>
                </a:rPr>
                <a:t>외래문화 중심의 학문 구조를 비판하고 일본의 언어와 문학 등의 고유한 정신세계를 연구</a:t>
              </a:r>
              <a:endParaRPr lang="ko-KR" altLang="en-US" sz="23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2" name=""/>
          <p:cNvGrpSpPr/>
          <p:nvPr/>
        </p:nvGrpSpPr>
        <p:grpSpPr>
          <a:xfrm rot="0">
            <a:off x="983360" y="4066032"/>
            <a:ext cx="9433180" cy="1307211"/>
            <a:chOff x="767333" y="3705987"/>
            <a:chExt cx="9433180" cy="1307211"/>
          </a:xfrm>
        </p:grpSpPr>
        <p:sp>
          <p:nvSpPr>
            <p:cNvPr id="10" name=""/>
            <p:cNvSpPr txBox="1"/>
            <p:nvPr/>
          </p:nvSpPr>
          <p:spPr>
            <a:xfrm>
              <a:off x="767333" y="3705987"/>
              <a:ext cx="9433180" cy="44386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sz="2300" b="1">
                  <a:solidFill>
                    <a:srgbClr val="000000"/>
                  </a:solidFill>
                  <a:latin typeface="나눔고딕"/>
                  <a:ea typeface="나눔고딕"/>
                </a:rPr>
                <a:t>이토 진사이</a:t>
              </a:r>
              <a:r>
                <a:rPr lang="en-US" altLang="ko-KR" sz="2300" b="1">
                  <a:solidFill>
                    <a:srgbClr val="000000"/>
                  </a:solidFill>
                  <a:latin typeface="나눔고딕"/>
                  <a:ea typeface="나눔고딕"/>
                </a:rPr>
                <a:t>,</a:t>
              </a:r>
              <a:r>
                <a:rPr lang="ko-KR" altLang="en-US" sz="2300" b="1">
                  <a:solidFill>
                    <a:srgbClr val="000000"/>
                  </a:solidFill>
                  <a:latin typeface="나눔고딕"/>
                  <a:ea typeface="나눔고딕"/>
                </a:rPr>
                <a:t> 오규 소라이</a:t>
              </a:r>
              <a:r>
                <a:rPr lang="en-US" altLang="ko-KR" sz="2300" b="1">
                  <a:solidFill>
                    <a:srgbClr val="000000"/>
                  </a:solidFill>
                  <a:latin typeface="나눔고딕"/>
                  <a:ea typeface="나눔고딕"/>
                </a:rPr>
                <a:t>,</a:t>
              </a:r>
              <a:r>
                <a:rPr lang="ko-KR" altLang="en-US" sz="2300" b="1">
                  <a:solidFill>
                    <a:srgbClr val="000000"/>
                  </a:solidFill>
                  <a:latin typeface="나눔고딕"/>
                  <a:ea typeface="나눔고딕"/>
                </a:rPr>
                <a:t> 게이추</a:t>
              </a:r>
              <a:r>
                <a:rPr lang="en-US" altLang="ko-KR" sz="2300" b="1">
                  <a:solidFill>
                    <a:srgbClr val="000000"/>
                  </a:solidFill>
                  <a:latin typeface="나눔고딕"/>
                  <a:ea typeface="나눔고딕"/>
                </a:rPr>
                <a:t>,</a:t>
              </a:r>
              <a:r>
                <a:rPr lang="ko-KR" altLang="en-US" sz="2300" b="1">
                  <a:solidFill>
                    <a:srgbClr val="000000"/>
                  </a:solidFill>
                  <a:latin typeface="나눔고딕"/>
                  <a:ea typeface="나눔고딕"/>
                </a:rPr>
                <a:t> 가모노 마부치</a:t>
              </a:r>
              <a:r>
                <a:rPr lang="en-US" altLang="ko-KR" sz="2300" b="1">
                  <a:solidFill>
                    <a:srgbClr val="000000"/>
                  </a:solidFill>
                  <a:latin typeface="나눔고딕"/>
                  <a:ea typeface="나눔고딕"/>
                </a:rPr>
                <a:t>,</a:t>
              </a:r>
              <a:r>
                <a:rPr lang="ko-KR" altLang="en-US" sz="2300" b="1">
                  <a:solidFill>
                    <a:srgbClr val="000000"/>
                  </a:solidFill>
                  <a:latin typeface="나눔고딕"/>
                  <a:ea typeface="나눔고딕"/>
                </a:rPr>
                <a:t> 모토오리 노리나가</a:t>
              </a:r>
              <a:endParaRPr lang="ko-KR" altLang="en-US" sz="2300" b="1">
                <a:solidFill>
                  <a:srgbClr val="000000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11" name=""/>
            <p:cNvSpPr txBox="1"/>
            <p:nvPr/>
          </p:nvSpPr>
          <p:spPr>
            <a:xfrm>
              <a:off x="2279522" y="4617339"/>
              <a:ext cx="6552820" cy="39585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국학을 통해 일본의 고유한 정신 세계를 밝혀내려고 노력함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07289" y="404622"/>
            <a:ext cx="11302999" cy="939784"/>
          </a:xfrm>
        </p:spPr>
        <p:txBody>
          <a:bodyPr vert="horz" lIns="91440" tIns="45720" rIns="91440" bIns="45720" anchor="ctr"/>
          <a:lstStyle/>
          <a:p>
            <a:pPr>
              <a:defRPr/>
            </a:pP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4)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 근</a:t>
            </a: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,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현대 문학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839343" y="1919478"/>
            <a:ext cx="7200900" cy="1005459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chemeClr val="tx1"/>
              </a:buClr>
              <a:buFont typeface="Wingdings"/>
              <a:buChar char="v"/>
              <a:defRPr/>
            </a:pP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메이지 유신 이후 </a:t>
            </a:r>
            <a:endParaRPr lang="en-US" altLang="ko-KR" sz="30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marL="0" indent="0">
              <a:buClr>
                <a:schemeClr val="tx1"/>
              </a:buClr>
              <a:buFont typeface="Wingdings"/>
              <a:buNone/>
              <a:defRPr/>
            </a:pP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                              </a:t>
            </a: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-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 서구의 기술</a:t>
            </a: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,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문화 유입</a:t>
            </a:r>
            <a:endParaRPr lang="ko-KR" altLang="en-US" sz="30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695325" y="3933063"/>
            <a:ext cx="9433180" cy="2342007"/>
          </a:xfrm>
          <a:prstGeom prst="rect">
            <a:avLst/>
          </a:prstGeom>
        </p:spPr>
        <p:txBody>
          <a:bodyPr wrap="square">
            <a:spAutoFit/>
          </a:bodyPr>
          <a:p>
            <a:pPr marL="399840" indent="-399840"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2800" b="1">
                <a:solidFill>
                  <a:srgbClr val="000000"/>
                </a:solidFill>
                <a:latin typeface="나눔고딕"/>
                <a:ea typeface="나눔고딕"/>
              </a:rPr>
              <a:t>미시마 유키오 </a:t>
            </a:r>
            <a:r>
              <a:rPr lang="en-US" altLang="ko-KR" sz="2800" b="1">
                <a:solidFill>
                  <a:srgbClr val="000000"/>
                </a:solidFill>
                <a:latin typeface="나눔고딕"/>
                <a:ea typeface="나눔고딕"/>
              </a:rPr>
              <a:t>(</a:t>
            </a:r>
            <a:r>
              <a:rPr lang="ko-KR" altLang="en-US" sz="2800" b="1">
                <a:solidFill>
                  <a:srgbClr val="000000"/>
                </a:solidFill>
                <a:latin typeface="나눔고딕"/>
                <a:ea typeface="나눔고딕"/>
              </a:rPr>
              <a:t>三島 由紀夫</a:t>
            </a:r>
            <a:r>
              <a:rPr lang="en-US" altLang="ko-KR" sz="28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8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endParaRPr lang="en-US" altLang="ko-KR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도적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가면의 고백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우국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풍요의 바다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금각사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허무주의적이고 탐미주의적인 작품 대다수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노벨 문학상에 두 번 지명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grpSp>
        <p:nvGrpSpPr>
          <p:cNvPr id="14" name=""/>
          <p:cNvGrpSpPr/>
          <p:nvPr/>
        </p:nvGrpSpPr>
        <p:grpSpPr>
          <a:xfrm rot="0">
            <a:off x="8468868" y="2636901"/>
            <a:ext cx="2739771" cy="4061822"/>
            <a:chOff x="8277987" y="3068955"/>
            <a:chExt cx="2307717" cy="3634301"/>
          </a:xfrm>
        </p:grpSpPr>
        <p:pic>
          <p:nvPicPr>
            <p:cNvPr id="12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277987" y="3068955"/>
              <a:ext cx="2307717" cy="3317343"/>
            </a:xfrm>
            <a:prstGeom prst="rect">
              <a:avLst/>
            </a:prstGeom>
          </p:spPr>
        </p:pic>
        <p:sp>
          <p:nvSpPr>
            <p:cNvPr id="13" name=""/>
            <p:cNvSpPr txBox="1"/>
            <p:nvPr/>
          </p:nvSpPr>
          <p:spPr>
            <a:xfrm>
              <a:off x="8636126" y="6375654"/>
              <a:ext cx="1523999" cy="32760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b="1">
                  <a:solidFill>
                    <a:srgbClr val="595959"/>
                  </a:solidFill>
                  <a:latin typeface="나눔고딕"/>
                  <a:ea typeface="나눔고딕"/>
                </a:rPr>
                <a:t>미시마 유키오</a:t>
              </a:r>
              <a:endParaRPr lang="ko-KR" altLang="en-US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9" grpId="2" animBg="1"/>
      <p:bldP spid="14" grpId="3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 txBox="1"/>
          <p:nvPr/>
        </p:nvSpPr>
        <p:spPr>
          <a:xfrm>
            <a:off x="551306" y="1589151"/>
            <a:ext cx="9433180" cy="356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9840" indent="-399840">
              <a:buClr>
                <a:srgbClr val="000000"/>
              </a:buClr>
              <a:buFont typeface="Arial"/>
              <a:buChar char="•"/>
              <a:defRPr/>
            </a:pPr>
            <a:r>
              <a:rPr lang="ko-KR" altLang="en-US" sz="2800" b="1">
                <a:solidFill>
                  <a:srgbClr val="000000"/>
                </a:solidFill>
                <a:latin typeface="나눔고딕"/>
                <a:ea typeface="나눔고딕"/>
              </a:rPr>
              <a:t>나쓰메 소세키 </a:t>
            </a:r>
            <a:r>
              <a:rPr lang="en-US" altLang="ko-KR" sz="2800" b="1">
                <a:solidFill>
                  <a:srgbClr val="000000"/>
                </a:solidFill>
                <a:latin typeface="나눔고딕"/>
                <a:ea typeface="나눔고딕"/>
              </a:rPr>
              <a:t>(</a:t>
            </a:r>
            <a:r>
              <a:rPr lang="ko-KR" altLang="en-US" sz="2800" b="1">
                <a:solidFill>
                  <a:srgbClr val="000000"/>
                </a:solidFill>
                <a:latin typeface="나눔고딕"/>
                <a:ea typeface="나눔고딕"/>
              </a:rPr>
              <a:t>夏目漱石</a:t>
            </a:r>
            <a:r>
              <a:rPr lang="en-US" altLang="ko-KR" sz="28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8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도련님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나는 고양이로소이다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&lt;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마음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&gt;</a:t>
            </a:r>
            <a:endParaRPr lang="en-US" altLang="ko-KR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그의 사상과 윤리관 등은 후대 일본의 많은 근현대 작가들에게 영향을 줌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1,000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엔 지폐 인물 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사실주의 소설을 완성시킴 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0" indent="0">
              <a:buClr>
                <a:srgbClr val="000000"/>
              </a:buClr>
              <a:buFont typeface="Arial"/>
              <a:buNone/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일본의 중산층 사람들의 인생을 치밀하게 분석하고 표현한 사람으로 평가받음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grpSp>
        <p:nvGrpSpPr>
          <p:cNvPr id="14" name=""/>
          <p:cNvGrpSpPr/>
          <p:nvPr/>
        </p:nvGrpSpPr>
        <p:grpSpPr>
          <a:xfrm rot="0">
            <a:off x="6816089" y="1473708"/>
            <a:ext cx="5018913" cy="3405378"/>
            <a:chOff x="6816090" y="1473708"/>
            <a:chExt cx="5018913" cy="3405378"/>
          </a:xfrm>
        </p:grpSpPr>
        <p:pic>
          <p:nvPicPr>
            <p:cNvPr id="7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816090" y="3355430"/>
              <a:ext cx="2304288" cy="1161361"/>
            </a:xfrm>
            <a:prstGeom prst="rect">
              <a:avLst/>
            </a:prstGeom>
          </p:spPr>
        </p:pic>
        <p:grpSp>
          <p:nvGrpSpPr>
            <p:cNvPr id="10" name=""/>
            <p:cNvGrpSpPr/>
            <p:nvPr/>
          </p:nvGrpSpPr>
          <p:grpSpPr>
            <a:xfrm rot="0">
              <a:off x="9336405" y="1473708"/>
              <a:ext cx="2498598" cy="3405377"/>
              <a:chOff x="9336405" y="246507"/>
              <a:chExt cx="2498598" cy="3405377"/>
            </a:xfrm>
          </p:grpSpPr>
          <p:pic>
            <p:nvPicPr>
              <p:cNvPr id="8" name="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9336405" y="246507"/>
                <a:ext cx="2498598" cy="3038475"/>
              </a:xfrm>
              <a:prstGeom prst="rect">
                <a:avLst/>
              </a:prstGeom>
            </p:spPr>
          </p:pic>
          <p:sp>
            <p:nvSpPr>
              <p:cNvPr id="9" name=""/>
              <p:cNvSpPr txBox="1"/>
              <p:nvPr/>
            </p:nvSpPr>
            <p:spPr>
              <a:xfrm>
                <a:off x="9836657" y="3284981"/>
                <a:ext cx="1516000" cy="366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ctr">
                  <a:defRPr/>
                </a:pPr>
                <a:r>
                  <a:rPr lang="ko-KR" altLang="en-US" b="1">
                    <a:solidFill>
                      <a:srgbClr val="595959"/>
                    </a:solidFill>
                    <a:latin typeface="나눔고딕"/>
                    <a:ea typeface="나눔고딕"/>
                  </a:rPr>
                  <a:t>나쓰메 소세키</a:t>
                </a:r>
                <a:endParaRPr lang="ko-KR" altLang="en-US" b="1">
                  <a:solidFill>
                    <a:srgbClr val="595959"/>
                  </a:solidFill>
                  <a:latin typeface="나눔고딕"/>
                  <a:ea typeface="나눔고딕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767334" y="263271"/>
            <a:ext cx="9433180" cy="3125724"/>
            <a:chOff x="551306" y="3757422"/>
            <a:chExt cx="9433180" cy="3125724"/>
          </a:xfrm>
        </p:grpSpPr>
        <p:sp>
          <p:nvSpPr>
            <p:cNvPr id="7" name=""/>
            <p:cNvSpPr txBox="1"/>
            <p:nvPr/>
          </p:nvSpPr>
          <p:spPr>
            <a:xfrm>
              <a:off x="551306" y="3933063"/>
              <a:ext cx="9433180" cy="295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9840" indent="-399840"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ko-KR" altLang="en-US" sz="2800" b="1">
                  <a:solidFill>
                    <a:srgbClr val="000000"/>
                  </a:solidFill>
                  <a:latin typeface="나눔고딕"/>
                  <a:ea typeface="나눔고딕"/>
                </a:rPr>
                <a:t>가와바타 야스나리 </a:t>
              </a:r>
              <a:r>
                <a:rPr lang="en-US" altLang="ko-KR" sz="2800" b="1">
                  <a:solidFill>
                    <a:srgbClr val="000000"/>
                  </a:solidFill>
                  <a:latin typeface="나눔고딕"/>
                  <a:ea typeface="나눔고딕"/>
                </a:rPr>
                <a:t>(川端 康成)</a:t>
              </a:r>
              <a:endParaRPr lang="en-US" altLang="ko-KR" sz="2800" b="1">
                <a:solidFill>
                  <a:srgbClr val="000000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endParaRPr lang="en-US" altLang="ko-KR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이즈의 무희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&gt;,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설국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&gt;,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천 마리의 종이학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&gt;,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산소리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&gt;,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잠든 미녀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&gt;,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고도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</a:t>
              </a:r>
              <a:endParaRPr lang="en-US" altLang="ko-KR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endParaRPr lang="en-US" altLang="ko-KR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근현대 일본 문학의 중요한 작가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일본인 최초로 노벨문학상 수상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 오늘날까지 일본에서 가장 아름다운 문장을 쓴 작가로 소개되곤 한다. 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8" name=""/>
            <p:cNvSpPr txBox="1"/>
            <p:nvPr/>
          </p:nvSpPr>
          <p:spPr>
            <a:xfrm>
              <a:off x="2999613" y="3757422"/>
              <a:ext cx="3384423" cy="319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ko-KR" sz="1500" b="1">
                  <a:solidFill>
                    <a:srgbClr val="000000"/>
                  </a:solidFill>
                  <a:latin typeface="나눔고딕"/>
                  <a:ea typeface="나눔고딕"/>
                </a:rPr>
                <a:t>かわばた やすなり</a:t>
              </a:r>
              <a:endParaRPr lang="en-US" altLang="ko-KR" sz="1500" b="1">
                <a:solidFill>
                  <a:srgbClr val="00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7" name=""/>
          <p:cNvGrpSpPr/>
          <p:nvPr/>
        </p:nvGrpSpPr>
        <p:grpSpPr>
          <a:xfrm rot="0">
            <a:off x="695325" y="3766185"/>
            <a:ext cx="9433180" cy="2508885"/>
            <a:chOff x="695325" y="3766185"/>
            <a:chExt cx="9433180" cy="2508885"/>
          </a:xfrm>
        </p:grpSpPr>
        <p:sp>
          <p:nvSpPr>
            <p:cNvPr id="9" name=""/>
            <p:cNvSpPr txBox="1"/>
            <p:nvPr/>
          </p:nvSpPr>
          <p:spPr>
            <a:xfrm>
              <a:off x="695325" y="3933063"/>
              <a:ext cx="9433180" cy="234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9840" indent="-399840">
                <a:buClr>
                  <a:srgbClr val="000000"/>
                </a:buClr>
                <a:buFont typeface="Arial"/>
                <a:buChar char="•"/>
                <a:defRPr/>
              </a:pPr>
              <a:r>
                <a:rPr lang="ko-KR" altLang="en-US" sz="2800" b="1">
                  <a:solidFill>
                    <a:srgbClr val="000000"/>
                  </a:solidFill>
                  <a:latin typeface="나눔고딕"/>
                  <a:ea typeface="나눔고딕"/>
                </a:rPr>
                <a:t>오에 겐자부로 </a:t>
              </a:r>
              <a:r>
                <a:rPr lang="en-US" altLang="ko-KR" sz="2800" b="1">
                  <a:solidFill>
                    <a:srgbClr val="000000"/>
                  </a:solidFill>
                  <a:latin typeface="나눔고딕"/>
                  <a:ea typeface="나눔고딕"/>
                </a:rPr>
                <a:t>(大江 健三郎)</a:t>
              </a:r>
              <a:endParaRPr lang="en-US" altLang="ko-KR" sz="2800" b="1">
                <a:solidFill>
                  <a:srgbClr val="000000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endParaRPr lang="en-US" altLang="ko-KR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사육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&gt;,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만연원년의 풋볼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&gt;,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영혼의 구제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&gt;</a:t>
              </a:r>
              <a:endParaRPr lang="en-US" altLang="ko-KR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정치와 개인의 문제에 대해 다룸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 marL="0" indent="0">
                <a:buClr>
                  <a:srgbClr val="000000"/>
                </a:buClr>
                <a:buFont typeface="Arial"/>
                <a:buNone/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 노벨 문학상 수상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10" name=""/>
            <p:cNvSpPr txBox="1"/>
            <p:nvPr/>
          </p:nvSpPr>
          <p:spPr>
            <a:xfrm>
              <a:off x="3473196" y="3766185"/>
              <a:ext cx="1830705" cy="31813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/>
              </a:pPr>
              <a:r>
                <a:rPr lang="ko-KR" altLang="en-US" sz="1500" b="1">
                  <a:solidFill>
                    <a:srgbClr val="000000"/>
                  </a:solidFill>
                  <a:latin typeface="나눔고딕"/>
                  <a:ea typeface="나눔고딕"/>
                </a:rPr>
                <a:t>おおえ けんざぶろう</a:t>
              </a:r>
              <a:endParaRPr lang="ko-KR" altLang="en-US" sz="1500" b="1">
                <a:solidFill>
                  <a:srgbClr val="000000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4" name=""/>
          <p:cNvGrpSpPr/>
          <p:nvPr/>
        </p:nvGrpSpPr>
        <p:grpSpPr>
          <a:xfrm rot="0">
            <a:off x="9549114" y="476631"/>
            <a:ext cx="2307606" cy="2844546"/>
            <a:chOff x="9549114" y="476631"/>
            <a:chExt cx="2307606" cy="2844546"/>
          </a:xfrm>
        </p:grpSpPr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9549114" y="476631"/>
              <a:ext cx="2307606" cy="2448306"/>
            </a:xfrm>
            <a:prstGeom prst="rect">
              <a:avLst/>
            </a:prstGeom>
          </p:spPr>
        </p:pic>
        <p:sp>
          <p:nvSpPr>
            <p:cNvPr id="13" name=""/>
            <p:cNvSpPr txBox="1"/>
            <p:nvPr/>
          </p:nvSpPr>
          <p:spPr>
            <a:xfrm>
              <a:off x="9696450" y="2924937"/>
              <a:ext cx="2135505" cy="39624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가와바타 야스나리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16" name=""/>
          <p:cNvGrpSpPr/>
          <p:nvPr/>
        </p:nvGrpSpPr>
        <p:grpSpPr>
          <a:xfrm rot="0">
            <a:off x="7393822" y="3766185"/>
            <a:ext cx="1870574" cy="2794635"/>
            <a:chOff x="7393821" y="3766185"/>
            <a:chExt cx="1870574" cy="2794635"/>
          </a:xfrm>
        </p:grpSpPr>
        <p:pic>
          <p:nvPicPr>
            <p:cNvPr id="12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7393821" y="3766185"/>
              <a:ext cx="1870575" cy="2437270"/>
            </a:xfrm>
            <a:prstGeom prst="rect">
              <a:avLst/>
            </a:prstGeom>
          </p:spPr>
        </p:pic>
        <p:sp>
          <p:nvSpPr>
            <p:cNvPr id="15" name=""/>
            <p:cNvSpPr txBox="1"/>
            <p:nvPr/>
          </p:nvSpPr>
          <p:spPr>
            <a:xfrm>
              <a:off x="7525893" y="6165342"/>
              <a:ext cx="1666494" cy="395478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/>
              </a:pP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오에 겐자부로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1" animBg="1"/>
      <p:bldP spid="17" grpId="2" animBg="1"/>
      <p:bldP spid="16" grpId="3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07289" y="472964"/>
            <a:ext cx="11302999" cy="939784"/>
          </a:xfrm>
        </p:spPr>
        <p:txBody>
          <a:bodyPr vert="horz" lIns="91440" tIns="45720" rIns="91440" bIns="45720" anchor="ctr"/>
          <a:lstStyle/>
          <a:p>
            <a:pPr>
              <a:defRPr/>
            </a:pP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3.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 일본문학의 특징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1683" y="2148458"/>
            <a:ext cx="6793612" cy="452248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chemeClr val="tx1"/>
              </a:buClr>
              <a:buFont typeface="Wingdings"/>
              <a:buChar char="u"/>
              <a:defRPr/>
            </a:pPr>
            <a:r>
              <a:rPr lang="ko-KR" altLang="en-US" sz="2400" b="1">
                <a:solidFill>
                  <a:srgbClr val="000000"/>
                </a:solidFill>
                <a:latin typeface="나눔고딕"/>
                <a:ea typeface="나눔고딕"/>
              </a:rPr>
              <a:t>고대 이래 </a:t>
            </a:r>
            <a:r>
              <a:rPr lang="en-US" altLang="ko-KR" sz="2400" b="1">
                <a:solidFill>
                  <a:srgbClr val="000000"/>
                </a:solidFill>
                <a:latin typeface="나눔고딕"/>
                <a:ea typeface="나눔고딕"/>
              </a:rPr>
              <a:t>19</a:t>
            </a:r>
            <a:r>
              <a:rPr lang="ko-KR" altLang="en-US" sz="2400" b="1">
                <a:solidFill>
                  <a:srgbClr val="000000"/>
                </a:solidFill>
                <a:latin typeface="나눔고딕"/>
                <a:ea typeface="나눔고딕"/>
              </a:rPr>
              <a:t>세기 중엽까지 중국의 영향을 받음</a:t>
            </a:r>
            <a:endParaRPr lang="ko-KR" altLang="en-US" sz="24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799716" y="2643378"/>
            <a:ext cx="3553206" cy="3954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한자 문명권에 들어있기 때문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479298" y="3306699"/>
            <a:ext cx="5002149" cy="451866"/>
          </a:xfrm>
          <a:prstGeom prst="rect">
            <a:avLst/>
          </a:prstGeom>
        </p:spPr>
        <p:txBody>
          <a:bodyPr wrap="none">
            <a:spAutoFit/>
          </a:bodyPr>
          <a:p>
            <a:pPr marL="342720" indent="-342720">
              <a:buClr>
                <a:srgbClr val="000000"/>
              </a:buClr>
              <a:buFont typeface="Wingdings"/>
              <a:buChar char="u"/>
              <a:defRPr/>
            </a:pPr>
            <a:r>
              <a:rPr lang="ko-KR" altLang="en-US" sz="2400" b="1">
                <a:solidFill>
                  <a:srgbClr val="000000"/>
                </a:solidFill>
                <a:latin typeface="나눔고딕"/>
                <a:ea typeface="나눔고딕"/>
              </a:rPr>
              <a:t>일본문학은 서정성이 강하게 나타남</a:t>
            </a:r>
            <a:endParaRPr lang="ko-KR" altLang="en-US" sz="24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99719" y="3896868"/>
            <a:ext cx="11125963" cy="395097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일본인은 이성보다는 감정에서 인간의 본연의 모습을 찾으려고 함 그래서 그 감정을 표현한 문학 좋아함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478154" y="4595622"/>
            <a:ext cx="4681729" cy="453390"/>
          </a:xfrm>
          <a:prstGeom prst="rect">
            <a:avLst/>
          </a:prstGeom>
        </p:spPr>
        <p:txBody>
          <a:bodyPr wrap="square">
            <a:spAutoFit/>
          </a:bodyPr>
          <a:p>
            <a:pPr marL="342720" indent="-342720">
              <a:buClr>
                <a:schemeClr val="tx1"/>
              </a:buClr>
              <a:buFont typeface="Wingdings"/>
              <a:buChar char="u"/>
              <a:defRPr/>
            </a:pPr>
            <a:r>
              <a:rPr lang="ko-KR" altLang="en-US" sz="2400" b="1">
                <a:solidFill>
                  <a:srgbClr val="000000"/>
                </a:solidFill>
                <a:latin typeface="나눔고딕"/>
                <a:ea typeface="나눔고딕"/>
              </a:rPr>
              <a:t>여성문학이 일찍 꽃피웠음</a:t>
            </a:r>
            <a:endParaRPr lang="ko-KR" altLang="en-US" sz="24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782193" y="5193030"/>
            <a:ext cx="11506581" cy="39624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일본 고유 문자인 가나가 개발되어 한문에 익숙하지 못한 여성도 감정과 생각을 자유롭게 표현할 수 있었음 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  <p:bldP spid="9" grpId="2" animBg="1"/>
      <p:bldP spid="10" grpId="3" animBg="1"/>
      <p:bldP spid="11" grpId="4" animBg="1"/>
      <p:bldP spid="14" grpId="5" animBg="1"/>
      <p:bldP spid="15" grpId="6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407289" y="472964"/>
            <a:ext cx="11302999" cy="939784"/>
          </a:xfrm>
        </p:spPr>
        <p:txBody>
          <a:bodyPr vert="horz" lIns="91440" tIns="45720" rIns="91440" bIns="45720" anchor="ctr"/>
          <a:lstStyle/>
          <a:p>
            <a:pPr>
              <a:defRPr/>
            </a:pP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4.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 추천 작가 및 도서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grpSp>
        <p:nvGrpSpPr>
          <p:cNvPr id="19" name=""/>
          <p:cNvGrpSpPr/>
          <p:nvPr/>
        </p:nvGrpSpPr>
        <p:grpSpPr>
          <a:xfrm rot="0">
            <a:off x="407289" y="204119"/>
            <a:ext cx="11534013" cy="2720817"/>
            <a:chOff x="407289" y="204119"/>
            <a:chExt cx="11534013" cy="2720817"/>
          </a:xfrm>
        </p:grpSpPr>
        <p:sp>
          <p:nvSpPr>
            <p:cNvPr id="8" name=""/>
            <p:cNvSpPr txBox="1"/>
            <p:nvPr/>
          </p:nvSpPr>
          <p:spPr>
            <a:xfrm>
              <a:off x="407289" y="1828800"/>
              <a:ext cx="6480808" cy="10961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342720" lvl="0" indent="-342720">
                <a:lnSpc>
                  <a:spcPct val="150000"/>
                </a:lnSpc>
                <a:buClr>
                  <a:srgbClr val="000000"/>
                </a:buClr>
                <a:buFont typeface="Wingdings"/>
                <a:buChar char="ü"/>
                <a:defRPr/>
              </a:pPr>
              <a:r>
                <a:rPr lang="ko-KR" altLang="en-US" sz="2400" b="1">
                  <a:solidFill>
                    <a:srgbClr val="000000"/>
                  </a:solidFill>
                  <a:latin typeface="나눔고딕"/>
                  <a:ea typeface="나눔고딕"/>
                </a:rPr>
                <a:t> 무라카미 하루키</a:t>
              </a:r>
              <a:r>
                <a:rPr lang="en-US" altLang="ja-JP" sz="2400" b="1">
                  <a:solidFill>
                    <a:srgbClr val="000000"/>
                  </a:solidFill>
                  <a:latin typeface="나눔고딕"/>
                  <a:ea typeface="나눔고딕"/>
                </a:rPr>
                <a:t>(1949</a:t>
              </a:r>
              <a:r>
                <a:rPr lang="en-US" altLang="ko-KR" sz="2400" b="1">
                  <a:solidFill>
                    <a:srgbClr val="000000"/>
                  </a:solidFill>
                  <a:latin typeface="나눔고딕"/>
                  <a:ea typeface="나눔고딕"/>
                </a:rPr>
                <a:t>~</a:t>
              </a:r>
              <a:r>
                <a:rPr lang="en-US" altLang="ja-JP" sz="2400" b="1">
                  <a:solidFill>
                    <a:srgbClr val="000000"/>
                  </a:solidFill>
                  <a:latin typeface="나눔고딕"/>
                  <a:ea typeface="나눔고딕"/>
                </a:rPr>
                <a:t>) </a:t>
              </a:r>
              <a:endParaRPr lang="en-US" altLang="ja-JP" sz="2400" b="1">
                <a:solidFill>
                  <a:srgbClr val="000000"/>
                </a:solidFill>
                <a:latin typeface="나눔고딕"/>
                <a:ea typeface="나눔고딕"/>
              </a:endParaRPr>
            </a:p>
            <a:p>
              <a:pPr marL="0" lvl="0" indent="0">
                <a:lnSpc>
                  <a:spcPct val="150000"/>
                </a:lnSpc>
                <a:buClr>
                  <a:srgbClr val="000000"/>
                </a:buClr>
                <a:buFont typeface="Wingdings"/>
                <a:buNone/>
                <a:defRPr/>
              </a:pP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 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- 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노르웨이의 숲</a:t>
              </a:r>
              <a:r>
                <a:rPr lang="en-US" altLang="ja-JP" sz="2000" b="1">
                  <a:solidFill>
                    <a:srgbClr val="595959"/>
                  </a:solidFill>
                  <a:latin typeface="나눔고딕"/>
                  <a:ea typeface="나눔고딕"/>
                </a:rPr>
                <a:t>(</a:t>
              </a:r>
              <a:r>
                <a:rPr lang="ja-JP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ノルウェイの森</a:t>
              </a:r>
              <a:r>
                <a:rPr lang="en-US" altLang="ja-JP" sz="2000" b="1">
                  <a:solidFill>
                    <a:srgbClr val="595959"/>
                  </a:solidFill>
                  <a:latin typeface="나눔고딕"/>
                  <a:ea typeface="나눔고딕"/>
                </a:rPr>
                <a:t>)</a:t>
              </a:r>
              <a:endParaRPr lang="en-US" altLang="ja-JP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  <p:grpSp>
          <p:nvGrpSpPr>
            <p:cNvPr id="17" name=""/>
            <p:cNvGrpSpPr/>
            <p:nvPr/>
          </p:nvGrpSpPr>
          <p:grpSpPr>
            <a:xfrm rot="0">
              <a:off x="8184261" y="204119"/>
              <a:ext cx="3757041" cy="2720817"/>
              <a:chOff x="8184261" y="204119"/>
              <a:chExt cx="3757041" cy="2720817"/>
            </a:xfrm>
          </p:grpSpPr>
          <p:pic>
            <p:nvPicPr>
              <p:cNvPr id="15" name=""/>
              <p:cNvPicPr>
                <a:picLocks noChangeAspect="1"/>
              </p:cNvPicPr>
              <p:nvPr/>
            </p:nvPicPr>
            <p:blipFill rotWithShape="1">
              <a:blip r:embed="rId2"/>
              <a:srcRect b="6830"/>
              <a:stretch>
                <a:fillRect/>
              </a:stretch>
            </p:blipFill>
            <p:spPr>
              <a:xfrm>
                <a:off x="8184261" y="204119"/>
                <a:ext cx="2088261" cy="2720817"/>
              </a:xfrm>
              <a:prstGeom prst="rect">
                <a:avLst/>
              </a:prstGeom>
            </p:spPr>
          </p:pic>
          <p:sp>
            <p:nvSpPr>
              <p:cNvPr id="16" name=""/>
              <p:cNvSpPr txBox="1"/>
              <p:nvPr/>
            </p:nvSpPr>
            <p:spPr>
              <a:xfrm>
                <a:off x="10272522" y="1268730"/>
                <a:ext cx="16687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>
                  <a:defRPr/>
                </a:pPr>
                <a:r>
                  <a:rPr lang="ko-KR" altLang="en-US" sz="2000" b="1">
                    <a:solidFill>
                      <a:srgbClr val="595959"/>
                    </a:solidFill>
                    <a:latin typeface="나눔고딕"/>
                    <a:ea typeface="나눔고딕"/>
                  </a:rPr>
                  <a:t>노르웨이의 숲</a:t>
                </a:r>
                <a:endPara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endParaRPr>
              </a:p>
            </p:txBody>
          </p:sp>
        </p:grpSp>
      </p:grpSp>
      <p:grpSp>
        <p:nvGrpSpPr>
          <p:cNvPr id="23" name=""/>
          <p:cNvGrpSpPr/>
          <p:nvPr/>
        </p:nvGrpSpPr>
        <p:grpSpPr>
          <a:xfrm rot="0">
            <a:off x="407289" y="2708910"/>
            <a:ext cx="8568691" cy="2448306"/>
            <a:chOff x="407289" y="2708910"/>
            <a:chExt cx="8568691" cy="2448306"/>
          </a:xfrm>
        </p:grpSpPr>
        <p:sp>
          <p:nvSpPr>
            <p:cNvPr id="13" name=""/>
            <p:cNvSpPr txBox="1"/>
            <p:nvPr/>
          </p:nvSpPr>
          <p:spPr>
            <a:xfrm>
              <a:off x="407289" y="3429000"/>
              <a:ext cx="6480808" cy="10961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342720" lvl="0" indent="-342720">
                <a:lnSpc>
                  <a:spcPct val="150000"/>
                </a:lnSpc>
                <a:buClr>
                  <a:srgbClr val="000000"/>
                </a:buClr>
                <a:buFont typeface="Wingdings"/>
                <a:buChar char="ü"/>
                <a:defRPr/>
              </a:pPr>
              <a:r>
                <a:rPr lang="ko-KR" altLang="en-US" sz="2400" b="1">
                  <a:solidFill>
                    <a:srgbClr val="000000"/>
                  </a:solidFill>
                  <a:latin typeface="나눔고딕"/>
                  <a:ea typeface="나눔고딕"/>
                </a:rPr>
                <a:t> 야스오카 쇼타로 </a:t>
              </a:r>
              <a:r>
                <a:rPr lang="en-US" altLang="ko-KR" sz="2400" b="1">
                  <a:solidFill>
                    <a:srgbClr val="000000"/>
                  </a:solidFill>
                  <a:latin typeface="나눔고딕"/>
                  <a:ea typeface="나눔고딕"/>
                </a:rPr>
                <a:t>(1920~2013)</a:t>
              </a:r>
              <a:endParaRPr lang="en-US" altLang="ko-KR" sz="2400" b="1">
                <a:solidFill>
                  <a:srgbClr val="000000"/>
                </a:solidFill>
                <a:latin typeface="나눔고딕"/>
                <a:ea typeface="나눔고딕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 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- 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해변의 풍경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(</a:t>
              </a:r>
              <a:r>
                <a:rPr lang="ja-JP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海</a:t>
              </a:r>
              <a:r>
                <a:rPr lang="ja-JP" altLang="en-US" sz="2000" b="1">
                  <a:solidFill>
                    <a:srgbClr val="595959"/>
                  </a:solidFill>
                  <a:latin typeface="나눔고딕"/>
                </a:rPr>
                <a:t>辺</a:t>
              </a:r>
              <a:r>
                <a:rPr lang="ja-JP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の光景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)</a:t>
              </a:r>
              <a:endParaRPr lang="en-US" altLang="ko-KR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  <p:grpSp>
          <p:nvGrpSpPr>
            <p:cNvPr id="22" name=""/>
            <p:cNvGrpSpPr/>
            <p:nvPr/>
          </p:nvGrpSpPr>
          <p:grpSpPr>
            <a:xfrm rot="0">
              <a:off x="5585626" y="2708910"/>
              <a:ext cx="3390354" cy="2448306"/>
              <a:chOff x="5585626" y="2708910"/>
              <a:chExt cx="3390354" cy="2448306"/>
            </a:xfrm>
          </p:grpSpPr>
          <p:pic>
            <p:nvPicPr>
              <p:cNvPr id="20" name="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5585626" y="2708910"/>
                <a:ext cx="2350373" cy="2448305"/>
              </a:xfrm>
              <a:prstGeom prst="rect">
                <a:avLst/>
              </a:prstGeom>
            </p:spPr>
          </p:pic>
          <p:sp>
            <p:nvSpPr>
              <p:cNvPr id="21" name=""/>
              <p:cNvSpPr txBox="1"/>
              <p:nvPr/>
            </p:nvSpPr>
            <p:spPr>
              <a:xfrm>
                <a:off x="7536180" y="3933063"/>
                <a:ext cx="1439800" cy="389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>
                  <a:defRPr/>
                </a:pPr>
                <a:r>
                  <a:rPr lang="ko-KR" altLang="en-US" sz="2000" b="1">
                    <a:solidFill>
                      <a:srgbClr val="595959"/>
                    </a:solidFill>
                    <a:latin typeface="나눔고딕"/>
                    <a:ea typeface="나눔고딕"/>
                  </a:rPr>
                  <a:t>해변의 풍경</a:t>
                </a:r>
                <a:endPara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endParaRPr>
              </a:p>
            </p:txBody>
          </p:sp>
        </p:grpSp>
      </p:grpSp>
      <p:grpSp>
        <p:nvGrpSpPr>
          <p:cNvPr id="25" name=""/>
          <p:cNvGrpSpPr/>
          <p:nvPr/>
        </p:nvGrpSpPr>
        <p:grpSpPr>
          <a:xfrm rot="0">
            <a:off x="407289" y="3428999"/>
            <a:ext cx="11161395" cy="3263074"/>
            <a:chOff x="407289" y="3429000"/>
            <a:chExt cx="11161395" cy="3263074"/>
          </a:xfrm>
        </p:grpSpPr>
        <p:sp>
          <p:nvSpPr>
            <p:cNvPr id="14" name=""/>
            <p:cNvSpPr txBox="1"/>
            <p:nvPr/>
          </p:nvSpPr>
          <p:spPr>
            <a:xfrm>
              <a:off x="407289" y="5157216"/>
              <a:ext cx="6480808" cy="109994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342720" lvl="0" indent="-342720">
                <a:lnSpc>
                  <a:spcPct val="150000"/>
                </a:lnSpc>
                <a:buClr>
                  <a:srgbClr val="000000"/>
                </a:buClr>
                <a:buFont typeface="Wingdings"/>
                <a:buChar char="ü"/>
                <a:defRPr/>
              </a:pPr>
              <a:r>
                <a:rPr lang="ko-KR" altLang="en-US" sz="2400" b="1">
                  <a:solidFill>
                    <a:srgbClr val="000000"/>
                  </a:solidFill>
                  <a:latin typeface="나눔고딕"/>
                  <a:ea typeface="나눔고딕"/>
                </a:rPr>
                <a:t> 히가시노 게이고 </a:t>
              </a:r>
              <a:r>
                <a:rPr lang="en-US" altLang="ko-KR" sz="2400" b="1">
                  <a:solidFill>
                    <a:srgbClr val="000000"/>
                  </a:solidFill>
                  <a:latin typeface="나눔고딕"/>
                  <a:ea typeface="나눔고딕"/>
                </a:rPr>
                <a:t>(1958~)</a:t>
              </a:r>
              <a:endParaRPr lang="en-US" altLang="ko-KR" sz="2400" b="1">
                <a:solidFill>
                  <a:srgbClr val="000000"/>
                </a:solidFill>
                <a:latin typeface="나눔고딕"/>
                <a:ea typeface="나눔고딕"/>
              </a:endParaRPr>
            </a:p>
            <a:p>
              <a:pPr marL="0" lvl="0" indent="0">
                <a:lnSpc>
                  <a:spcPct val="150000"/>
                </a:lnSpc>
                <a:buClr>
                  <a:srgbClr val="000000"/>
                </a:buClr>
                <a:buFont typeface="Wingdings"/>
                <a:buNone/>
                <a:defRPr/>
              </a:pP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  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- 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인어가 잠든 집</a:t>
              </a: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(人魚の眠る家)</a:t>
              </a:r>
              <a:endParaRPr lang="en-US" altLang="ko-KR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  <p:pic>
          <p:nvPicPr>
            <p:cNvPr id="24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424936" y="3429000"/>
              <a:ext cx="2143748" cy="32630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1" animBg="1"/>
      <p:bldP spid="23" grpId="2" animBg="1"/>
      <p:bldP spid="25" grpId="3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>
            <a:spLocks noGrp="1"/>
          </p:cNvSpPr>
          <p:nvPr>
            <p:ph type="title" idx="0"/>
          </p:nvPr>
        </p:nvSpPr>
        <p:spPr>
          <a:xfrm>
            <a:off x="407289" y="404622"/>
            <a:ext cx="11302999" cy="939784"/>
          </a:xfrm>
        </p:spPr>
        <p:txBody>
          <a:bodyPr vert="horz" lIns="91440" tIns="45720" rIns="91440" bIns="45720" anchor="ctr"/>
          <a:lstStyle/>
          <a:p>
            <a:pPr algn="ctr">
              <a:defRPr/>
            </a:pP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근대 이후의 일본 문학 순위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783586" y="3065145"/>
            <a:ext cx="5649087" cy="36385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en-US"/>
              <a:t>https://www.youtube.com/watch?v=QNPJUz_6jWo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1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>
            <a:spLocks noGrp="1"/>
          </p:cNvSpPr>
          <p:nvPr>
            <p:ph type="title" idx="0"/>
          </p:nvPr>
        </p:nvSpPr>
        <p:spPr>
          <a:xfrm>
            <a:off x="2567559" y="908685"/>
            <a:ext cx="4248531" cy="939784"/>
          </a:xfrm>
        </p:spPr>
        <p:txBody>
          <a:bodyPr vert="horz" lIns="91440" tIns="45720" rIns="91440" bIns="45720" anchor="ctr"/>
          <a:lstStyle/>
          <a:p>
            <a:pPr>
              <a:defRPr/>
            </a:pPr>
            <a:r>
              <a:rPr lang="ko-KR" altLang="en-US" sz="6000" b="1">
                <a:solidFill>
                  <a:srgbClr val="008000"/>
                </a:solidFill>
                <a:latin typeface="나눔고딕"/>
                <a:ea typeface="나눔고딕"/>
              </a:rPr>
              <a:t>일본의 문학</a:t>
            </a:r>
            <a:endParaRPr lang="ko-KR" altLang="en-US" sz="60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2855595" y="3164967"/>
            <a:ext cx="4680585" cy="62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500" b="1">
                <a:solidFill>
                  <a:srgbClr val="000000"/>
                </a:solidFill>
                <a:latin typeface="나눔고딕"/>
                <a:ea typeface="나눔고딕"/>
              </a:rPr>
              <a:t>2.</a:t>
            </a:r>
            <a:r>
              <a:rPr lang="ko-KR" altLang="en-US" sz="3500" b="1">
                <a:solidFill>
                  <a:srgbClr val="000000"/>
                </a:solidFill>
                <a:latin typeface="나눔고딕"/>
                <a:ea typeface="나눔고딕"/>
              </a:rPr>
              <a:t> 일본문학의 종류</a:t>
            </a:r>
            <a:endParaRPr lang="ko-KR" altLang="en-US" sz="35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2855595" y="4005072"/>
            <a:ext cx="4680585" cy="62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500" b="1">
                <a:solidFill>
                  <a:srgbClr val="000000"/>
                </a:solidFill>
                <a:latin typeface="나눔고딕"/>
                <a:ea typeface="나눔고딕"/>
              </a:rPr>
              <a:t>3.</a:t>
            </a:r>
            <a:r>
              <a:rPr lang="ko-KR" altLang="en-US" sz="3500" b="1">
                <a:solidFill>
                  <a:srgbClr val="000000"/>
                </a:solidFill>
                <a:latin typeface="나눔고딕"/>
                <a:ea typeface="나눔고딕"/>
              </a:rPr>
              <a:t> 일본문학의 특징</a:t>
            </a:r>
            <a:endParaRPr lang="ko-KR" altLang="en-US" sz="35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2855595" y="4820412"/>
            <a:ext cx="4680585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500" b="1">
                <a:solidFill>
                  <a:srgbClr val="000000"/>
                </a:solidFill>
                <a:latin typeface="나눔고딕"/>
                <a:ea typeface="나눔고딕"/>
              </a:rPr>
              <a:t>4.</a:t>
            </a:r>
            <a:r>
              <a:rPr lang="ko-KR" altLang="en-US" sz="3500" b="1">
                <a:solidFill>
                  <a:srgbClr val="000000"/>
                </a:solidFill>
                <a:latin typeface="나눔고딕"/>
                <a:ea typeface="나눔고딕"/>
              </a:rPr>
              <a:t> 추천 작가 및 도서</a:t>
            </a:r>
            <a:endParaRPr lang="ko-KR" altLang="en-US" sz="35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2855595" y="2276856"/>
            <a:ext cx="255270" cy="359664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2855595" y="2324481"/>
            <a:ext cx="4680585" cy="62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500" b="1">
                <a:solidFill>
                  <a:srgbClr val="000000"/>
                </a:solidFill>
                <a:latin typeface="나눔고딕"/>
                <a:ea typeface="나눔고딕"/>
              </a:rPr>
              <a:t>1.</a:t>
            </a:r>
            <a:r>
              <a:rPr lang="ko-KR" altLang="en-US" sz="3500" b="1">
                <a:solidFill>
                  <a:srgbClr val="000000"/>
                </a:solidFill>
                <a:latin typeface="나눔고딕"/>
                <a:ea typeface="나눔고딕"/>
              </a:rPr>
              <a:t> 일본문학의 정의</a:t>
            </a:r>
            <a:endParaRPr lang="ko-KR" altLang="en-US" sz="35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1" animBg="1"/>
      <p:bldP spid="10" grpId="2" animBg="1"/>
      <p:bldP spid="11" grpId="3" animBg="1"/>
      <p:bldP spid="12" grpId="4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407289" y="404622"/>
            <a:ext cx="11302999" cy="939784"/>
          </a:xfrm>
        </p:spPr>
        <p:txBody>
          <a:bodyPr vert="horz" lIns="91440" tIns="45720" rIns="91440" bIns="45720" anchor="ctr"/>
          <a:lstStyle/>
          <a:p>
            <a:pPr algn="ctr">
              <a:defRPr/>
            </a:pP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출처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407288" y="1776222"/>
            <a:ext cx="11521440" cy="6412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네이버 블로그 </a:t>
            </a:r>
            <a:r>
              <a:rPr lang="en-US" altLang="ko-KR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en-US" b="1">
                <a:solidFill>
                  <a:srgbClr val="595959"/>
                </a:solidFill>
                <a:latin typeface="나눔고딕"/>
                <a:ea typeface="나눔고딕"/>
              </a:rPr>
              <a:t>https://m.blog.naver.com/PostView.nhn?blogId=japansisa&amp;logNo=220359052584&amp;proxyReferer=https:%2F%2Fsearch.yahoo.co.jp%2F</a:t>
            </a: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endParaRPr lang="ko-KR" altLang="en-US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10" name=""/>
          <p:cNvSpPr txBox="1"/>
          <p:nvPr/>
        </p:nvSpPr>
        <p:spPr>
          <a:xfrm>
            <a:off x="479298" y="2852928"/>
            <a:ext cx="6552819" cy="364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네이버 지식백과 </a:t>
            </a:r>
            <a:r>
              <a:rPr lang="en-US" altLang="ko-KR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en-US" b="1">
                <a:solidFill>
                  <a:srgbClr val="595959"/>
                </a:solidFill>
                <a:latin typeface="나눔고딕"/>
                <a:ea typeface="나눔고딕"/>
              </a:rPr>
              <a:t>https://terms.naver.com/</a:t>
            </a:r>
            <a:endParaRPr lang="en-US" altLang="en-US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79298" y="3789045"/>
            <a:ext cx="6408801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야후재팬 </a:t>
            </a:r>
            <a:r>
              <a:rPr lang="en-US" altLang="ko-KR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en-US" b="1">
                <a:solidFill>
                  <a:srgbClr val="595959"/>
                </a:solidFill>
                <a:latin typeface="나눔고딕"/>
                <a:ea typeface="나눔고딕"/>
              </a:rPr>
              <a:t>https://www.yahoo.co.jp/</a:t>
            </a:r>
            <a:endParaRPr lang="en-US" altLang="en-US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479298" y="4702302"/>
            <a:ext cx="11377421" cy="3630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위키백과 </a:t>
            </a:r>
            <a:r>
              <a:rPr lang="en-US" altLang="ko-KR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en-US" b="1">
                <a:solidFill>
                  <a:srgbClr val="595959"/>
                </a:solidFill>
                <a:latin typeface="나눔고딕"/>
                <a:ea typeface="나눔고딕"/>
              </a:rPr>
              <a:t>https://ko.wikipedia.org/wiki/%EC%9D%BC%EB%B3%B8_%EB%AC%B8%ED%95%99</a:t>
            </a:r>
            <a:endParaRPr lang="en-US" altLang="en-US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  <p:bldP spid="10" grpId="2" animBg="1"/>
      <p:bldP spid="11" grpId="3" animBg="1"/>
      <p:bldP spid="12" grpId="4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>
            <a:spLocks noGrp="1"/>
          </p:cNvSpPr>
          <p:nvPr>
            <p:ph type="title" idx="0"/>
          </p:nvPr>
        </p:nvSpPr>
        <p:spPr>
          <a:xfrm>
            <a:off x="431799" y="977027"/>
            <a:ext cx="11302999" cy="939784"/>
          </a:xfrm>
        </p:spPr>
        <p:txBody>
          <a:bodyPr vert="horz" lIns="91440" tIns="45720" rIns="91440" bIns="45720" anchor="ctr"/>
          <a:lstStyle/>
          <a:p>
            <a:pPr algn="ctr">
              <a:defRPr/>
            </a:pPr>
            <a:r>
              <a:rPr lang="en-US" altLang="ko-KR" sz="5500" b="1">
                <a:solidFill>
                  <a:srgbClr val="008000"/>
                </a:solidFill>
                <a:latin typeface="나눔고딕"/>
                <a:ea typeface="나눔고딕"/>
              </a:rPr>
              <a:t>1.</a:t>
            </a:r>
            <a:r>
              <a:rPr lang="ko-KR" altLang="en-US" sz="5500" b="1">
                <a:solidFill>
                  <a:srgbClr val="008000"/>
                </a:solidFill>
                <a:latin typeface="나눔고딕"/>
                <a:ea typeface="나눔고딕"/>
              </a:rPr>
              <a:t> 일본문학의 정의</a:t>
            </a:r>
            <a:endParaRPr lang="ko-KR" altLang="en-US" sz="55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17" name=""/>
          <p:cNvSpPr>
            <a:spLocks noGrp="1"/>
          </p:cNvSpPr>
          <p:nvPr/>
        </p:nvSpPr>
        <p:spPr>
          <a:xfrm>
            <a:off x="191261" y="1988820"/>
            <a:ext cx="11737467" cy="1440180"/>
          </a:xfrm>
          <a:prstGeom prst="rect">
            <a:avLst/>
          </a:prstGeom>
        </p:spPr>
        <p:txBody>
          <a:bodyPr vert="horz" lIns="91440" tIns="45720" rIns="91440" bIns="45720"/>
          <a:p>
            <a:pPr marL="302720" indent="-34272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302720" indent="-34272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일본 문학은 일본어로 적힌 문학 작품, 또는 그러한 작품이나 작가를 연구하는 학문을 뜻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함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19" name=""/>
          <p:cNvSpPr>
            <a:spLocks noGrp="1"/>
          </p:cNvSpPr>
          <p:nvPr/>
        </p:nvSpPr>
        <p:spPr>
          <a:xfrm>
            <a:off x="191262" y="3212973"/>
            <a:ext cx="11737467" cy="144018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302720" indent="-34272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302720" indent="-34272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일본문학의 정의를 무엇으로 삼을 것인가에 대해서는 여러가지 주장이 있어서 언어, 발표된 지역, 문학의 형식 등 여러가지 요소가 고려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됨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21" name=""/>
          <p:cNvSpPr>
            <a:spLocks noGrp="1"/>
          </p:cNvSpPr>
          <p:nvPr/>
        </p:nvSpPr>
        <p:spPr>
          <a:xfrm>
            <a:off x="191262" y="4725162"/>
            <a:ext cx="11737467" cy="144018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302720" indent="-34272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<a:solidFill>
                <a:srgbClr val="595959"/>
              </a:solidFill>
              <a:latin typeface="나눔고딕"/>
              <a:ea typeface="나눔고딕"/>
            </a:endParaRPr>
          </a:p>
          <a:p>
            <a:pPr marL="302720" indent="-34272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고대에서 현재까지의 일본문학 전부를 의미하지만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일본문학 연구 면에서 연구 또는 감상이 가능한 일본문학에 한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함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  <a:solidFill>
                  <a:srgbClr val="595959"/>
                </a:solidFill>
                <a:latin typeface="나눔고딕"/>
                <a:ea typeface="나눔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000" b="1" i="0" u="none" strike="noStrike" kern="1200" cap="none" spc="0" normalizeH="0" baseline="0" mc:Ignorable="hp" hp:hslEmbossed="0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1" animBg="1"/>
      <p:bldP spid="19" grpId="2" animBg="1"/>
      <p:bldP spid="21" grpId="3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47244" y="977027"/>
            <a:ext cx="11302999" cy="939784"/>
          </a:xfrm>
        </p:spPr>
        <p:txBody>
          <a:bodyPr vert="horz" lIns="91440" tIns="45720" rIns="91440" bIns="45720" anchor="ctr"/>
          <a:lstStyle/>
          <a:p>
            <a:pPr algn="ctr">
              <a:defRPr/>
            </a:pPr>
            <a:r>
              <a:rPr lang="en-US" altLang="ko-KR" sz="5500" b="1">
                <a:solidFill>
                  <a:srgbClr val="008000"/>
                </a:solidFill>
                <a:latin typeface="나눔고딕"/>
                <a:ea typeface="나눔고딕"/>
              </a:rPr>
              <a:t>2.</a:t>
            </a:r>
            <a:r>
              <a:rPr lang="ko-KR" altLang="en-US" sz="5500" b="1">
                <a:solidFill>
                  <a:srgbClr val="008000"/>
                </a:solidFill>
                <a:latin typeface="나눔고딕"/>
                <a:ea typeface="나눔고딕"/>
              </a:rPr>
              <a:t> 일본문학의 종류</a:t>
            </a:r>
            <a:endParaRPr lang="ko-KR" altLang="en-US" sz="55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3431667" y="2564892"/>
            <a:ext cx="4752594" cy="548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1)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 고대</a:t>
            </a: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,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헤이안시대 문학</a:t>
            </a:r>
            <a:endParaRPr lang="ko-KR" altLang="en-US" sz="30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3431667" y="3288030"/>
            <a:ext cx="3384423" cy="5486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2)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 중세 문학</a:t>
            </a:r>
            <a:endParaRPr lang="ko-KR" altLang="en-US" sz="30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3431667" y="4006405"/>
            <a:ext cx="3384423" cy="5473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3)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 근세 문학</a:t>
            </a:r>
            <a:endParaRPr lang="ko-KR" altLang="en-US" sz="30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3431667" y="4799076"/>
            <a:ext cx="3384423" cy="5478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4)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근</a:t>
            </a:r>
            <a:r>
              <a:rPr lang="en-US" altLang="ko-KR" sz="3000" b="1">
                <a:solidFill>
                  <a:srgbClr val="000000"/>
                </a:solidFill>
                <a:latin typeface="나눔고딕"/>
                <a:ea typeface="나눔고딕"/>
              </a:rPr>
              <a:t>,</a:t>
            </a: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현대 문학</a:t>
            </a:r>
            <a:endParaRPr lang="ko-KR" altLang="en-US" sz="3000" b="1">
              <a:solidFill>
                <a:srgbClr val="000000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1" animBg="1"/>
      <p:bldP spid="22" grpId="2" animBg="1"/>
      <p:bldP spid="23" grpId="3" animBg="1"/>
      <p:bldP spid="24" grpId="4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>
            <a:spLocks noGrp="1"/>
          </p:cNvSpPr>
          <p:nvPr>
            <p:ph type="title" idx="0"/>
          </p:nvPr>
        </p:nvSpPr>
        <p:spPr>
          <a:xfrm>
            <a:off x="407289" y="404622"/>
            <a:ext cx="11302999" cy="939784"/>
          </a:xfrm>
        </p:spPr>
        <p:txBody>
          <a:bodyPr vert="horz" lIns="91440" tIns="45720" rIns="91440" bIns="45720" anchor="ctr"/>
          <a:lstStyle/>
          <a:p>
            <a:pPr>
              <a:defRPr/>
            </a:pP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1)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 고대</a:t>
            </a: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,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헤이안시대 문학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2135505" y="1700784"/>
            <a:ext cx="2304288" cy="36423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21" name=""/>
          <p:cNvSpPr txBox="1"/>
          <p:nvPr/>
        </p:nvSpPr>
        <p:spPr>
          <a:xfrm>
            <a:off x="767334" y="1556766"/>
            <a:ext cx="9649206" cy="198462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고지키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』(712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년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,</a:t>
            </a: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니혼쇼키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』(720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년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) </a:t>
            </a:r>
            <a:endParaRPr lang="en-US" altLang="ja-JP" sz="2300" b="1">
              <a:solidFill>
                <a:srgbClr val="4f81bd">
                  <a:lumMod val="50000"/>
                </a:srgbClr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일본에서 가장 오래된 역사서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고대 일본의 의식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관습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점술 등을 이해하는데 귀중한 자료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고지키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’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는 변칙적 한문 표기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니혼쇼키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’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는 순수한 한문 표기 사용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911352" y="3717036"/>
            <a:ext cx="11280648" cy="240563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만요슈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』(8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세기 후반 성립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4f81bd">
                    <a:lumMod val="50000"/>
                  </a:srgbClr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4f81bd">
                    <a:lumMod val="50000"/>
                  </a:srgbClr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4f81bd">
                    <a:lumMod val="50000"/>
                  </a:srgbClr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일본 최초의 가집(歌集)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일본 천황부터 서민까지 여러 신분의 사람들의 이야기를 읊은 노래를 4500개 이상 모은 것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만요가나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(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한자의 음훈으로 일본어의 음을 적은 글자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)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로 표기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b="1">
              <a:solidFill>
                <a:srgbClr val="4f81bd">
                  <a:lumMod val="50000"/>
                </a:srgbClr>
              </a:solidFill>
              <a:latin typeface="나눔고딕"/>
              <a:ea typeface="나눔고딕"/>
            </a:endParaRPr>
          </a:p>
        </p:txBody>
      </p:sp>
      <p:grpSp>
        <p:nvGrpSpPr>
          <p:cNvPr id="29" name=""/>
          <p:cNvGrpSpPr/>
          <p:nvPr/>
        </p:nvGrpSpPr>
        <p:grpSpPr>
          <a:xfrm rot="0">
            <a:off x="9146076" y="1556575"/>
            <a:ext cx="2564211" cy="2912935"/>
            <a:chOff x="9146077" y="1556575"/>
            <a:chExt cx="2564211" cy="2912935"/>
          </a:xfrm>
        </p:grpSpPr>
        <p:pic>
          <p:nvPicPr>
            <p:cNvPr id="27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9146077" y="1556575"/>
              <a:ext cx="2564211" cy="2510790"/>
            </a:xfrm>
            <a:prstGeom prst="rect">
              <a:avLst/>
            </a:prstGeom>
          </p:spPr>
        </p:pic>
        <p:sp>
          <p:nvSpPr>
            <p:cNvPr id="28" name=""/>
            <p:cNvSpPr txBox="1"/>
            <p:nvPr/>
          </p:nvSpPr>
          <p:spPr>
            <a:xfrm>
              <a:off x="9408414" y="4077081"/>
              <a:ext cx="2301874" cy="39243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en-US" altLang="ko-KR" sz="2000">
                  <a:solidFill>
                    <a:srgbClr val="000000"/>
                  </a:solidFill>
                  <a:latin typeface="나눔고딕"/>
                  <a:ea typeface="나눔고딕"/>
                </a:rPr>
                <a:t>&lt;</a:t>
              </a:r>
              <a:r>
                <a:rPr lang="ko-KR" altLang="en-US" sz="2000">
                  <a:solidFill>
                    <a:srgbClr val="000000"/>
                  </a:solidFill>
                  <a:latin typeface="나눔고딕"/>
                  <a:ea typeface="나눔고딕"/>
                </a:rPr>
                <a:t>만요슈</a:t>
              </a:r>
              <a:r>
                <a:rPr lang="en-US" altLang="ko-KR" sz="2000">
                  <a:solidFill>
                    <a:srgbClr val="000000"/>
                  </a:solidFill>
                  <a:latin typeface="나눔고딕"/>
                  <a:ea typeface="나눔고딕"/>
                </a:rPr>
                <a:t>&gt;</a:t>
              </a:r>
              <a:endParaRPr lang="en-US" altLang="ko-KR" sz="2000">
                <a:solidFill>
                  <a:srgbClr val="000000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1" animBg="1"/>
      <p:bldP spid="25" grpId="2" animBg="1"/>
      <p:bldP spid="29" grpId="3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551307" y="908685"/>
            <a:ext cx="11280648" cy="240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 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와카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(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일본의 정통적인 정형시의 총칭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4f81bd">
                    <a:lumMod val="50000"/>
                  </a:srgbClr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4f81bd">
                    <a:lumMod val="50000"/>
                  </a:srgbClr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4f81bd">
                    <a:lumMod val="50000"/>
                  </a:srgbClr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시기에 따라 달라진 표현들이 특징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초기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직설적이고 사실적인 가풍과 거친 감정을 소박하게 표현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후기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: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다양한 표현들을 통해 탄생한 세련됨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endParaRPr lang="en-US" altLang="ko-KR" b="1">
              <a:solidFill>
                <a:srgbClr val="4f81bd">
                  <a:lumMod val="50000"/>
                </a:srgbClr>
              </a:solidFill>
              <a:latin typeface="나눔고딕"/>
              <a:ea typeface="나눔고딕"/>
            </a:endParaRPr>
          </a:p>
        </p:txBody>
      </p:sp>
      <p:grpSp>
        <p:nvGrpSpPr>
          <p:cNvPr id="5" name=""/>
          <p:cNvGrpSpPr/>
          <p:nvPr/>
        </p:nvGrpSpPr>
        <p:grpSpPr>
          <a:xfrm rot="0">
            <a:off x="767334" y="3933063"/>
            <a:ext cx="8713089" cy="1698498"/>
            <a:chOff x="767334" y="3168396"/>
            <a:chExt cx="8713089" cy="1698498"/>
          </a:xfrm>
        </p:grpSpPr>
        <p:sp>
          <p:nvSpPr>
            <p:cNvPr id="3" name=""/>
            <p:cNvSpPr txBox="1"/>
            <p:nvPr/>
          </p:nvSpPr>
          <p:spPr>
            <a:xfrm>
              <a:off x="767334" y="3168396"/>
              <a:ext cx="6048756" cy="5486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257040" indent="-257040">
                <a:buClr>
                  <a:schemeClr val="tx1"/>
                </a:buClr>
                <a:buFont typeface="Wingdings"/>
                <a:buChar char="v"/>
                <a:defRPr/>
              </a:pPr>
              <a:r>
                <a:rPr lang="ko-KR" altLang="en-US" sz="3000" b="1">
                  <a:solidFill>
                    <a:srgbClr val="000000"/>
                  </a:solidFill>
                  <a:latin typeface="나눔고딕"/>
                  <a:ea typeface="나눔고딕"/>
                </a:rPr>
                <a:t>가나 사용</a:t>
              </a:r>
              <a:r>
                <a:rPr lang="en-US" altLang="ko-KR" sz="3000" b="1">
                  <a:solidFill>
                    <a:srgbClr val="000000"/>
                  </a:solidFill>
                  <a:latin typeface="나눔고딕"/>
                  <a:ea typeface="나눔고딕"/>
                </a:rPr>
                <a:t>(9</a:t>
              </a:r>
              <a:r>
                <a:rPr lang="ko-KR" altLang="en-US" sz="3000" b="1">
                  <a:solidFill>
                    <a:srgbClr val="000000"/>
                  </a:solidFill>
                  <a:latin typeface="나눔고딕"/>
                  <a:ea typeface="나눔고딕"/>
                </a:rPr>
                <a:t>세기 중반부터</a:t>
              </a:r>
              <a:r>
                <a:rPr lang="en-US" altLang="ko-KR" sz="3000" b="1">
                  <a:solidFill>
                    <a:srgbClr val="000000"/>
                  </a:solidFill>
                  <a:latin typeface="나눔고딕"/>
                  <a:ea typeface="나눔고딕"/>
                </a:rPr>
                <a:t>)</a:t>
              </a:r>
              <a:endParaRPr lang="en-US" altLang="ko-KR" sz="3000" b="1">
                <a:solidFill>
                  <a:srgbClr val="000000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4" name=""/>
            <p:cNvSpPr txBox="1"/>
            <p:nvPr/>
          </p:nvSpPr>
          <p:spPr>
            <a:xfrm>
              <a:off x="1127379" y="3861054"/>
              <a:ext cx="8353044" cy="10058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표음문자이며 기본적으로 한 글자로 한 개의 음절을 표시하는 음절 문자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>
                <a:defRPr/>
              </a:pP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  <a:p>
              <a:pPr>
                <a:defRPr/>
              </a:pPr>
              <a:r>
                <a:rPr lang="en-US" altLang="ko-KR" sz="2000" b="1">
                  <a:solidFill>
                    <a:srgbClr val="595959"/>
                  </a:solidFill>
                  <a:latin typeface="나눔고딕"/>
                  <a:ea typeface="나눔고딕"/>
                </a:rPr>
                <a:t>-</a:t>
              </a:r>
              <a:r>
                <a:rPr lang="ko-KR" altLang="en-US" sz="2000" b="1">
                  <a:solidFill>
                    <a:srgbClr val="595959"/>
                  </a:solidFill>
                  <a:latin typeface="나눔고딕"/>
                  <a:ea typeface="나눔고딕"/>
                </a:rPr>
                <a:t> 일본어 산문체의 발달로 일본 문학 발전에 큰 기여</a:t>
              </a:r>
              <a:endParaRPr lang="ko-KR" altLang="en-US" sz="2000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479298" y="404621"/>
            <a:ext cx="11449431" cy="198424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고킨와카슈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』(905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년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다이고 천황의 칙명에 의해 엮어진 최초의 칙찬와카집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(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천왕의 명령에 의해 편집된 모든 가집을 일컫음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)</a:t>
            </a:r>
            <a:endParaRPr lang="en-US" altLang="ko-KR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만요슈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’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이후 노래 편집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실린 가풍들이 우아하면서도 섬세하고 이지적인 것이 특징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695325" y="2708910"/>
            <a:ext cx="8641080" cy="152781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다케토리모노가타리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</a:t>
            </a:r>
            <a:endParaRPr lang="en-US" altLang="ja-JP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일본에 현존하는 가장 오래된 이야기로, 대나무 이야기라는 뜻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최초의 고전소설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95325" y="4797171"/>
            <a:ext cx="9073134" cy="106832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이세모노가타리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</a:t>
            </a:r>
            <a:endParaRPr lang="en-US" altLang="ja-JP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아리와라노 나리히라 라는 인물의 일대기를 시가형식으로 만든 작품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grpSp>
        <p:nvGrpSpPr>
          <p:cNvPr id="7" name=""/>
          <p:cNvGrpSpPr/>
          <p:nvPr/>
        </p:nvGrpSpPr>
        <p:grpSpPr>
          <a:xfrm rot="0">
            <a:off x="8209025" y="3212972"/>
            <a:ext cx="2855596" cy="3462147"/>
            <a:chOff x="9217151" y="3212972"/>
            <a:chExt cx="2855596" cy="3462147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9768459" y="3212972"/>
              <a:ext cx="2160270" cy="2880360"/>
            </a:xfrm>
            <a:prstGeom prst="rect">
              <a:avLst/>
            </a:prstGeom>
          </p:spPr>
        </p:pic>
        <p:sp>
          <p:nvSpPr>
            <p:cNvPr id="6" name=""/>
            <p:cNvSpPr txBox="1"/>
            <p:nvPr/>
          </p:nvSpPr>
          <p:spPr>
            <a:xfrm>
              <a:off x="9217151" y="6309360"/>
              <a:ext cx="2855596" cy="3657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/>
                <a:t>이세모노가타리의 한 장면</a:t>
              </a:r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2" animBg="1"/>
      <p:bldP spid="7" grpId="3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335280" y="3916299"/>
            <a:ext cx="8641080" cy="152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겐지모노가타리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(11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세기 초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무라사키 시키부가 지은 고대 일본 문학의 최고 걸작이라는 평 존재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주인공의 비현실적인 이상적 삶에 대한 묘사와 긴장감 있는 문제가 특징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335280" y="1196721"/>
            <a:ext cx="8641080" cy="198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・ 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『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마쿠라노소우시</a:t>
            </a:r>
            <a:r>
              <a:rPr lang="en-US" altLang="ja-JP" sz="2300" b="1">
                <a:solidFill>
                  <a:srgbClr val="000000"/>
                </a:solidFill>
                <a:latin typeface="나눔고딕"/>
                <a:ea typeface="나눔고딕"/>
              </a:rPr>
              <a:t>』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(10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세기 말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세이 쇼나곤이 지은 궁정 사회를 묘사한 작품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직접 독자와 연결되는 문예 장르 확립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후대에 미친 영향이 큼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grpSp>
        <p:nvGrpSpPr>
          <p:cNvPr id="6" name=""/>
          <p:cNvGrpSpPr/>
          <p:nvPr/>
        </p:nvGrpSpPr>
        <p:grpSpPr>
          <a:xfrm rot="0">
            <a:off x="9120378" y="3179444"/>
            <a:ext cx="2664333" cy="3076575"/>
            <a:chOff x="9552432" y="218313"/>
            <a:chExt cx="2232279" cy="2738770"/>
          </a:xfrm>
        </p:grpSpPr>
        <p:pic>
          <p:nvPicPr>
            <p:cNvPr id="4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9696450" y="218313"/>
              <a:ext cx="1828800" cy="2362200"/>
            </a:xfrm>
            <a:prstGeom prst="rect">
              <a:avLst/>
            </a:prstGeom>
          </p:spPr>
        </p:pic>
        <p:sp>
          <p:nvSpPr>
            <p:cNvPr id="5" name=""/>
            <p:cNvSpPr txBox="1"/>
            <p:nvPr/>
          </p:nvSpPr>
          <p:spPr>
            <a:xfrm>
              <a:off x="9552432" y="2636901"/>
              <a:ext cx="2232279" cy="32018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b="1">
                  <a:solidFill>
                    <a:srgbClr val="595959"/>
                  </a:solidFill>
                  <a:latin typeface="나눔고딕"/>
                  <a:ea typeface="나눔고딕"/>
                </a:rPr>
                <a:t>겐지모노가타리 일부</a:t>
              </a:r>
              <a:endParaRPr lang="ko-KR" altLang="en-US" b="1">
                <a:solidFill>
                  <a:srgbClr val="595959"/>
                </a:solidFill>
                <a:latin typeface="나눔고딕"/>
                <a:ea typeface="나눔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1" animBg="1"/>
      <p:bldP spid="6" grpId="2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07289" y="404622"/>
            <a:ext cx="11302999" cy="939784"/>
          </a:xfrm>
        </p:spPr>
        <p:txBody>
          <a:bodyPr vert="horz" lIns="91440" tIns="45720" rIns="91440" bIns="45720" anchor="ctr"/>
          <a:lstStyle/>
          <a:p>
            <a:pPr>
              <a:defRPr/>
            </a:pPr>
            <a:r>
              <a:rPr lang="en-US" altLang="ko-KR" sz="5200" b="1">
                <a:solidFill>
                  <a:srgbClr val="008000"/>
                </a:solidFill>
                <a:latin typeface="나눔고딕"/>
                <a:ea typeface="나눔고딕"/>
              </a:rPr>
              <a:t>2)</a:t>
            </a:r>
            <a:r>
              <a:rPr lang="ko-KR" altLang="en-US" sz="5200" b="1">
                <a:solidFill>
                  <a:srgbClr val="008000"/>
                </a:solidFill>
                <a:latin typeface="나눔고딕"/>
                <a:ea typeface="나눔고딕"/>
              </a:rPr>
              <a:t> 중세 문학</a:t>
            </a:r>
            <a:endParaRPr lang="ko-KR" altLang="en-US" sz="5200" b="1">
              <a:solidFill>
                <a:srgbClr val="008000"/>
              </a:solidFill>
              <a:latin typeface="나눔고딕"/>
              <a:ea typeface="나눔고딕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767334" y="1786509"/>
            <a:ext cx="9649206" cy="214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440" lvl="0" indent="-328440">
              <a:lnSpc>
                <a:spcPct val="150000"/>
              </a:lnSpc>
              <a:buClr>
                <a:srgbClr val="000000"/>
              </a:buClr>
              <a:buFont typeface="Wingdings"/>
              <a:buChar char="v"/>
              <a:defRPr/>
            </a:pP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렌가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(12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세기 후반부터 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16</a:t>
            </a:r>
            <a:r>
              <a:rPr lang="ko-KR" altLang="en-US" sz="2300" b="1">
                <a:solidFill>
                  <a:srgbClr val="000000"/>
                </a:solidFill>
                <a:latin typeface="나눔고딕"/>
                <a:ea typeface="나눔고딕"/>
              </a:rPr>
              <a:t>세기까지</a:t>
            </a:r>
            <a:r>
              <a:rPr lang="en-US" altLang="ko-KR" sz="2300" b="1">
                <a:solidFill>
                  <a:srgbClr val="000000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000000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와카를 토대로 발달한 우아하고 아름다운 노래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여러 사람이 주고받는 형식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>
                <a:solidFill>
                  <a:srgbClr val="595959"/>
                </a:solidFill>
                <a:latin typeface="나눔고딕"/>
                <a:ea typeface="나눔고딕"/>
              </a:rPr>
              <a:t>-</a:t>
            </a:r>
            <a:r>
              <a:rPr lang="ko-KR" altLang="en-US" sz="2000" b="1">
                <a:solidFill>
                  <a:srgbClr val="595959"/>
                </a:solidFill>
                <a:latin typeface="나눔고딕"/>
                <a:ea typeface="나눔고딕"/>
              </a:rPr>
              <a:t> 궁중 귀족들로부터 시작해 중세 시대엔 무사들도 와카를 즐김</a:t>
            </a:r>
            <a:endParaRPr lang="ko-KR" altLang="en-US" sz="20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767334" y="4682490"/>
            <a:ext cx="5328666" cy="546735"/>
          </a:xfrm>
          <a:prstGeom prst="rect">
            <a:avLst/>
          </a:prstGeom>
        </p:spPr>
        <p:txBody>
          <a:bodyPr wrap="square">
            <a:spAutoFit/>
          </a:bodyPr>
          <a:p>
            <a:pPr marL="257040" indent="-257040">
              <a:buClr>
                <a:schemeClr val="tx1"/>
              </a:buClr>
              <a:buFont typeface="Wingdings"/>
              <a:buChar char="v"/>
              <a:defRPr/>
            </a:pPr>
            <a:r>
              <a:rPr lang="ko-KR" altLang="en-US" sz="3000" b="1">
                <a:solidFill>
                  <a:srgbClr val="000000"/>
                </a:solidFill>
                <a:latin typeface="나눔고딕"/>
                <a:ea typeface="나눔고딕"/>
              </a:rPr>
              <a:t>무상관</a:t>
            </a:r>
            <a:r>
              <a:rPr lang="ko-KR" altLang="en-US" sz="2300" b="1">
                <a:solidFill>
                  <a:srgbClr val="595959"/>
                </a:solidFill>
                <a:latin typeface="나눔고딕"/>
                <a:ea typeface="나눔고딕"/>
              </a:rPr>
              <a:t> </a:t>
            </a:r>
            <a:r>
              <a:rPr lang="en-US" altLang="ko-KR" sz="2300" b="1">
                <a:solidFill>
                  <a:srgbClr val="595959"/>
                </a:solidFill>
                <a:latin typeface="나눔고딕"/>
                <a:ea typeface="나눔고딕"/>
              </a:rPr>
              <a:t>(</a:t>
            </a:r>
            <a:r>
              <a:rPr lang="ko-KR" altLang="en-US" sz="2300" b="1">
                <a:solidFill>
                  <a:srgbClr val="595959"/>
                </a:solidFill>
                <a:latin typeface="나눔고딕"/>
                <a:ea typeface="나눔고딕"/>
              </a:rPr>
              <a:t>작품들의 공통적인 사상</a:t>
            </a:r>
            <a:r>
              <a:rPr lang="en-US" altLang="ko-KR" sz="2300" b="1">
                <a:solidFill>
                  <a:srgbClr val="595959"/>
                </a:solidFill>
                <a:latin typeface="나눔고딕"/>
                <a:ea typeface="나눔고딕"/>
              </a:rPr>
              <a:t>)</a:t>
            </a:r>
            <a:endParaRPr lang="en-US" altLang="ko-KR" sz="2300" b="1">
              <a:solidFill>
                <a:srgbClr val="595959"/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4" grpId="2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815</ep:Words>
  <ep:PresentationFormat>화면 슬라이드 쇼(4:3)</ep:PresentationFormat>
  <ep:Paragraphs>118</ep:Paragraphs>
  <ep:Slides>20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교차</vt:lpstr>
      <vt:lpstr>일본의 문학</vt:lpstr>
      <vt:lpstr>일본의 문학</vt:lpstr>
      <vt:lpstr>1. 일본문학의 정의</vt:lpstr>
      <vt:lpstr>2. 일본문학의 종류</vt:lpstr>
      <vt:lpstr>1) 고대,헤이안시대 문학</vt:lpstr>
      <vt:lpstr>슬라이드 6</vt:lpstr>
      <vt:lpstr>슬라이드 7</vt:lpstr>
      <vt:lpstr>슬라이드 8</vt:lpstr>
      <vt:lpstr>2) 중세 문학</vt:lpstr>
      <vt:lpstr>슬라이드 10</vt:lpstr>
      <vt:lpstr>3) 근세 문학</vt:lpstr>
      <vt:lpstr>슬라이드 12</vt:lpstr>
      <vt:lpstr>슬라이드 13</vt:lpstr>
      <vt:lpstr>4) 근,현대 문학</vt:lpstr>
      <vt:lpstr>슬라이드 15</vt:lpstr>
      <vt:lpstr>슬라이드 16</vt:lpstr>
      <vt:lpstr>3. 일본문학의 특징</vt:lpstr>
      <vt:lpstr>4. 추천 작가 및 도서</vt:lpstr>
      <vt:lpstr>근대 이후의 일본 문학 순위</vt:lpstr>
      <vt:lpstr>조사 후 느낀 점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2021-03-27T08:58:34.593</dcterms:created>
  <dc:creator>김지원</dc:creator>
  <cp:lastModifiedBy>김지원</cp:lastModifiedBy>
  <dcterms:modified xsi:type="dcterms:W3CDTF">2021-05-27T16:13:38.976</dcterms:modified>
  <cp:revision>127</cp:revision>
  <dc:title>일본의 문학</dc:title>
  <cp:version>1000.0000.01</cp:version>
</cp:coreProperties>
</file>