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81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>
  <a:tblStyle styleId="{CDE67981-C926-4AC7-AA08-ACFD1CD1FBA1}" styleName="Normal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40000" cmpd="sng">
              <a:solidFill>
                <a:schemeClr val="accent1"/>
              </a:solidFill>
            </a:ln>
          </a:left>
          <a:right>
            <a:ln w="40000" cmpd="sng">
              <a:solidFill>
                <a:schemeClr val="accent1"/>
              </a:solidFill>
            </a:ln>
          </a:right>
          <a:top>
            <a:ln w="40000" cmpd="sng">
              <a:solidFill>
                <a:schemeClr val="accent1"/>
              </a:solidFill>
            </a:ln>
          </a:top>
          <a:bottom>
            <a:ln w="400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50000"/>
            </a:schemeClr>
          </a:solidFill>
        </a:fill>
      </a:tcStyle>
    </a:band1H>
    <a:band1V>
      <a:tcTxStyle/>
      <a:tcStyle>
        <a:tcBdr/>
        <a:fill>
          <a:solidFill>
            <a:schemeClr val="accent1">
              <a:tint val="5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accent1">
          <a:shade val="80000"/>
        </a:schemeClr>
      </a:tcTxStyle>
      <a:tcStyle>
        <a:tcBdr>
          <a:bottom>
            <a:ln w="35400" cmpd="sng">
              <a:solidFill>
                <a:schemeClr val="accent1">
                  <a:shade val="80000"/>
                </a:schemeClr>
              </a:solidFill>
            </a:ln>
          </a:bottom>
        </a:tcBdr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68" y="54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7.xml"  /><Relationship Id="rId11" Type="http://schemas.openxmlformats.org/officeDocument/2006/relationships/slide" Target="slides/slide8.xml"  /><Relationship Id="rId12" Type="http://schemas.openxmlformats.org/officeDocument/2006/relationships/slide" Target="slides/slide9.xml"  /><Relationship Id="rId13" Type="http://schemas.openxmlformats.org/officeDocument/2006/relationships/slide" Target="slides/slide10.xml"  /><Relationship Id="rId14" Type="http://schemas.openxmlformats.org/officeDocument/2006/relationships/slide" Target="slides/slide11.xml"  /><Relationship Id="rId15" Type="http://schemas.openxmlformats.org/officeDocument/2006/relationships/slide" Target="slides/slide12.xml"  /><Relationship Id="rId16" Type="http://schemas.openxmlformats.org/officeDocument/2006/relationships/slide" Target="slides/slide13.xml"  /><Relationship Id="rId17" Type="http://schemas.openxmlformats.org/officeDocument/2006/relationships/slide" Target="slides/slide14.xml"  /><Relationship Id="rId18" Type="http://schemas.openxmlformats.org/officeDocument/2006/relationships/slide" Target="slides/slide15.xml"  /><Relationship Id="rId19" Type="http://schemas.openxmlformats.org/officeDocument/2006/relationships/slide" Target="slides/slide16.xml"  /><Relationship Id="rId2" Type="http://schemas.openxmlformats.org/officeDocument/2006/relationships/notesMaster" Target="notesMasters/notesMaster1.xml"  /><Relationship Id="rId20" Type="http://schemas.openxmlformats.org/officeDocument/2006/relationships/slide" Target="slides/slide17.xml"  /><Relationship Id="rId21" Type="http://schemas.openxmlformats.org/officeDocument/2006/relationships/slide" Target="slides/slide18.xml"  /><Relationship Id="rId22" Type="http://schemas.openxmlformats.org/officeDocument/2006/relationships/slide" Target="slides/slide19.xml"  /><Relationship Id="rId23" Type="http://schemas.openxmlformats.org/officeDocument/2006/relationships/presProps" Target="presProps.xml"  /><Relationship Id="rId24" Type="http://schemas.openxmlformats.org/officeDocument/2006/relationships/viewProps" Target="viewProps.xml"  /><Relationship Id="rId25" Type="http://schemas.openxmlformats.org/officeDocument/2006/relationships/theme" Target="theme/theme1.xml"  /><Relationship Id="rId26" Type="http://schemas.openxmlformats.org/officeDocument/2006/relationships/tableStyles" Target="tableStyles.xml"  /><Relationship Id="rId3" Type="http://schemas.openxmlformats.org/officeDocument/2006/relationships/handoutMaster" Target="handoutMasters/handoutMaster1.xml"  /><Relationship Id="rId4" Type="http://schemas.openxmlformats.org/officeDocument/2006/relationships/slide" Target="slides/slide1.xml"  /><Relationship Id="rId5" Type="http://schemas.openxmlformats.org/officeDocument/2006/relationships/slide" Target="slides/slide2.xml"  /><Relationship Id="rId6" Type="http://schemas.openxmlformats.org/officeDocument/2006/relationships/slide" Target="slides/slide3.xml"  /><Relationship Id="rId7" Type="http://schemas.openxmlformats.org/officeDocument/2006/relationships/slide" Target="slides/slide4.xml"  /><Relationship Id="rId8" Type="http://schemas.openxmlformats.org/officeDocument/2006/relationships/slide" Target="slides/slide5.xml"  /><Relationship Id="rId9" Type="http://schemas.openxmlformats.org/officeDocument/2006/relationships/slide" Target="slides/slide6.xml"  /></Relationships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D8D7A7C4-C82A-4D21-9AB0-F0C5A1D3EF09}" type="datetime1">
              <a:rPr lang="ko-KR" altLang="en-US"/>
              <a:pPr lvl="0">
                <a:defRPr/>
              </a:pPr>
              <a:t>2021-04-14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F450E784-2449-4FFD-AA69-3F5CFAA75BC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2021-04-14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91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18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57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97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39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68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9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10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8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476574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2021-03-29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4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jpeg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jpeg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6.jpeg"  /><Relationship Id="rId3" Type="http://schemas.openxmlformats.org/officeDocument/2006/relationships/image" Target="../media/image7.jpeg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8.jpeg"  /><Relationship Id="rId3" Type="http://schemas.openxmlformats.org/officeDocument/2006/relationships/image" Target="../media/image9.jpeg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0.jpeg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pn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Relationship Id="rId3" Type="http://schemas.openxmlformats.org/officeDocument/2006/relationships/image" Target="../media/image3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flip="none" rotWithShape="1">
          <a:gsLst>
            <a:gs pos="50000">
              <a:srgbClr val="e6e5eb"/>
            </a:gs>
            <a:gs pos="50000">
              <a:srgbClr val="feb95e"/>
            </a:gs>
          </a:gsLst>
          <a:lin ang="4200000" scaled="0"/>
          <a:tileRect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413500" y="2443157"/>
            <a:ext cx="5365000" cy="1646705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36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일본 천황제</a:t>
            </a:r>
            <a:endParaRPr lang="ko-KR" altLang="en-US" sz="6000" kern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915982" y="5403274"/>
            <a:ext cx="3100907" cy="1039090"/>
          </a:xfrm>
          <a:prstGeom prst="rect">
            <a:avLst/>
          </a:prstGeom>
          <a:noFill/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latinLnBrk="0">
              <a:lnSpc>
                <a:spcPct val="150000"/>
              </a:lnSpc>
              <a:defRPr/>
            </a:pPr>
            <a:r>
              <a:rPr lang="ko-KR" altLang="en-US" sz="2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전기지능로봇공학과</a:t>
            </a:r>
            <a:endParaRPr lang="ko-KR" altLang="en-US" sz="20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algn="r" latinLnBrk="0">
              <a:lnSpc>
                <a:spcPct val="150000"/>
              </a:lnSpc>
              <a:defRPr/>
            </a:pPr>
            <a:r>
              <a:rPr lang="en-US" altLang="ko-KR" sz="2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21X27X03</a:t>
            </a:r>
            <a:endParaRPr lang="en-US" altLang="ko-KR" sz="20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algn="r" latinLnBrk="0">
              <a:lnSpc>
                <a:spcPct val="150000"/>
              </a:lnSpc>
              <a:defRPr/>
            </a:pPr>
            <a:r>
              <a:rPr lang="ko-KR" altLang="en-US" sz="2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최</a:t>
            </a:r>
            <a:r>
              <a:rPr lang="en-US" altLang="ko-KR" sz="2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X</a:t>
            </a:r>
            <a:r>
              <a:rPr lang="ko-KR" altLang="en-US" sz="2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영</a:t>
            </a:r>
            <a:endParaRPr lang="ko-KR" altLang="en-US" sz="20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시대에 따른 천황제의 변화 </a:t>
            </a:r>
            <a:r>
              <a:rPr lang="en-US" altLang="ko-KR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-</a:t>
            </a:r>
            <a:r>
              <a:rPr lang="ko-KR" altLang="en-US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 중세</a:t>
            </a:r>
            <a:endParaRPr lang="ko-KR" altLang="en-US" sz="24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381270" y="1230693"/>
            <a:ext cx="6975862" cy="1024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500" b="1"/>
              <a:t>무로마치 막부가</a:t>
            </a:r>
            <a:endParaRPr lang="ko-KR" altLang="en-US" sz="2500" b="1"/>
          </a:p>
          <a:p>
            <a:pPr>
              <a:defRPr/>
            </a:pPr>
            <a:r>
              <a:rPr lang="ko-KR" altLang="en-US"/>
              <a:t> </a:t>
            </a:r>
            <a:endParaRPr lang="ko-KR" altLang="en-US"/>
          </a:p>
          <a:p>
            <a:pPr lvl="0">
              <a:defRPr/>
            </a:pPr>
            <a:endParaRPr lang="ko-KR" altLang="en-US"/>
          </a:p>
        </p:txBody>
      </p:sp>
      <p:sp>
        <p:nvSpPr>
          <p:cNvPr id="150" name="모서리가 둥근 직사각형 2"/>
          <p:cNvSpPr/>
          <p:nvPr/>
        </p:nvSpPr>
        <p:spPr>
          <a:xfrm>
            <a:off x="968613" y="1982654"/>
            <a:ext cx="3169325" cy="373182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151" name="TextBox 4"/>
          <p:cNvSpPr txBox="1"/>
          <p:nvPr/>
        </p:nvSpPr>
        <p:spPr>
          <a:xfrm>
            <a:off x="1160497" y="2311317"/>
            <a:ext cx="2798290" cy="31731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700" b="1">
                <a:solidFill>
                  <a:srgbClr val="808080"/>
                </a:solidFill>
              </a:rPr>
              <a:t>무로마치 막부의 </a:t>
            </a:r>
            <a:r>
              <a:rPr lang="en-US" altLang="ko-KR" sz="2700" b="1">
                <a:solidFill>
                  <a:srgbClr val="808080"/>
                </a:solidFill>
              </a:rPr>
              <a:t>3</a:t>
            </a:r>
            <a:r>
              <a:rPr lang="ko-KR" altLang="en-US" sz="2700" b="1">
                <a:solidFill>
                  <a:srgbClr val="808080"/>
                </a:solidFill>
              </a:rPr>
              <a:t>대 쇼군 아시카가 요시미쓰에 의해 남북조가 통일</a:t>
            </a:r>
            <a:endParaRPr lang="ko-KR" altLang="en-US" sz="2700" b="1">
              <a:solidFill>
                <a:srgbClr val="808080"/>
              </a:solidFill>
            </a:endParaRPr>
          </a:p>
        </p:txBody>
      </p:sp>
      <p:sp>
        <p:nvSpPr>
          <p:cNvPr id="152" name="아래쪽 화살표 6"/>
          <p:cNvSpPr/>
          <p:nvPr/>
        </p:nvSpPr>
        <p:spPr>
          <a:xfrm rot="16253289">
            <a:off x="4133656" y="3385805"/>
            <a:ext cx="635035" cy="4739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eb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160" name="모서리가 둥근 직사각형 2"/>
          <p:cNvSpPr/>
          <p:nvPr/>
        </p:nvSpPr>
        <p:spPr>
          <a:xfrm>
            <a:off x="4751097" y="1975599"/>
            <a:ext cx="3169325" cy="373182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161" name="TextBox 4"/>
          <p:cNvSpPr txBox="1"/>
          <p:nvPr/>
        </p:nvSpPr>
        <p:spPr>
          <a:xfrm>
            <a:off x="4978258" y="2304260"/>
            <a:ext cx="2798290" cy="3170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700" b="1">
                <a:solidFill>
                  <a:srgbClr val="808080"/>
                </a:solidFill>
              </a:rPr>
              <a:t>오닌의 난이 일어나 결국 센고쿠 시대에 들어 막부의 세력은 쇠퇴</a:t>
            </a:r>
            <a:endParaRPr lang="ko-KR" altLang="en-US" sz="2700" b="1">
              <a:solidFill>
                <a:srgbClr val="808080"/>
              </a:solidFill>
            </a:endParaRPr>
          </a:p>
        </p:txBody>
      </p:sp>
      <p:sp>
        <p:nvSpPr>
          <p:cNvPr id="162" name="아래쪽 화살표 6"/>
          <p:cNvSpPr/>
          <p:nvPr/>
        </p:nvSpPr>
        <p:spPr>
          <a:xfrm rot="16253289">
            <a:off x="7933778" y="3503677"/>
            <a:ext cx="635035" cy="4739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eb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163" name="모서리가 둥근 직사각형 2"/>
          <p:cNvSpPr/>
          <p:nvPr/>
        </p:nvSpPr>
        <p:spPr>
          <a:xfrm>
            <a:off x="8537108" y="1988695"/>
            <a:ext cx="3169325" cy="373182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164" name="TextBox 4"/>
          <p:cNvSpPr txBox="1"/>
          <p:nvPr/>
        </p:nvSpPr>
        <p:spPr>
          <a:xfrm>
            <a:off x="8773086" y="2243627"/>
            <a:ext cx="2798291" cy="3175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700" b="1">
                <a:solidFill>
                  <a:srgbClr val="808080"/>
                </a:solidFill>
              </a:rPr>
              <a:t>전란의 세상에서 천황</a:t>
            </a:r>
            <a:r>
              <a:rPr lang="en-US" altLang="ko-KR" sz="2700" b="1">
                <a:solidFill>
                  <a:srgbClr val="808080"/>
                </a:solidFill>
              </a:rPr>
              <a:t>·</a:t>
            </a:r>
            <a:r>
              <a:rPr lang="ko-KR" altLang="en-US" sz="2700" b="1">
                <a:solidFill>
                  <a:srgbClr val="808080"/>
                </a:solidFill>
              </a:rPr>
              <a:t>조정의 세력도 쇠퇴해갔지만  문화</a:t>
            </a:r>
            <a:r>
              <a:rPr lang="en-US" altLang="ko-KR" sz="2700" b="1">
                <a:solidFill>
                  <a:srgbClr val="808080"/>
                </a:solidFill>
              </a:rPr>
              <a:t>·</a:t>
            </a:r>
            <a:r>
              <a:rPr lang="ko-KR" altLang="en-US" sz="2700" b="1">
                <a:solidFill>
                  <a:srgbClr val="808080"/>
                </a:solidFill>
              </a:rPr>
              <a:t>전통 의 계승자의 역할</a:t>
            </a:r>
            <a:endParaRPr lang="ko-KR" altLang="en-US" sz="2700" b="1">
              <a:solidFill>
                <a:srgbClr val="80808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151" grpId="1" animBg="1"/>
      <p:bldP spid="152" grpId="2" animBg="1"/>
      <p:bldP spid="160" grpId="3" animBg="1"/>
      <p:bldP spid="161" grpId="4" animBg="1"/>
      <p:bldP spid="162" grpId="5" animBg="1"/>
      <p:bldP spid="163" grpId="6" animBg="1"/>
      <p:bldP spid="164" grpId="7" animBg="1"/>
    </p:bldLst>
  </p:timing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시대에 따른 천황제의 변화 </a:t>
            </a:r>
            <a:endParaRPr lang="en-US" altLang="ko-KR" sz="24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443006" y="1736192"/>
            <a:ext cx="8995516" cy="3386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3000" b="1" u="sng">
                <a:solidFill>
                  <a:srgbClr val="808080"/>
                </a:solidFill>
              </a:rPr>
              <a:t>에도 막부기</a:t>
            </a:r>
            <a:endParaRPr lang="ko-KR" altLang="en-US" sz="3000" b="1" u="sng">
              <a:solidFill>
                <a:srgbClr val="80808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3000">
                <a:solidFill>
                  <a:srgbClr val="808080"/>
                </a:solidFill>
              </a:rPr>
              <a:t>천황의 권위는 보존되었지만 천황의 통제는 더 강화 막부에 대한 공적</a:t>
            </a:r>
            <a:r>
              <a:rPr lang="en-US" altLang="ko-KR" sz="3000">
                <a:solidFill>
                  <a:srgbClr val="808080"/>
                </a:solidFill>
              </a:rPr>
              <a:t>,</a:t>
            </a:r>
            <a:r>
              <a:rPr lang="ko-KR" altLang="en-US" sz="3000">
                <a:solidFill>
                  <a:srgbClr val="808080"/>
                </a:solidFill>
              </a:rPr>
              <a:t> 사적행동이 제약되고 국정에 간섭못함</a:t>
            </a:r>
            <a:endParaRPr lang="ko-KR" altLang="en-US" sz="3000" b="1">
              <a:solidFill>
                <a:srgbClr val="808080"/>
              </a:solidFill>
            </a:endParaRPr>
          </a:p>
          <a:p>
            <a:pPr>
              <a:defRPr/>
            </a:pPr>
            <a:r>
              <a:rPr lang="ko-KR" altLang="en-US"/>
              <a:t> </a:t>
            </a:r>
            <a:endParaRPr lang="ko-KR" altLang="en-US"/>
          </a:p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시대에 따른 천황제의 변화 </a:t>
            </a:r>
            <a:endParaRPr lang="en-US" altLang="ko-KR" sz="24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354811" y="1198205"/>
            <a:ext cx="8995516" cy="4753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3000" b="1" u="sng">
                <a:solidFill>
                  <a:srgbClr val="808080"/>
                </a:solidFill>
              </a:rPr>
              <a:t>메이지 이후</a:t>
            </a:r>
            <a:endParaRPr lang="en-US" altLang="ko-KR" sz="3000" b="1" u="sng">
              <a:solidFill>
                <a:srgbClr val="808080"/>
              </a:solidFill>
            </a:endParaRPr>
          </a:p>
          <a:p>
            <a:pPr marL="428400" indent="-42840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sz="3000">
                <a:solidFill>
                  <a:srgbClr val="808080"/>
                </a:solidFill>
              </a:rPr>
              <a:t>메이지 유신으로 막부가 무너지고 천황을 전국에 순행시켜 권위를 확립</a:t>
            </a:r>
            <a:endParaRPr lang="ko-KR" altLang="en-US" sz="3000">
              <a:solidFill>
                <a:srgbClr val="808080"/>
              </a:solidFill>
            </a:endParaRPr>
          </a:p>
          <a:p>
            <a:pPr marL="428400" indent="-42840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sz="3000">
                <a:solidFill>
                  <a:srgbClr val="808080"/>
                </a:solidFill>
              </a:rPr>
              <a:t>제국 시대(1868년 ~ 1945년)에는 일본제국 헌법에는 “대일본제국은 만세일계의 천황이 통치한다.”라고 규정</a:t>
            </a:r>
            <a:endParaRPr lang="en-US" altLang="ko-KR" sz="3000" b="1">
              <a:solidFill>
                <a:srgbClr val="808080"/>
              </a:solidFill>
            </a:endParaRPr>
          </a:p>
          <a:p>
            <a:pPr>
              <a:defRPr/>
            </a:pPr>
            <a:r>
              <a:rPr lang="ko-KR" altLang="en-US"/>
              <a:t> </a:t>
            </a:r>
            <a:endParaRPr lang="ko-KR" altLang="en-US"/>
          </a:p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시대에 따른 천황제의 변화 </a:t>
            </a:r>
            <a:endParaRPr lang="en-US" altLang="ko-KR" sz="24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443006" y="1736191"/>
            <a:ext cx="8995516" cy="4072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3000" b="1" u="sng">
                <a:solidFill>
                  <a:srgbClr val="808080"/>
                </a:solidFill>
              </a:rPr>
              <a:t>제 </a:t>
            </a:r>
            <a:r>
              <a:rPr lang="en-US" altLang="ko-KR" sz="3000" b="1" u="sng">
                <a:solidFill>
                  <a:srgbClr val="808080"/>
                </a:solidFill>
              </a:rPr>
              <a:t>2 </a:t>
            </a:r>
            <a:r>
              <a:rPr lang="ko-KR" altLang="en-US" sz="3000" b="1" u="sng">
                <a:solidFill>
                  <a:srgbClr val="808080"/>
                </a:solidFill>
              </a:rPr>
              <a:t>차 세계 대전 종결 후</a:t>
            </a:r>
            <a:endParaRPr lang="ko-KR" altLang="en-US" sz="3000" b="1" u="sng">
              <a:solidFill>
                <a:srgbClr val="80808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3000">
                <a:solidFill>
                  <a:srgbClr val="808080"/>
                </a:solidFill>
              </a:rPr>
              <a:t>1947</a:t>
            </a:r>
            <a:r>
              <a:rPr lang="ko-KR" altLang="en-US" sz="3000">
                <a:solidFill>
                  <a:srgbClr val="808080"/>
                </a:solidFill>
              </a:rPr>
              <a:t>년에 제정된 일본국 헌법부터는 “천황은 일본국의 상징이고</a:t>
            </a:r>
            <a:r>
              <a:rPr lang="en-US" altLang="ko-KR" sz="3000">
                <a:solidFill>
                  <a:srgbClr val="808080"/>
                </a:solidFill>
              </a:rPr>
              <a:t>, </a:t>
            </a:r>
            <a:r>
              <a:rPr lang="ko-KR" altLang="en-US" sz="3000">
                <a:solidFill>
                  <a:srgbClr val="808080"/>
                </a:solidFill>
              </a:rPr>
              <a:t>일본 국민 통합의 상징이며</a:t>
            </a:r>
            <a:r>
              <a:rPr lang="en-US" altLang="ko-KR" sz="3000">
                <a:solidFill>
                  <a:srgbClr val="808080"/>
                </a:solidFill>
              </a:rPr>
              <a:t>, </a:t>
            </a:r>
            <a:r>
              <a:rPr lang="ko-KR" altLang="en-US" sz="3000">
                <a:solidFill>
                  <a:srgbClr val="808080"/>
                </a:solidFill>
              </a:rPr>
              <a:t>이 지위는 주권을 가진 일본 국민의 총의에 기한다”라고 규정</a:t>
            </a:r>
            <a:endParaRPr lang="ko-KR" altLang="en-US" sz="3000" b="1">
              <a:solidFill>
                <a:srgbClr val="808080"/>
              </a:solidFill>
            </a:endParaRPr>
          </a:p>
          <a:p>
            <a:pPr>
              <a:defRPr/>
            </a:pPr>
            <a:r>
              <a:rPr lang="ko-KR" altLang="en-US"/>
              <a:t> </a:t>
            </a:r>
            <a:endParaRPr lang="ko-KR" altLang="en-US"/>
          </a:p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황궁</a:t>
            </a:r>
            <a:endParaRPr lang="ko-KR" altLang="en-US" sz="30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365337" y="1494240"/>
            <a:ext cx="5661764" cy="4161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900" b="1" u="sng">
                <a:solidFill>
                  <a:srgbClr val="808080"/>
                </a:solidFill>
              </a:rPr>
              <a:t>현재황궁</a:t>
            </a:r>
            <a:endParaRPr lang="ko-KR" altLang="en-US" sz="2900" b="1" u="sng">
              <a:solidFill>
                <a:srgbClr val="80808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2500">
                <a:solidFill>
                  <a:srgbClr val="808080"/>
                </a:solidFill>
              </a:rPr>
              <a:t>메이지 이후의 황궁은 에도막부 말기까지 도쿠가와 막부가 거성했던 에도성터에 위치</a:t>
            </a:r>
            <a:endParaRPr lang="ko-KR" altLang="en-US" sz="2500">
              <a:solidFill>
                <a:srgbClr val="80808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2500">
                <a:solidFill>
                  <a:srgbClr val="808080"/>
                </a:solidFill>
              </a:rPr>
              <a:t>도쿄의 대표적인 관광 명소</a:t>
            </a:r>
            <a:endParaRPr lang="ko-KR" altLang="en-US" sz="2500">
              <a:solidFill>
                <a:srgbClr val="80808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2500">
                <a:solidFill>
                  <a:srgbClr val="808080"/>
                </a:solidFill>
              </a:rPr>
              <a:t>세계의 랜드 마크 중 하나로 등록</a:t>
            </a:r>
            <a:endParaRPr lang="ko-KR" altLang="en-US" sz="2500">
              <a:solidFill>
                <a:schemeClr val="dk1"/>
              </a:solidFill>
            </a:endParaRPr>
          </a:p>
          <a:p>
            <a:pPr>
              <a:defRPr/>
            </a:pPr>
            <a:endParaRPr lang="ko-KR" altLang="en-US"/>
          </a:p>
          <a:p>
            <a:pPr lvl="0">
              <a:defRPr/>
            </a:pPr>
            <a:endParaRPr lang="ko-KR" altLang="en-US"/>
          </a:p>
        </p:txBody>
      </p:sp>
      <p:pic>
        <p:nvPicPr>
          <p:cNvPr id="153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7414512" y="520223"/>
            <a:ext cx="4061710" cy="58175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황궁</a:t>
            </a:r>
            <a:endParaRPr lang="ko-KR" altLang="en-US" sz="30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374156" y="2217433"/>
            <a:ext cx="5661764" cy="1800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500" b="1" u="sng">
                <a:solidFill>
                  <a:srgbClr val="808080"/>
                </a:solidFill>
              </a:rPr>
              <a:t>궁전</a:t>
            </a:r>
            <a:endParaRPr lang="ko-KR" altLang="en-US" sz="2500" b="1" u="sng">
              <a:solidFill>
                <a:srgbClr val="80808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500">
                <a:solidFill>
                  <a:srgbClr val="808080"/>
                </a:solidFill>
              </a:rPr>
              <a:t>황제가 국사 행위와 황실 행사 등의 의식을 실시하는 시설</a:t>
            </a:r>
            <a:endParaRPr lang="en-US" altLang="ko-KR" sz="2500">
              <a:solidFill>
                <a:srgbClr val="808080"/>
              </a:solidFill>
            </a:endParaRPr>
          </a:p>
        </p:txBody>
      </p:sp>
      <p:pic>
        <p:nvPicPr>
          <p:cNvPr id="150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7148052" y="1334831"/>
            <a:ext cx="3938638" cy="32411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황궁</a:t>
            </a:r>
            <a:endParaRPr lang="ko-KR" altLang="en-US" sz="30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365337" y="1494240"/>
            <a:ext cx="5661764" cy="1228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500" b="1" u="sng">
                <a:solidFill>
                  <a:srgbClr val="808080"/>
                </a:solidFill>
              </a:rPr>
              <a:t>후 키아 게 오미야 어소</a:t>
            </a:r>
            <a:r>
              <a:rPr lang="ko-KR" altLang="en-US" sz="2500">
                <a:solidFill>
                  <a:schemeClr val="dk1"/>
                </a:solidFill>
              </a:rPr>
              <a:t> </a:t>
            </a:r>
            <a:endParaRPr lang="ko-KR" altLang="en-US" sz="2500">
              <a:solidFill>
                <a:schemeClr val="dk1"/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2500">
                <a:solidFill>
                  <a:srgbClr val="808080"/>
                </a:solidFill>
              </a:rPr>
              <a:t>쇼와 천황 고준 황후의 거주지로 사용</a:t>
            </a:r>
            <a:endParaRPr lang="en-US" altLang="ko-KR" sz="2500">
              <a:solidFill>
                <a:srgbClr val="80808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65337" y="3552825"/>
            <a:ext cx="5661764" cy="2373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500" b="1" u="sng">
                <a:solidFill>
                  <a:srgbClr val="808080"/>
                </a:solidFill>
              </a:rPr>
              <a:t>고쿄 히가시 교엔</a:t>
            </a:r>
            <a:endParaRPr lang="ko-KR" altLang="en-US" sz="2500" b="1" u="sng">
              <a:solidFill>
                <a:srgbClr val="808080"/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2500">
                <a:solidFill>
                  <a:srgbClr val="808080"/>
                </a:solidFill>
              </a:rPr>
              <a:t>황궁 조성의 일환</a:t>
            </a:r>
            <a:endParaRPr lang="ko-KR" altLang="en-US" sz="2500">
              <a:solidFill>
                <a:srgbClr val="808080"/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2500">
                <a:solidFill>
                  <a:srgbClr val="808080"/>
                </a:solidFill>
              </a:rPr>
              <a:t>궁중 행사에 지장이 없는 한 공개</a:t>
            </a:r>
            <a:endParaRPr lang="ko-KR" altLang="en-US" sz="2500">
              <a:solidFill>
                <a:schemeClr val="dk1"/>
              </a:solidFill>
            </a:endParaRPr>
          </a:p>
          <a:p>
            <a:pPr lvl="0">
              <a:lnSpc>
                <a:spcPct val="150000"/>
              </a:lnSpc>
              <a:defRPr/>
            </a:pPr>
            <a:endParaRPr lang="ko-KR" altLang="en-US" sz="2500"/>
          </a:p>
        </p:txBody>
      </p:sp>
      <p:pic>
        <p:nvPicPr>
          <p:cNvPr id="151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7189020" y="212636"/>
            <a:ext cx="3677386" cy="3409242"/>
          </a:xfrm>
          <a:prstGeom prst="rect">
            <a:avLst/>
          </a:prstGeom>
        </p:spPr>
      </p:pic>
      <p:pic>
        <p:nvPicPr>
          <p:cNvPr id="152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895711" y="3240548"/>
            <a:ext cx="4022889" cy="33524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1" animBg="1"/>
    </p:bldLst>
  </p:timing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황궁</a:t>
            </a:r>
            <a:endParaRPr lang="ko-KR" altLang="en-US" sz="30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365337" y="1150281"/>
            <a:ext cx="5661764" cy="2210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500" b="1" u="sng">
                <a:solidFill>
                  <a:srgbClr val="808080"/>
                </a:solidFill>
              </a:rPr>
              <a:t>도화</a:t>
            </a:r>
            <a:endParaRPr lang="ko-KR" altLang="en-US" sz="2500" b="1" u="sng">
              <a:solidFill>
                <a:srgbClr val="808080"/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2500">
                <a:solidFill>
                  <a:srgbClr val="808080"/>
                </a:solidFill>
              </a:rPr>
              <a:t>고쿄 히가시 교엔의 구에도 성의 천수각터에 인접한 땅에 지어진 음악당</a:t>
            </a:r>
            <a:endParaRPr lang="ko-KR" altLang="en-US" sz="2500">
              <a:solidFill>
                <a:schemeClr val="dk1"/>
              </a:solidFill>
            </a:endParaRPr>
          </a:p>
          <a:p>
            <a:pPr lvl="0">
              <a:lnSpc>
                <a:spcPct val="150000"/>
              </a:lnSpc>
              <a:defRPr/>
            </a:pPr>
            <a:endParaRPr lang="ko-KR" altLang="en-US" b="0"/>
          </a:p>
        </p:txBody>
      </p:sp>
      <p:sp>
        <p:nvSpPr>
          <p:cNvPr id="26" name="TextBox 25"/>
          <p:cNvSpPr txBox="1"/>
          <p:nvPr/>
        </p:nvSpPr>
        <p:spPr>
          <a:xfrm>
            <a:off x="1382976" y="2952748"/>
            <a:ext cx="5661764" cy="2941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500" b="1" u="sng">
                <a:solidFill>
                  <a:srgbClr val="808080"/>
                </a:solidFill>
              </a:rPr>
              <a:t>산노 마루 상</a:t>
            </a:r>
            <a:endParaRPr lang="ko-KR" altLang="en-US" sz="2500" b="1" u="sng">
              <a:solidFill>
                <a:srgbClr val="808080"/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2500">
                <a:solidFill>
                  <a:srgbClr val="808080"/>
                </a:solidFill>
              </a:rPr>
              <a:t>황실에 대대로 계승 된 회화</a:t>
            </a:r>
            <a:r>
              <a:rPr lang="en-US" altLang="ko-KR" sz="2500">
                <a:solidFill>
                  <a:srgbClr val="808080"/>
                </a:solidFill>
              </a:rPr>
              <a:t>, </a:t>
            </a:r>
            <a:r>
              <a:rPr lang="ko-KR" altLang="en-US" sz="2500">
                <a:solidFill>
                  <a:srgbClr val="808080"/>
                </a:solidFill>
              </a:rPr>
              <a:t>서</a:t>
            </a:r>
            <a:r>
              <a:rPr lang="en-US" altLang="ko-KR" sz="2500">
                <a:solidFill>
                  <a:srgbClr val="808080"/>
                </a:solidFill>
              </a:rPr>
              <a:t>, </a:t>
            </a:r>
            <a:r>
              <a:rPr lang="ko-KR" altLang="en-US" sz="2500">
                <a:solidFill>
                  <a:srgbClr val="808080"/>
                </a:solidFill>
              </a:rPr>
              <a:t>공예품 등의 미술품 을잘 저장</a:t>
            </a:r>
            <a:r>
              <a:rPr lang="en-US" altLang="ko-KR" sz="2500">
                <a:solidFill>
                  <a:srgbClr val="808080"/>
                </a:solidFill>
              </a:rPr>
              <a:t>, </a:t>
            </a:r>
            <a:r>
              <a:rPr lang="ko-KR" altLang="en-US" sz="2500">
                <a:solidFill>
                  <a:srgbClr val="808080"/>
                </a:solidFill>
              </a:rPr>
              <a:t>관리하고</a:t>
            </a:r>
            <a:r>
              <a:rPr lang="en-US" altLang="ko-KR" sz="2500">
                <a:solidFill>
                  <a:srgbClr val="808080"/>
                </a:solidFill>
              </a:rPr>
              <a:t>, </a:t>
            </a:r>
            <a:r>
              <a:rPr lang="ko-KR" altLang="en-US" sz="2500">
                <a:solidFill>
                  <a:srgbClr val="808080"/>
                </a:solidFill>
              </a:rPr>
              <a:t>조사</a:t>
            </a:r>
            <a:r>
              <a:rPr lang="en-US" altLang="ko-KR" sz="2500">
                <a:solidFill>
                  <a:srgbClr val="808080"/>
                </a:solidFill>
              </a:rPr>
              <a:t>, </a:t>
            </a:r>
            <a:r>
              <a:rPr lang="ko-KR" altLang="en-US" sz="2500">
                <a:solidFill>
                  <a:srgbClr val="808080"/>
                </a:solidFill>
              </a:rPr>
              <a:t>연구를 실시하고 아울러 일반에 전시 공개하는 곳</a:t>
            </a:r>
            <a:endParaRPr lang="ko-KR" altLang="en-US" sz="2500">
              <a:solidFill>
                <a:srgbClr val="808080"/>
              </a:solidFill>
            </a:endParaRPr>
          </a:p>
        </p:txBody>
      </p:sp>
      <p:pic>
        <p:nvPicPr>
          <p:cNvPr id="150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7148051" y="326258"/>
            <a:ext cx="3723289" cy="3102740"/>
          </a:xfrm>
          <a:prstGeom prst="rect">
            <a:avLst/>
          </a:prstGeom>
        </p:spPr>
      </p:pic>
      <p:pic>
        <p:nvPicPr>
          <p:cNvPr id="152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132286" y="3429000"/>
            <a:ext cx="3365090" cy="29619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1" animBg="1"/>
    </p:bldLst>
  </p:timing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srgbClr val="808080"/>
                </a:solidFill>
              </a:rPr>
              <a:t>황궁</a:t>
            </a:r>
            <a:endParaRPr lang="ko-KR" altLang="en-US" sz="3000" b="1" i="1" kern="0">
              <a:solidFill>
                <a:srgbClr val="808080"/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직사각형 26"/>
          <p:cNvSpPr/>
          <p:nvPr/>
        </p:nvSpPr>
        <p:spPr>
          <a:xfrm>
            <a:off x="1350096" y="1391197"/>
            <a:ext cx="7118108" cy="3788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3000" b="1">
                <a:solidFill>
                  <a:srgbClr val="808080"/>
                </a:solidFill>
              </a:rPr>
              <a:t>히로노미야 나루히토 </a:t>
            </a:r>
            <a:endParaRPr lang="ko-KR" altLang="en-US" sz="3000" b="1">
              <a:solidFill>
                <a:srgbClr val="80808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3000" b="1">
                <a:solidFill>
                  <a:srgbClr val="808080"/>
                </a:solidFill>
              </a:rPr>
              <a:t>일본의 제</a:t>
            </a:r>
            <a:r>
              <a:rPr lang="en-US" altLang="ko-KR" sz="3000" b="1">
                <a:solidFill>
                  <a:srgbClr val="808080"/>
                </a:solidFill>
              </a:rPr>
              <a:t>126</a:t>
            </a:r>
            <a:r>
              <a:rPr lang="ko-KR" altLang="en-US" sz="3000" b="1">
                <a:solidFill>
                  <a:srgbClr val="808080"/>
                </a:solidFill>
              </a:rPr>
              <a:t>대 천황</a:t>
            </a:r>
            <a:endParaRPr lang="ko-KR" altLang="en-US" sz="3000" b="1">
              <a:solidFill>
                <a:srgbClr val="80808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3000" b="1">
                <a:solidFill>
                  <a:srgbClr val="808080"/>
                </a:solidFill>
              </a:rPr>
              <a:t>제</a:t>
            </a:r>
            <a:r>
              <a:rPr lang="en-US" altLang="ko-KR" sz="3000" b="1">
                <a:solidFill>
                  <a:srgbClr val="808080"/>
                </a:solidFill>
              </a:rPr>
              <a:t>2</a:t>
            </a:r>
            <a:r>
              <a:rPr lang="ko-KR" altLang="en-US" sz="3000" b="1">
                <a:solidFill>
                  <a:srgbClr val="808080"/>
                </a:solidFill>
              </a:rPr>
              <a:t>차 세계대전 직후에 출생한 첫 천황석사 학위를 보유하고 해외 유학 경험이 있는 최초의 천황</a:t>
            </a:r>
            <a:endParaRPr lang="ko-KR" altLang="en-US" sz="3000">
              <a:solidFill>
                <a:srgbClr val="595959"/>
              </a:solidFill>
            </a:endParaRPr>
          </a:p>
          <a:p>
            <a:pPr>
              <a:defRPr/>
            </a:pPr>
            <a:endParaRPr lang="ko-KR" altLang="en-US"/>
          </a:p>
        </p:txBody>
      </p:sp>
      <p:pic>
        <p:nvPicPr>
          <p:cNvPr id="150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630003" y="1117601"/>
            <a:ext cx="2675466" cy="42082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3883068" y="972139"/>
            <a:ext cx="4912245" cy="4912245"/>
          </a:xfrm>
          <a:prstGeom prst="ellipse">
            <a:avLst/>
          </a:prstGeom>
          <a:solidFill>
            <a:srgbClr val="FEB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4000" b="1" dirty="0" smtClean="0">
                <a:solidFill>
                  <a:prstClr val="white"/>
                </a:solidFill>
              </a:rPr>
              <a:t>Thank you</a:t>
            </a:r>
            <a:endParaRPr lang="en-US" altLang="ko-KR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7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flip="none" rotWithShape="1">
          <a:gsLst>
            <a:gs pos="70000">
              <a:srgbClr val="e6e5eb"/>
            </a:gs>
            <a:gs pos="70000">
              <a:srgbClr val="feb95e"/>
            </a:gs>
          </a:gsLst>
          <a:lin ang="0" scaled="1"/>
          <a:tileRect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17888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목차</a:t>
            </a:r>
            <a:endParaRPr lang="ko-KR" altLang="en-US" sz="3000" kern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93" name="그룹 92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8" name="직선 연결선 7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0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6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4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43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6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36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452892" y="1179172"/>
            <a:ext cx="6683433" cy="4848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9840" indent="-399840">
              <a:lnSpc>
                <a:spcPct val="200000"/>
              </a:lnSpc>
              <a:buFont typeface="Arial"/>
              <a:buChar char="•"/>
              <a:defRPr/>
            </a:pPr>
            <a:r>
              <a:rPr lang="ko-KR" altLang="en-US" sz="2600" i="1">
                <a:solidFill>
                  <a:schemeClr val="bg2">
                    <a:lumMod val="50000"/>
                  </a:schemeClr>
                </a:solidFill>
              </a:rPr>
              <a:t>천황제</a:t>
            </a:r>
            <a:endParaRPr lang="ko-KR" altLang="en-US" sz="2600" i="1">
              <a:solidFill>
                <a:schemeClr val="bg2">
                  <a:lumMod val="50000"/>
                </a:schemeClr>
              </a:solidFill>
            </a:endParaRPr>
          </a:p>
          <a:p>
            <a:pPr marL="399840" indent="-399840">
              <a:lnSpc>
                <a:spcPct val="200000"/>
              </a:lnSpc>
              <a:buFont typeface="Arial"/>
              <a:buChar char="•"/>
              <a:defRPr/>
            </a:pPr>
            <a:r>
              <a:rPr lang="ko-KR" altLang="en-US" sz="2600" i="1">
                <a:solidFill>
                  <a:schemeClr val="bg2">
                    <a:lumMod val="50000"/>
                  </a:schemeClr>
                </a:solidFill>
              </a:rPr>
              <a:t>천황의 권능</a:t>
            </a:r>
            <a:endParaRPr lang="ko-KR" altLang="en-US" sz="2600" i="1">
              <a:solidFill>
                <a:schemeClr val="bg2">
                  <a:lumMod val="50000"/>
                </a:schemeClr>
              </a:solidFill>
            </a:endParaRPr>
          </a:p>
          <a:p>
            <a:pPr marL="399840" indent="-399840">
              <a:lnSpc>
                <a:spcPct val="200000"/>
              </a:lnSpc>
              <a:buFont typeface="Arial"/>
              <a:buChar char="•"/>
              <a:defRPr/>
            </a:pPr>
            <a:r>
              <a:rPr lang="ko-KR" altLang="en-US" sz="2600" i="1">
                <a:solidFill>
                  <a:schemeClr val="bg2">
                    <a:lumMod val="50000"/>
                  </a:schemeClr>
                </a:solidFill>
              </a:rPr>
              <a:t>천황제 칭호의 변천</a:t>
            </a:r>
            <a:endParaRPr lang="ko-KR" altLang="en-US" sz="2600" i="1">
              <a:solidFill>
                <a:schemeClr val="bg2">
                  <a:lumMod val="50000"/>
                </a:schemeClr>
              </a:solidFill>
            </a:endParaRPr>
          </a:p>
          <a:p>
            <a:pPr marL="399840" indent="-399840">
              <a:lnSpc>
                <a:spcPct val="200000"/>
              </a:lnSpc>
              <a:buFont typeface="Arial"/>
              <a:buChar char="•"/>
              <a:defRPr/>
            </a:pPr>
            <a:r>
              <a:rPr lang="ko-KR" altLang="en-US" sz="2600" i="1">
                <a:solidFill>
                  <a:schemeClr val="bg2">
                    <a:lumMod val="50000"/>
                  </a:schemeClr>
                </a:solidFill>
              </a:rPr>
              <a:t>시대에 따른 천황제의 변화</a:t>
            </a:r>
            <a:endParaRPr lang="ko-KR" altLang="en-US" sz="2600" i="1">
              <a:solidFill>
                <a:schemeClr val="bg2">
                  <a:lumMod val="50000"/>
                </a:schemeClr>
              </a:solidFill>
            </a:endParaRPr>
          </a:p>
          <a:p>
            <a:pPr marL="399840" indent="-399840">
              <a:lnSpc>
                <a:spcPct val="200000"/>
              </a:lnSpc>
              <a:buFont typeface="Arial"/>
              <a:buChar char="•"/>
              <a:defRPr/>
            </a:pPr>
            <a:r>
              <a:rPr lang="ko-KR" altLang="en-US" sz="2600" i="1">
                <a:solidFill>
                  <a:schemeClr val="bg2">
                    <a:lumMod val="50000"/>
                  </a:schemeClr>
                </a:solidFill>
              </a:rPr>
              <a:t>황궁</a:t>
            </a:r>
            <a:endParaRPr lang="ko-KR" altLang="en-US" sz="2600" i="1">
              <a:solidFill>
                <a:schemeClr val="bg2">
                  <a:lumMod val="50000"/>
                </a:schemeClr>
              </a:solidFill>
            </a:endParaRPr>
          </a:p>
          <a:p>
            <a:pPr marL="399840" indent="-399840">
              <a:lnSpc>
                <a:spcPct val="200000"/>
              </a:lnSpc>
              <a:buFont typeface="Arial"/>
              <a:buChar char="•"/>
              <a:defRPr/>
            </a:pPr>
            <a:r>
              <a:rPr lang="ko-KR" altLang="en-US" sz="2600" i="1">
                <a:solidFill>
                  <a:schemeClr val="bg2">
                    <a:lumMod val="50000"/>
                  </a:schemeClr>
                </a:solidFill>
              </a:rPr>
              <a:t>현대 천황</a:t>
            </a:r>
            <a:endParaRPr lang="ko-KR" altLang="en-US" sz="2600" i="1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flip="none" rotWithShape="1">
          <a:gsLst>
            <a:gs pos="70000">
              <a:srgbClr val="e6e5eb"/>
            </a:gs>
            <a:gs pos="70000">
              <a:srgbClr val="feb95e"/>
            </a:gs>
          </a:gsLst>
          <a:lin ang="0" scaled="1"/>
          <a:tileRect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천황제</a:t>
            </a:r>
            <a:endParaRPr lang="ko-KR" altLang="en-US" sz="3000" kern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365337" y="1494240"/>
            <a:ext cx="5661764" cy="404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sz="2300" b="1">
                <a:solidFill>
                  <a:schemeClr val="bg2">
                    <a:lumMod val="50000"/>
                  </a:schemeClr>
                </a:solidFill>
              </a:rPr>
              <a:t>天皇 : 덴노</a:t>
            </a:r>
            <a:endParaRPr lang="zh-CN" altLang="en-US" sz="2300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200000"/>
              </a:lnSpc>
              <a:defRPr/>
            </a:pPr>
            <a:r>
              <a:rPr lang="zh-CN" altLang="en-US" sz="2300" b="1">
                <a:solidFill>
                  <a:schemeClr val="bg2">
                    <a:lumMod val="50000"/>
                  </a:schemeClr>
                </a:solidFill>
              </a:rPr>
              <a:t>일본의 군주</a:t>
            </a:r>
            <a:endParaRPr lang="zh-CN" altLang="en-US" sz="2300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200000"/>
              </a:lnSpc>
              <a:defRPr/>
            </a:pPr>
            <a:r>
              <a:rPr lang="zh-CN" altLang="en-US" sz="2300" b="1">
                <a:solidFill>
                  <a:schemeClr val="bg2">
                    <a:lumMod val="50000"/>
                  </a:schemeClr>
                </a:solidFill>
              </a:rPr>
              <a:t>일본 황실의 대표 </a:t>
            </a:r>
            <a:endParaRPr lang="zh-CN" altLang="en-US" sz="2300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200000"/>
              </a:lnSpc>
              <a:defRPr/>
            </a:pPr>
            <a:r>
              <a:rPr lang="zh-CN" altLang="en-US" sz="2300" b="1">
                <a:solidFill>
                  <a:schemeClr val="bg2">
                    <a:lumMod val="50000"/>
                  </a:schemeClr>
                </a:solidFill>
              </a:rPr>
              <a:t>일본의 상징적인 국가 원수</a:t>
            </a:r>
            <a:endParaRPr lang="zh-CN" altLang="en-US" sz="2300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200000"/>
              </a:lnSpc>
              <a:defRPr/>
            </a:pPr>
            <a:endParaRPr lang="ko-KR" altLang="en-US" sz="2000" b="1">
              <a:solidFill>
                <a:schemeClr val="bg2">
                  <a:lumMod val="50000"/>
                </a:schemeClr>
              </a:solidFill>
            </a:endParaRPr>
          </a:p>
          <a:p>
            <a:pPr lvl="0">
              <a:defRPr/>
            </a:pPr>
            <a:endParaRPr lang="ko-KR" altLang="en-US"/>
          </a:p>
          <a:p>
            <a:pPr lvl="0">
              <a:defRPr/>
            </a:pPr>
            <a:endParaRPr lang="ko-KR" altLang="en-US"/>
          </a:p>
        </p:txBody>
      </p:sp>
      <p:pic>
        <p:nvPicPr>
          <p:cNvPr id="1026" name="Picture 2" descr="Flag of the Japanese Emperor.svg"/>
          <p:cNvPicPr>
            <a:picLocks noChangeAspect="1" noChangeArrowheads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7108049" y="1760450"/>
            <a:ext cx="4173801" cy="2782536"/>
          </a:xfrm>
          <a:prstGeom prst="rect">
            <a:avLst/>
          </a:prstGeom>
          <a:noFill/>
        </p:spPr>
      </p:pic>
      <p:sp>
        <p:nvSpPr>
          <p:cNvPr id="51" name="직사각형 50"/>
          <p:cNvSpPr/>
          <p:nvPr/>
        </p:nvSpPr>
        <p:spPr>
          <a:xfrm>
            <a:off x="8478196" y="4719215"/>
            <a:ext cx="3713804" cy="548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000" b="1">
                <a:solidFill>
                  <a:prstClr val="black">
                    <a:lumMod val="65000"/>
                    <a:lumOff val="35000"/>
                  </a:prstClr>
                </a:solidFill>
              </a:rPr>
              <a:t>천황 깃발</a:t>
            </a:r>
            <a:endParaRPr lang="ko-KR" altLang="en-US" sz="20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27" name=""/>
          <p:cNvSpPr txBox="1"/>
          <p:nvPr/>
        </p:nvSpPr>
        <p:spPr>
          <a:xfrm>
            <a:off x="1435919" y="5354484"/>
            <a:ext cx="7548307" cy="36608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lang="ko-KR" altLang="en-US">
                <a:solidFill>
                  <a:srgbClr val="808080"/>
                </a:solidFill>
              </a:rPr>
              <a:t>일본에게 천황이란 </a:t>
            </a:r>
            <a:r>
              <a:rPr lang="en-US" altLang="ko-KR">
                <a:solidFill>
                  <a:srgbClr val="808080"/>
                </a:solidFill>
              </a:rPr>
              <a:t>:</a:t>
            </a:r>
            <a:r>
              <a:rPr lang="ko-KR" altLang="en-US">
                <a:solidFill>
                  <a:srgbClr val="808080"/>
                </a:solidFill>
              </a:rPr>
              <a:t> </a:t>
            </a:r>
            <a:r>
              <a:rPr lang="en-US" altLang="en-US">
                <a:solidFill>
                  <a:srgbClr val="808080"/>
                </a:solidFill>
              </a:rPr>
              <a:t>https://youtu.be/X7EF4s7cGF4</a:t>
            </a:r>
            <a:endParaRPr lang="en-US" alt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1" grpId="1" animBg="1"/>
      <p:bldP spid="1027" grpId="2" animBg="1"/>
    </p:bldLst>
  </p:timing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09575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천황의 권능</a:t>
            </a:r>
            <a:endParaRPr lang="ko-KR" altLang="en-US" sz="3000" kern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259503" y="1494240"/>
            <a:ext cx="9961284" cy="4171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endParaRPr lang="ko-KR" altLang="en-US" sz="2000" b="1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lnSpc>
                <a:spcPct val="200000"/>
              </a:lnSpc>
              <a:defRPr/>
            </a:pPr>
            <a:r>
              <a:rPr lang="en-US" altLang="ko-KR" sz="3000" b="1">
                <a:solidFill>
                  <a:schemeClr val="bg2">
                    <a:lumMod val="50000"/>
                  </a:schemeClr>
                </a:solidFill>
              </a:rPr>
              <a:t>"</a:t>
            </a:r>
            <a:r>
              <a:rPr lang="ko-KR" altLang="en-US" sz="3000" b="1">
                <a:solidFill>
                  <a:schemeClr val="bg2">
                    <a:lumMod val="50000"/>
                  </a:schemeClr>
                </a:solidFill>
              </a:rPr>
              <a:t>국사에 관한 행위 </a:t>
            </a:r>
            <a:r>
              <a:rPr lang="en-US" altLang="ko-KR" sz="3000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sz="3000" b="1">
                <a:solidFill>
                  <a:schemeClr val="bg2">
                    <a:lumMod val="50000"/>
                  </a:schemeClr>
                </a:solidFill>
              </a:rPr>
              <a:t>국사 행위</a:t>
            </a:r>
            <a:r>
              <a:rPr lang="en-US" altLang="ko-KR" sz="3000" b="1">
                <a:solidFill>
                  <a:schemeClr val="bg2">
                    <a:lumMod val="50000"/>
                  </a:schemeClr>
                </a:solidFill>
              </a:rPr>
              <a:t>)"</a:t>
            </a:r>
            <a:r>
              <a:rPr lang="ko-KR" altLang="en-US" sz="3000" b="1">
                <a:solidFill>
                  <a:schemeClr val="bg2">
                    <a:lumMod val="50000"/>
                  </a:schemeClr>
                </a:solidFill>
              </a:rPr>
              <a:t>만을 수행하고 </a:t>
            </a:r>
            <a:endParaRPr lang="ko-KR" altLang="en-US" sz="3000" b="1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lnSpc>
                <a:spcPct val="200000"/>
              </a:lnSpc>
              <a:defRPr/>
            </a:pPr>
            <a:r>
              <a:rPr lang="ko-KR" altLang="en-US" sz="3000" b="1">
                <a:solidFill>
                  <a:schemeClr val="bg2">
                    <a:lumMod val="50000"/>
                  </a:schemeClr>
                </a:solidFill>
              </a:rPr>
              <a:t>국정에 관한 권능을 전혀 갖고 있지 않다</a:t>
            </a:r>
            <a:endParaRPr lang="ko-KR" altLang="en-US" sz="3000" b="1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lnSpc>
                <a:spcPct val="200000"/>
              </a:lnSpc>
              <a:defRPr/>
            </a:pPr>
            <a:r>
              <a:rPr lang="en-US" altLang="ko-KR" sz="3000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sz="3000" b="1">
                <a:solidFill>
                  <a:schemeClr val="bg2">
                    <a:lumMod val="50000"/>
                  </a:schemeClr>
                </a:solidFill>
              </a:rPr>
              <a:t>일본 국 헌법 제 </a:t>
            </a:r>
            <a:r>
              <a:rPr lang="en-US" altLang="ko-KR" sz="3000" b="1">
                <a:solidFill>
                  <a:schemeClr val="bg2">
                    <a:lumMod val="50000"/>
                  </a:schemeClr>
                </a:solidFill>
              </a:rPr>
              <a:t>4 </a:t>
            </a:r>
            <a:r>
              <a:rPr lang="ko-KR" altLang="en-US" sz="3000" b="1">
                <a:solidFill>
                  <a:schemeClr val="bg2">
                    <a:lumMod val="50000"/>
                  </a:schemeClr>
                </a:solidFill>
              </a:rPr>
              <a:t>조 </a:t>
            </a:r>
            <a:r>
              <a:rPr lang="en-US" altLang="ko-KR" sz="3000" b="1">
                <a:solidFill>
                  <a:schemeClr val="bg2">
                    <a:lumMod val="50000"/>
                  </a:schemeClr>
                </a:solidFill>
              </a:rPr>
              <a:t>1 </a:t>
            </a:r>
            <a:r>
              <a:rPr lang="ko-KR" altLang="en-US" sz="3000" b="1">
                <a:solidFill>
                  <a:schemeClr val="bg2">
                    <a:lumMod val="50000"/>
                  </a:schemeClr>
                </a:solidFill>
              </a:rPr>
              <a:t>항</a:t>
            </a:r>
            <a:r>
              <a:rPr lang="en-US" altLang="ko-KR" sz="3000" b="1">
                <a:solidFill>
                  <a:schemeClr val="bg2">
                    <a:lumMod val="50000"/>
                  </a:schemeClr>
                </a:solidFill>
              </a:rPr>
              <a:t>). </a:t>
            </a:r>
            <a:endParaRPr lang="en-US" altLang="ko-KR" sz="3000" b="1">
              <a:solidFill>
                <a:schemeClr val="bg2">
                  <a:lumMod val="50000"/>
                </a:schemeClr>
              </a:solidFill>
            </a:endParaRPr>
          </a:p>
          <a:p>
            <a:pPr lvl="0">
              <a:defRPr/>
            </a:pPr>
            <a:endParaRPr lang="ko-KR" altLang="en-US" sz="3000" b="1">
              <a:solidFill>
                <a:schemeClr val="bg2">
                  <a:lumMod val="50000"/>
                </a:schemeClr>
              </a:solidFill>
            </a:endParaRPr>
          </a:p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천황의 권능</a:t>
            </a:r>
            <a:endParaRPr lang="ko-KR" altLang="en-US" sz="3000" kern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275099" y="1143512"/>
            <a:ext cx="7703507" cy="5388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총리의 임명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일본 국 헌법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6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1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항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대법원장의 임명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6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항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헌법 개정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법률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정령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조약 의 공포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일본 국 헌법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7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1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호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국회의 소집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7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호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중의원의 해산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7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3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호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국회의원 총선거 시행 공시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7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4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호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국무대신 및 법률이 정하는 기타의 관료주의의 임면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전권 위임장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대사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,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공사의 신임장 을 인증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7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5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호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대사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특사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감형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형의 집행의 면제 및 복권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사면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인증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7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6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호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영전의 수여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7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7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호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비준서 및 법률이 정하는 기타의 외교 문서의 인증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7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8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호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국사 행위의 위임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(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일본 국 헌법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4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조 제 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2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항</a:t>
            </a:r>
            <a:r>
              <a:rPr lang="en-US" altLang="ko-KR" b="1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ko-KR" altLang="en-US"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천황의 권능</a:t>
            </a:r>
            <a:endParaRPr lang="ko-KR" altLang="en-US" sz="3000" kern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26" name="Picture 2" descr="https://upload.wikimedia.org/wikipedia/commons/8/87/Emperor_Akihito_and_Bunmei_Ibuki_201301.jpg"/>
          <p:cNvPicPr>
            <a:picLocks noChangeAspect="1" noChangeArrowheads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466320" y="1920066"/>
            <a:ext cx="4329984" cy="3017868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2039743" y="5166365"/>
            <a:ext cx="3281819" cy="365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 국회 개회식에 참석 천황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8" name="Picture 4" descr="https://upload.wikimedia.org/wikipedia/commons/4/4b/Emperor_Akihito_and_Shinzo_Abe_201212.jpg"/>
          <p:cNvPicPr>
            <a:picLocks noChangeAspect="1" noChangeArrowheads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6730994" y="1920066"/>
            <a:ext cx="4512861" cy="2999879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7690471" y="5156984"/>
            <a:ext cx="3281820" cy="365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 내각 총리 대신 임명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1" animBg="1"/>
    </p:bldLst>
  </p:timing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30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천황제 칭호의 변천</a:t>
            </a:r>
            <a:endParaRPr lang="ko-KR" altLang="en-US" sz="3000" kern="0">
              <a:solidFill>
                <a:prstClr val="white">
                  <a:lumMod val="75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" name="모서리가 둥근 직사각형 2"/>
          <p:cNvSpPr/>
          <p:nvPr/>
        </p:nvSpPr>
        <p:spPr>
          <a:xfrm>
            <a:off x="2855974" y="1821255"/>
            <a:ext cx="6326686" cy="120064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94944" y="2229293"/>
            <a:ext cx="6139051" cy="492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altLang="ko-KR" sz="2700" b="1">
                <a:solidFill>
                  <a:srgbClr val="595959"/>
                </a:solidFill>
              </a:rPr>
              <a:t>7</a:t>
            </a:r>
            <a:r>
              <a:rPr lang="ko-KR" altLang="en-US" sz="2700" b="1">
                <a:solidFill>
                  <a:srgbClr val="595959"/>
                </a:solidFill>
              </a:rPr>
              <a:t>세기 후반 다이호 율령에서 법제화</a:t>
            </a:r>
            <a:endParaRPr lang="ko-KR" altLang="en-US" sz="2700" b="1">
              <a:solidFill>
                <a:srgbClr val="595959"/>
              </a:solidFill>
            </a:endParaRPr>
          </a:p>
        </p:txBody>
      </p:sp>
      <p:sp>
        <p:nvSpPr>
          <p:cNvPr id="7" name="아래쪽 화살표 6"/>
          <p:cNvSpPr/>
          <p:nvPr/>
        </p:nvSpPr>
        <p:spPr>
          <a:xfrm>
            <a:off x="5837511" y="3064753"/>
            <a:ext cx="516978" cy="25521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eb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42" name="아래쪽 화살표 41"/>
          <p:cNvSpPr/>
          <p:nvPr/>
        </p:nvSpPr>
        <p:spPr>
          <a:xfrm>
            <a:off x="5837511" y="4680676"/>
            <a:ext cx="516978" cy="25521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eb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151" name="모서리가 둥근 직사각형 2"/>
          <p:cNvSpPr/>
          <p:nvPr/>
        </p:nvSpPr>
        <p:spPr>
          <a:xfrm>
            <a:off x="2827319" y="3409950"/>
            <a:ext cx="6322135" cy="120064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351318" y="1266502"/>
            <a:ext cx="34755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천황제 칭호 유래</a:t>
            </a:r>
            <a:endParaRPr lang="en-US" altLang="ko-KR" b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0" name="모서리가 둥근 직사각형 2"/>
          <p:cNvSpPr/>
          <p:nvPr/>
        </p:nvSpPr>
        <p:spPr>
          <a:xfrm>
            <a:off x="2886314" y="4936988"/>
            <a:ext cx="6352860" cy="120064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56782" y="5333042"/>
            <a:ext cx="4974600" cy="499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700" b="1">
                <a:solidFill>
                  <a:srgbClr val="595959"/>
                </a:solidFill>
              </a:rPr>
              <a:t>19</a:t>
            </a:r>
            <a:r>
              <a:rPr lang="ko-KR" altLang="en-US" sz="2700" b="1">
                <a:solidFill>
                  <a:srgbClr val="595959"/>
                </a:solidFill>
              </a:rPr>
              <a:t>세기 초반 다시 사용</a:t>
            </a:r>
            <a:endParaRPr lang="en-US" altLang="ko-KR" sz="2700" b="1">
              <a:solidFill>
                <a:srgbClr val="595959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11798" y="3819860"/>
            <a:ext cx="5380582" cy="49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700" b="1">
                <a:solidFill>
                  <a:srgbClr val="595959"/>
                </a:solidFill>
              </a:rPr>
              <a:t>13</a:t>
            </a:r>
            <a:r>
              <a:rPr lang="ko-KR" altLang="en-US" sz="2700" b="1">
                <a:solidFill>
                  <a:srgbClr val="595959"/>
                </a:solidFill>
              </a:rPr>
              <a:t>세기 이후 </a:t>
            </a:r>
            <a:r>
              <a:rPr lang="en-US" altLang="ko-KR" sz="2700" b="1">
                <a:solidFill>
                  <a:srgbClr val="595959"/>
                </a:solidFill>
              </a:rPr>
              <a:t>‘</a:t>
            </a:r>
            <a:r>
              <a:rPr lang="ko-KR" altLang="en-US" sz="2700" b="1">
                <a:solidFill>
                  <a:srgbClr val="595959"/>
                </a:solidFill>
              </a:rPr>
              <a:t>천황</a:t>
            </a:r>
            <a:r>
              <a:rPr lang="en-US" altLang="ko-KR" sz="2700" b="1">
                <a:solidFill>
                  <a:srgbClr val="595959"/>
                </a:solidFill>
              </a:rPr>
              <a:t>’</a:t>
            </a:r>
            <a:r>
              <a:rPr lang="ko-KR" altLang="en-US" sz="2700" b="1">
                <a:solidFill>
                  <a:srgbClr val="595959"/>
                </a:solidFill>
              </a:rPr>
              <a:t>호 사용 쇠퇴</a:t>
            </a:r>
            <a:endParaRPr lang="en-US" altLang="ko-KR" sz="2700" b="1">
              <a:solidFill>
                <a:srgbClr val="59595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1" animBg="1"/>
      <p:bldP spid="7" grpId="2" animBg="1"/>
      <p:bldP spid="42" grpId="3" animBg="1"/>
      <p:bldP spid="151" grpId="4" animBg="1"/>
      <p:bldP spid="150" grpId="5" animBg="1"/>
      <p:bldP spid="39" grpId="6" animBg="1"/>
      <p:bldP spid="37" grpId="7" animBg="1"/>
    </p:bldLst>
  </p:timing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시대에 따른 천황제의 변화 </a:t>
            </a:r>
            <a:r>
              <a:rPr lang="en-US" altLang="ko-KR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-</a:t>
            </a:r>
            <a:r>
              <a:rPr lang="ko-KR" altLang="en-US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 고대</a:t>
            </a:r>
            <a:endParaRPr lang="ko-KR" altLang="en-US" sz="24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416548" y="1451180"/>
            <a:ext cx="6975862" cy="4595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040" indent="-257040">
              <a:lnSpc>
                <a:spcPct val="150000"/>
              </a:lnSpc>
              <a:buFont typeface="Arial"/>
              <a:buChar char="•"/>
              <a:defRPr/>
            </a:pPr>
            <a:r>
              <a:rPr lang="ko-KR" altLang="en-US" sz="2300" b="1">
                <a:solidFill>
                  <a:srgbClr val="808080"/>
                </a:solidFill>
              </a:rPr>
              <a:t>초기 </a:t>
            </a:r>
            <a:r>
              <a:rPr lang="en-US" altLang="ko-KR" sz="2300" b="1">
                <a:solidFill>
                  <a:srgbClr val="808080"/>
                </a:solidFill>
              </a:rPr>
              <a:t>:</a:t>
            </a:r>
            <a:r>
              <a:rPr lang="ko-KR" altLang="en-US" sz="2300" b="1">
                <a:solidFill>
                  <a:srgbClr val="808080"/>
                </a:solidFill>
              </a:rPr>
              <a:t> 군사적 및 제사적 측면을 담당</a:t>
            </a:r>
            <a:endParaRPr lang="ko-KR" altLang="en-US" sz="2300" b="1">
              <a:solidFill>
                <a:srgbClr val="808080"/>
              </a:solidFill>
            </a:endParaRPr>
          </a:p>
          <a:p>
            <a:pPr marL="257040" indent="-25704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sz="2300" b="1">
                <a:solidFill>
                  <a:srgbClr val="808080"/>
                </a:solidFill>
              </a:rPr>
              <a:t>7</a:t>
            </a:r>
            <a:r>
              <a:rPr lang="ko-KR" altLang="en-US" sz="2300" b="1">
                <a:solidFill>
                  <a:srgbClr val="808080"/>
                </a:solidFill>
              </a:rPr>
              <a:t>세기 후반 </a:t>
            </a:r>
            <a:r>
              <a:rPr lang="en-US" altLang="ko-KR" sz="2300" b="1">
                <a:solidFill>
                  <a:srgbClr val="808080"/>
                </a:solidFill>
              </a:rPr>
              <a:t>:</a:t>
            </a:r>
            <a:r>
              <a:rPr lang="ko-KR" altLang="en-US" sz="2300" b="1">
                <a:solidFill>
                  <a:srgbClr val="808080"/>
                </a:solidFill>
              </a:rPr>
              <a:t> 율령제 도입하면서 천황을 중심으로 한 중앙 집권제 확립</a:t>
            </a:r>
            <a:endParaRPr lang="ko-KR" altLang="en-US" sz="2300" b="1">
              <a:solidFill>
                <a:srgbClr val="808080"/>
              </a:solidFill>
            </a:endParaRPr>
          </a:p>
          <a:p>
            <a:pPr marL="257040" indent="-25704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sz="2300" b="1">
                <a:solidFill>
                  <a:srgbClr val="808080"/>
                </a:solidFill>
              </a:rPr>
              <a:t>10</a:t>
            </a:r>
            <a:r>
              <a:rPr lang="ko-KR" altLang="en-US" sz="2300" b="1">
                <a:solidFill>
                  <a:srgbClr val="808080"/>
                </a:solidFill>
              </a:rPr>
              <a:t>세기 </a:t>
            </a:r>
            <a:r>
              <a:rPr lang="en-US" altLang="ko-KR" sz="2300" b="1">
                <a:solidFill>
                  <a:srgbClr val="808080"/>
                </a:solidFill>
              </a:rPr>
              <a:t>:</a:t>
            </a:r>
            <a:r>
              <a:rPr lang="ko-KR" altLang="en-US" sz="2300" b="1">
                <a:solidFill>
                  <a:srgbClr val="808080"/>
                </a:solidFill>
              </a:rPr>
              <a:t> 귀족계층 중 후지와라가 정치의사를 결정하는 섭관정치이 성립</a:t>
            </a:r>
            <a:endParaRPr lang="ko-KR" altLang="en-US" sz="2300" b="1">
              <a:solidFill>
                <a:srgbClr val="808080"/>
              </a:solidFill>
            </a:endParaRPr>
          </a:p>
          <a:p>
            <a:pPr marL="257040" indent="-257040">
              <a:lnSpc>
                <a:spcPct val="150000"/>
              </a:lnSpc>
              <a:buFont typeface="Arial"/>
              <a:buChar char="•"/>
              <a:defRPr/>
            </a:pPr>
            <a:r>
              <a:rPr lang="en-US" altLang="ko-KR" sz="2300" b="1">
                <a:solidFill>
                  <a:srgbClr val="808080"/>
                </a:solidFill>
              </a:rPr>
              <a:t>11</a:t>
            </a:r>
            <a:r>
              <a:rPr lang="ko-KR" altLang="en-US" sz="2300" b="1">
                <a:solidFill>
                  <a:srgbClr val="808080"/>
                </a:solidFill>
              </a:rPr>
              <a:t>세기 말 </a:t>
            </a:r>
            <a:r>
              <a:rPr lang="en-US" altLang="ko-KR" sz="2300" b="1">
                <a:solidFill>
                  <a:srgbClr val="808080"/>
                </a:solidFill>
              </a:rPr>
              <a:t>:</a:t>
            </a:r>
            <a:r>
              <a:rPr lang="ko-KR" altLang="en-US" sz="2300" b="1">
                <a:solidFill>
                  <a:srgbClr val="808080"/>
                </a:solidFill>
              </a:rPr>
              <a:t> 천황이 실질적인 군주로 군림하고 정무에 실무자가 통치하는 원정이 시작</a:t>
            </a:r>
            <a:endParaRPr lang="ko-KR" altLang="en-US" b="1">
              <a:solidFill>
                <a:srgbClr val="808080"/>
              </a:solidFill>
            </a:endParaRPr>
          </a:p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ko-KR" altLang="en-US"/>
              <a:t> </a:t>
            </a:r>
            <a:endParaRPr lang="ko-KR" altLang="en-US"/>
          </a:p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2101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2" latinLnBrk="0">
              <a:lnSpc>
                <a:spcPct val="150000"/>
              </a:lnSpc>
              <a:defRPr/>
            </a:pPr>
            <a:r>
              <a:rPr lang="ko-KR" altLang="en-US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시대에 따른 천황제의 변화 </a:t>
            </a:r>
            <a:r>
              <a:rPr lang="en-US" altLang="ko-KR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-</a:t>
            </a:r>
            <a:r>
              <a:rPr lang="ko-KR" altLang="en-US" sz="2400" b="1" i="1" kern="0">
                <a:solidFill>
                  <a:prstClr val="black">
                    <a:lumMod val="50000"/>
                    <a:lumOff val="50000"/>
                  </a:prstClr>
                </a:solidFill>
              </a:rPr>
              <a:t> 중세</a:t>
            </a:r>
            <a:endParaRPr lang="ko-KR" altLang="en-US" sz="2400" b="1" i="1" kern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128" name="그룹 127"/>
          <p:cNvGrpSpPr/>
          <p:nvPr/>
        </p:nvGrpSpPr>
        <p:grpSpPr>
          <a:xfrm rot="0"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/>
            <p:nvPr/>
          </p:nvSpPr>
          <p:spPr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>
            <a:xfrm rot="0"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/>
              <p:nvPr/>
            </p:nvSpPr>
            <p:spPr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/>
            <p:nvPr/>
          </p:nvSpPr>
          <p:spPr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  <a:noAutofit/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/>
            <p:nvPr/>
          </p:nvSpPr>
          <p:spPr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anchor="t" anchorCtr="0">
              <a:prstTxWarp prst="textNoShape">
                <a:avLst/>
              </a:prstTxWarp>
            </a:bodyPr>
            <a:lstStyle/>
            <a:p>
              <a:pPr lvl="0">
                <a:defRPr/>
              </a:pPr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>
            <a:xfrm rot="0"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/>
              <p:nvPr/>
            </p:nvSpPr>
            <p:spPr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>
            <a:xfrm rot="0"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/>
              <p:nvPr/>
            </p:nvSpPr>
            <p:spPr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/>
              <p:nvPr/>
            </p:nvSpPr>
            <p:spPr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/>
              <p:nvPr/>
            </p:nvSpPr>
            <p:spPr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>
            <a:xfrm rot="0"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/>
              <p:nvPr/>
            </p:nvSpPr>
            <p:spPr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/>
              <p:nvPr/>
            </p:nvSpPr>
            <p:spPr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anchor="t" anchorCtr="0">
                <a:prstTxWarp prst="textNoShape">
                  <a:avLst/>
                </a:prstTxWarp>
              </a:bodyPr>
              <a:lstStyle/>
              <a:p>
                <a:pPr lvl="0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381270" y="1230693"/>
            <a:ext cx="6975862" cy="1024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2500" b="1"/>
              <a:t>가마쿠라에무가 정권</a:t>
            </a:r>
            <a:endParaRPr lang="ko-KR" altLang="en-US"/>
          </a:p>
          <a:p>
            <a:pPr>
              <a:defRPr/>
            </a:pPr>
            <a:r>
              <a:rPr lang="ko-KR" altLang="en-US"/>
              <a:t> </a:t>
            </a:r>
            <a:endParaRPr lang="ko-KR" altLang="en-US"/>
          </a:p>
          <a:p>
            <a:pPr lvl="0">
              <a:defRPr/>
            </a:pPr>
            <a:endParaRPr lang="ko-KR" altLang="en-US"/>
          </a:p>
        </p:txBody>
      </p:sp>
      <p:sp>
        <p:nvSpPr>
          <p:cNvPr id="150" name="모서리가 둥근 직사각형 2"/>
          <p:cNvSpPr/>
          <p:nvPr/>
        </p:nvSpPr>
        <p:spPr>
          <a:xfrm>
            <a:off x="2044586" y="1947377"/>
            <a:ext cx="3636755" cy="373182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151" name="TextBox 4"/>
          <p:cNvSpPr txBox="1"/>
          <p:nvPr/>
        </p:nvSpPr>
        <p:spPr>
          <a:xfrm>
            <a:off x="2307026" y="2496526"/>
            <a:ext cx="3210998" cy="2557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700" b="1">
                <a:solidFill>
                  <a:srgbClr val="808080"/>
                </a:solidFill>
              </a:rPr>
              <a:t>천황을 중심으로 한 조정과 장군을 중심으로 한 막부와에 의한 이중정권</a:t>
            </a:r>
            <a:endParaRPr lang="ko-KR" altLang="en-US" sz="2700" b="1">
              <a:solidFill>
                <a:srgbClr val="808080"/>
              </a:solidFill>
            </a:endParaRPr>
          </a:p>
        </p:txBody>
      </p:sp>
      <p:sp>
        <p:nvSpPr>
          <p:cNvPr id="152" name="아래쪽 화살표 6"/>
          <p:cNvSpPr/>
          <p:nvPr/>
        </p:nvSpPr>
        <p:spPr>
          <a:xfrm rot="16253289">
            <a:off x="5837511" y="3473097"/>
            <a:ext cx="516978" cy="25521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eb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156" name="모서리가 둥근 직사각형 2"/>
          <p:cNvSpPr/>
          <p:nvPr/>
        </p:nvSpPr>
        <p:spPr>
          <a:xfrm>
            <a:off x="6704542" y="1958665"/>
            <a:ext cx="3636755" cy="373182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solidFill>
                <a:srgbClr val="595959"/>
              </a:solidFill>
            </a:endParaRPr>
          </a:p>
        </p:txBody>
      </p:sp>
      <p:sp>
        <p:nvSpPr>
          <p:cNvPr id="157" name="TextBox 4"/>
          <p:cNvSpPr txBox="1"/>
          <p:nvPr/>
        </p:nvSpPr>
        <p:spPr>
          <a:xfrm>
            <a:off x="6984620" y="2172674"/>
            <a:ext cx="3210998" cy="3168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700" b="1">
                <a:solidFill>
                  <a:srgbClr val="808080"/>
                </a:solidFill>
              </a:rPr>
              <a:t>조큐의 난 에서 막부측이 승리하면서 고다이고 천황이 </a:t>
            </a:r>
            <a:endParaRPr lang="ko-KR" altLang="en-US" sz="2700" b="1">
              <a:solidFill>
                <a:srgbClr val="80808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2700" b="1">
                <a:solidFill>
                  <a:srgbClr val="808080"/>
                </a:solidFill>
              </a:rPr>
              <a:t>겐무 신정으로 </a:t>
            </a:r>
            <a:endParaRPr lang="ko-KR" altLang="en-US" sz="2700" b="1">
              <a:solidFill>
                <a:srgbClr val="80808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2700" b="1">
                <a:solidFill>
                  <a:srgbClr val="808080"/>
                </a:solidFill>
              </a:rPr>
              <a:t>천황 친정을 부활</a:t>
            </a:r>
            <a:endParaRPr lang="ko-KR" altLang="en-US" sz="2700" b="1">
              <a:solidFill>
                <a:srgbClr val="80808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151" grpId="1" animBg="1"/>
      <p:bldP spid="152" grpId="2" animBg="1"/>
      <p:bldP spid="156" grpId="3" animBg="1"/>
      <p:bldP spid="157" grpId="4" animBg="1"/>
    </p:bld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Times New Roman"/>
      </a:majorFont>
      <a:minorFont>
        <a:latin typeface="함초롬돋움"/>
        <a:ea typeface="함초롬돋움"/>
        <a:cs typeface="Times New Roman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Times New Roman"/>
      </a:majorFont>
      <a:minorFont>
        <a:latin typeface="함초롬돋움"/>
        <a:ea typeface="함초롬돋움"/>
        <a:cs typeface="Times New Roman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1526</ep:Words>
  <ep:PresentationFormat>와이드스크린</ep:PresentationFormat>
  <ep:Paragraphs>166</ep:Paragraphs>
  <ep:Slides>19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ep:HeadingPairs>
  <ep:TitlesOfParts>
    <vt:vector size="20" baseType="lpstr">
      <vt:lpstr>30_Office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2021-02-15T04:10:01.000</dcterms:created>
  <dc:creator>조현석</dc:creator>
  <cp:lastModifiedBy>SAMSUNG</cp:lastModifiedBy>
  <dcterms:modified xsi:type="dcterms:W3CDTF">2021-04-13T23:37:55.392</dcterms:modified>
  <cp:revision>57</cp:revision>
  <dc:title>PowerPoint 프레젠테이션</dc:title>
  <cp:version>1000.0000.01</cp:version>
</cp:coreProperties>
</file>