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76" r:id="rId7"/>
    <p:sldId id="277" r:id="rId8"/>
    <p:sldId id="263" r:id="rId9"/>
    <p:sldId id="281" r:id="rId10"/>
    <p:sldId id="278" r:id="rId11"/>
    <p:sldId id="282" r:id="rId12"/>
    <p:sldId id="284" r:id="rId13"/>
    <p:sldId id="285" r:id="rId14"/>
    <p:sldId id="267" r:id="rId15"/>
    <p:sldId id="270" r:id="rId16"/>
    <p:sldId id="286" r:id="rId17"/>
    <p:sldId id="287" r:id="rId18"/>
    <p:sldId id="288" r:id="rId19"/>
    <p:sldId id="272" r:id="rId20"/>
    <p:sldId id="290" r:id="rId21"/>
    <p:sldId id="291" r:id="rId22"/>
    <p:sldId id="294" r:id="rId23"/>
    <p:sldId id="275" r:id="rId2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4625"/>
    <a:srgbClr val="000000"/>
    <a:srgbClr val="AAACFC"/>
    <a:srgbClr val="98B3F0"/>
    <a:srgbClr val="E4F545"/>
    <a:srgbClr val="DED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7" autoAdjust="0"/>
    <p:restoredTop sz="94660"/>
  </p:normalViewPr>
  <p:slideViewPr>
    <p:cSldViewPr>
      <p:cViewPr varScale="1">
        <p:scale>
          <a:sx n="54" d="100"/>
          <a:sy n="54" d="100"/>
        </p:scale>
        <p:origin x="104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3690D-CAFC-4F53-B7AE-368F85902713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C0977-BBAD-4D40-AD3C-B971CDC4AA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99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C0977-BBAD-4D40-AD3C-B971CDC4AAB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07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C0977-BBAD-4D40-AD3C-B971CDC4AAB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38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C0977-BBAD-4D40-AD3C-B971CDC4AAB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30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C0977-BBAD-4D40-AD3C-B971CDC4AAB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9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C0977-BBAD-4D40-AD3C-B971CDC4AAB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03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C0977-BBAD-4D40-AD3C-B971CDC4AAB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41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C0977-BBAD-4D40-AD3C-B971CDC4AAB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90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image" Target="../media/image11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45.jpe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47.jpe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48.jpeg"/><Relationship Id="rId4" Type="http://schemas.openxmlformats.org/officeDocument/2006/relationships/image" Target="../media/image5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50.jpe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Relationship Id="rId1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u1DOu-j2WE?feature=oembed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Relationship Id="rId1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6.jpe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26.png"/><Relationship Id="rId5" Type="http://schemas.openxmlformats.org/officeDocument/2006/relationships/image" Target="../media/image53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26.png"/><Relationship Id="rId5" Type="http://schemas.openxmlformats.org/officeDocument/2006/relationships/image" Target="../media/image53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26.png"/><Relationship Id="rId5" Type="http://schemas.openxmlformats.org/officeDocument/2006/relationships/image" Target="../media/image53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4.png"/><Relationship Id="rId10" Type="http://schemas.openxmlformats.org/officeDocument/2006/relationships/image" Target="../media/image26.png"/><Relationship Id="rId4" Type="http://schemas.openxmlformats.org/officeDocument/2006/relationships/image" Target="../media/image53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6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62.png"/><Relationship Id="rId5" Type="http://schemas.openxmlformats.org/officeDocument/2006/relationships/image" Target="../media/image54.png"/><Relationship Id="rId10" Type="http://schemas.openxmlformats.org/officeDocument/2006/relationships/image" Target="../media/image26.png"/><Relationship Id="rId4" Type="http://schemas.openxmlformats.org/officeDocument/2006/relationships/image" Target="../media/image53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5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26.png"/><Relationship Id="rId5" Type="http://schemas.openxmlformats.org/officeDocument/2006/relationships/image" Target="../media/image53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2EM0Ubxf10?feature=oembed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66.jpeg"/><Relationship Id="rId5" Type="http://schemas.openxmlformats.org/officeDocument/2006/relationships/image" Target="../media/image21.png"/><Relationship Id="rId10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9.png"/><Relationship Id="rId4" Type="http://schemas.openxmlformats.org/officeDocument/2006/relationships/image" Target="../media/image67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1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9.png"/><Relationship Id="rId5" Type="http://schemas.openxmlformats.org/officeDocument/2006/relationships/image" Target="../media/image22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xpEybrULMU?feature=oembed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41.jpeg"/><Relationship Id="rId5" Type="http://schemas.openxmlformats.org/officeDocument/2006/relationships/image" Target="../media/image21.png"/><Relationship Id="rId10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4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20.png"/><Relationship Id="rId2" Type="http://schemas.openxmlformats.org/officeDocument/2006/relationships/image" Target="../media/image1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42640" y="651137"/>
            <a:ext cx="14921833" cy="8984726"/>
            <a:chOff x="2716981" y="650494"/>
            <a:chExt cx="14921833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6981" y="650494"/>
              <a:ext cx="14921833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912812" y="2780207"/>
            <a:ext cx="11547925" cy="2196587"/>
            <a:chOff x="3912812" y="2780207"/>
            <a:chExt cx="11547925" cy="21965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2812" y="2780207"/>
              <a:ext cx="11547925" cy="219658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912812" y="2885554"/>
            <a:ext cx="17321887" cy="379249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6600" kern="0" spc="-1200" dirty="0">
                <a:solidFill>
                  <a:srgbClr val="FFFFFF"/>
                </a:solidFill>
                <a:latin typeface="Black Han Sans" pitchFamily="34" charset="0"/>
                <a:cs typeface="Black Han Sans" pitchFamily="34" charset="0"/>
              </a:rPr>
              <a:t>독특한 캐릭터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3912812" y="4925289"/>
            <a:ext cx="12619084" cy="2212287"/>
            <a:chOff x="3912812" y="4925289"/>
            <a:chExt cx="12619084" cy="221228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2812" y="4925289"/>
              <a:ext cx="12619084" cy="221228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827263" y="2666583"/>
            <a:ext cx="18928625" cy="379249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14000" dirty="0">
                <a:solidFill>
                  <a:srgbClr val="714625"/>
                </a:solidFill>
                <a:latin typeface="Arial Black" panose="020B0A04020102020204" pitchFamily="34" charset="0"/>
              </a:rPr>
              <a:t>일본의</a:t>
            </a:r>
            <a:endParaRPr lang="en-US" altLang="ko-KR" sz="14000" dirty="0">
              <a:solidFill>
                <a:srgbClr val="714625"/>
              </a:solidFill>
              <a:latin typeface="Arial Black" panose="020B0A04020102020204" pitchFamily="34" charset="0"/>
            </a:endParaRPr>
          </a:p>
          <a:p>
            <a:pPr algn="just"/>
            <a:r>
              <a:rPr lang="ko-KR" altLang="en-US" sz="14000" dirty="0">
                <a:solidFill>
                  <a:srgbClr val="714625"/>
                </a:solidFill>
                <a:latin typeface="Arial Black" panose="020B0A04020102020204" pitchFamily="34" charset="0"/>
              </a:rPr>
              <a:t> </a:t>
            </a:r>
            <a:r>
              <a:rPr lang="en-US" altLang="ko-KR" sz="14000" dirty="0">
                <a:solidFill>
                  <a:srgbClr val="714625"/>
                </a:solidFill>
                <a:latin typeface="Arial Black" panose="020B0A04020102020204" pitchFamily="34" charset="0"/>
              </a:rPr>
              <a:t>1945</a:t>
            </a:r>
            <a:r>
              <a:rPr lang="ko-KR" altLang="en-US" sz="14000" dirty="0">
                <a:solidFill>
                  <a:srgbClr val="714625"/>
                </a:solidFill>
                <a:latin typeface="Arial Black" panose="020B0A04020102020204" pitchFamily="34" charset="0"/>
              </a:rPr>
              <a:t>년 이후는</a:t>
            </a:r>
            <a:r>
              <a:rPr lang="en-US" altLang="ko-KR" sz="14000" dirty="0">
                <a:solidFill>
                  <a:srgbClr val="714625"/>
                </a:solidFill>
                <a:latin typeface="Arial Black" panose="020B0A04020102020204" pitchFamily="34" charset="0"/>
              </a:rPr>
              <a:t>?</a:t>
            </a:r>
          </a:p>
          <a:p>
            <a:pPr algn="ctr"/>
            <a:r>
              <a:rPr lang="ko-KR" altLang="en-US" sz="5000" dirty="0">
                <a:solidFill>
                  <a:srgbClr val="714625"/>
                </a:solidFill>
                <a:latin typeface="Arial Black" panose="020B0A04020102020204" pitchFamily="34" charset="0"/>
              </a:rPr>
              <a:t>                </a:t>
            </a:r>
            <a:r>
              <a:rPr lang="en-US" sz="5000" dirty="0">
                <a:solidFill>
                  <a:srgbClr val="714625"/>
                </a:solidFill>
                <a:latin typeface="Arial Black" panose="020B0A04020102020204" pitchFamily="34" charset="0"/>
              </a:rPr>
              <a:t>-</a:t>
            </a:r>
            <a:r>
              <a:rPr lang="ko-KR" altLang="en-US" sz="5000" dirty="0">
                <a:solidFill>
                  <a:srgbClr val="714625"/>
                </a:solidFill>
                <a:latin typeface="Arial Black" panose="020B0A04020102020204" pitchFamily="34" charset="0"/>
              </a:rPr>
              <a:t>일본 대중 문화 편</a:t>
            </a:r>
            <a:r>
              <a:rPr lang="en-US" altLang="ko-KR" sz="5000" dirty="0">
                <a:solidFill>
                  <a:srgbClr val="714625"/>
                </a:solidFill>
                <a:latin typeface="Arial Black" panose="020B0A04020102020204" pitchFamily="34" charset="0"/>
              </a:rPr>
              <a:t>-</a:t>
            </a:r>
            <a:endParaRPr lang="en-US" sz="5000" dirty="0">
              <a:solidFill>
                <a:srgbClr val="714625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04" name="그룹 1004"/>
          <p:cNvGrpSpPr/>
          <p:nvPr/>
        </p:nvGrpSpPr>
        <p:grpSpPr>
          <a:xfrm>
            <a:off x="3912812" y="1431001"/>
            <a:ext cx="3350817" cy="745279"/>
            <a:chOff x="3912812" y="1431001"/>
            <a:chExt cx="3350817" cy="74527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2812" y="1431001"/>
              <a:ext cx="3350817" cy="74527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912810" y="1367086"/>
            <a:ext cx="5026225" cy="69096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600" kern="0" spc="-2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일본 문화</a:t>
            </a:r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3912812" y="8648516"/>
            <a:ext cx="2855705" cy="244527"/>
            <a:chOff x="3912812" y="8648516"/>
            <a:chExt cx="2855705" cy="24452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2812" y="8648516"/>
              <a:ext cx="2855705" cy="24452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751287" y="1416625"/>
            <a:ext cx="1873870" cy="227018"/>
            <a:chOff x="14751287" y="1416625"/>
            <a:chExt cx="1873870" cy="22701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51287" y="1416625"/>
              <a:ext cx="1873870" cy="22701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3814398" y="1369552"/>
            <a:ext cx="1873870" cy="495518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최장근 교수님</a:t>
            </a:r>
            <a:endParaRPr lang="en-US" dirty="0"/>
          </a:p>
        </p:txBody>
      </p:sp>
      <p:grpSp>
        <p:nvGrpSpPr>
          <p:cNvPr id="1007" name="그룹 1007"/>
          <p:cNvGrpSpPr/>
          <p:nvPr/>
        </p:nvGrpSpPr>
        <p:grpSpPr>
          <a:xfrm>
            <a:off x="13893801" y="8297374"/>
            <a:ext cx="2716981" cy="595669"/>
            <a:chOff x="13893801" y="8297374"/>
            <a:chExt cx="2716981" cy="59566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93801" y="8297374"/>
              <a:ext cx="2716981" cy="59566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2665571" y="8184919"/>
            <a:ext cx="2716981" cy="1225642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en-US" sz="49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정 주 용</a:t>
            </a:r>
            <a:endParaRPr lang="en-US" dirty="0"/>
          </a:p>
        </p:txBody>
      </p:sp>
      <p:grpSp>
        <p:nvGrpSpPr>
          <p:cNvPr id="1008" name="그룹 1008"/>
          <p:cNvGrpSpPr/>
          <p:nvPr/>
        </p:nvGrpSpPr>
        <p:grpSpPr>
          <a:xfrm>
            <a:off x="15177775" y="7912614"/>
            <a:ext cx="1382063" cy="303003"/>
            <a:chOff x="15177775" y="7912614"/>
            <a:chExt cx="1382063" cy="30300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77775" y="7912614"/>
              <a:ext cx="1382063" cy="30300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526382" y="8610421"/>
            <a:ext cx="3004492" cy="287153"/>
            <a:chOff x="11526382" y="8610421"/>
            <a:chExt cx="3004492" cy="28715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26382" y="8610421"/>
              <a:ext cx="3004492" cy="287153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0024135" y="8551486"/>
            <a:ext cx="3004492" cy="592703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en-US" sz="2300" b="1" kern="0" spc="-1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일본어 일본학과</a:t>
            </a:r>
            <a:endParaRPr lang="en-US" dirty="0"/>
          </a:p>
        </p:txBody>
      </p:sp>
      <p:grpSp>
        <p:nvGrpSpPr>
          <p:cNvPr id="1010" name="그룹 1010"/>
          <p:cNvGrpSpPr/>
          <p:nvPr/>
        </p:nvGrpSpPr>
        <p:grpSpPr>
          <a:xfrm>
            <a:off x="-142746" y="4102826"/>
            <a:ext cx="3631460" cy="6459171"/>
            <a:chOff x="-142746" y="4102826"/>
            <a:chExt cx="3631460" cy="645917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142746" y="4102826"/>
              <a:ext cx="3631460" cy="64591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7926" y="649589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21990" y="1370853"/>
            <a:ext cx="8409872" cy="23369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46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두</a:t>
            </a:r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번째</a:t>
            </a:r>
            <a:endParaRPr lang="en-US" sz="4600" b="1" kern="0" spc="-300" dirty="0">
              <a:solidFill>
                <a:srgbClr val="695300"/>
              </a:solidFill>
              <a:latin typeface="바른바탕3 B" pitchFamily="34" charset="0"/>
              <a:cs typeface="바른바탕3 B" pitchFamily="34" charset="0"/>
            </a:endParaRPr>
          </a:p>
          <a:p>
            <a:pPr algn="just"/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r>
              <a:rPr 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ko-KR" alt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일본 영화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475499" y="8648516"/>
            <a:ext cx="2855705" cy="247347"/>
            <a:chOff x="1475499" y="8648516"/>
            <a:chExt cx="2855705" cy="24734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499" y="8648516"/>
              <a:ext cx="2855705" cy="24734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21990" y="2890417"/>
            <a:ext cx="2635153" cy="156406"/>
            <a:chOff x="1421990" y="2890417"/>
            <a:chExt cx="2635153" cy="15640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1990" y="2890417"/>
              <a:ext cx="2635153" cy="15640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kern="0" spc="-100" dirty="0">
                <a:solidFill>
                  <a:srgbClr val="695300"/>
                </a:solidFill>
                <a:latin typeface="바른바탕1 L" pitchFamily="34" charset="0"/>
              </a:rPr>
              <a:t>일본 문화</a:t>
            </a:r>
            <a:endParaRPr lang="en-US" dirty="0"/>
          </a:p>
        </p:txBody>
      </p:sp>
      <p:grpSp>
        <p:nvGrpSpPr>
          <p:cNvPr id="1007" name="그룹 1007"/>
          <p:cNvGrpSpPr/>
          <p:nvPr/>
        </p:nvGrpSpPr>
        <p:grpSpPr>
          <a:xfrm>
            <a:off x="1437404" y="3676599"/>
            <a:ext cx="416564" cy="334025"/>
            <a:chOff x="1437404" y="3676599"/>
            <a:chExt cx="416564" cy="334025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475499" y="3676599"/>
              <a:ext cx="334025" cy="334025"/>
              <a:chOff x="1475499" y="3676599"/>
              <a:chExt cx="334025" cy="334025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5499" y="3676599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437404" y="3730872"/>
              <a:ext cx="416564" cy="244527"/>
              <a:chOff x="1437404" y="3730872"/>
              <a:chExt cx="416564" cy="244527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37404" y="3730872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30" name="Object 30"/>
            <p:cNvSpPr txBox="1"/>
            <p:nvPr/>
          </p:nvSpPr>
          <p:spPr>
            <a:xfrm>
              <a:off x="1333263" y="3687806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01</a:t>
              </a:r>
              <a:endParaRPr lang="en-US" dirty="0"/>
            </a:p>
          </p:txBody>
        </p:sp>
      </p:grpSp>
      <p:grpSp>
        <p:nvGrpSpPr>
          <p:cNvPr id="1010" name="그룹 1010"/>
          <p:cNvGrpSpPr/>
          <p:nvPr/>
        </p:nvGrpSpPr>
        <p:grpSpPr>
          <a:xfrm>
            <a:off x="1892782" y="3676599"/>
            <a:ext cx="2846840" cy="287184"/>
            <a:chOff x="1892782" y="3676599"/>
            <a:chExt cx="2846840" cy="28718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2782" y="3676599"/>
              <a:ext cx="2846840" cy="28718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117464" y="3777004"/>
            <a:ext cx="3798383" cy="156406"/>
            <a:chOff x="4740701" y="3724218"/>
            <a:chExt cx="3798383" cy="15640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40701" y="3724218"/>
              <a:ext cx="3798383" cy="156406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892782" y="3617043"/>
            <a:ext cx="4889018" cy="53302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b="1" kern="0" spc="-200" dirty="0">
                <a:solidFill>
                  <a:srgbClr val="695300"/>
                </a:solidFill>
                <a:latin typeface="바른바탕3 B" pitchFamily="34" charset="0"/>
              </a:rPr>
              <a:t>일본에서 </a:t>
            </a:r>
            <a:r>
              <a:rPr lang="ko-KR" altLang="en-US" sz="2400" b="1" kern="0" spc="-200">
                <a:solidFill>
                  <a:srgbClr val="695300"/>
                </a:solidFill>
                <a:latin typeface="바른바탕3 B" pitchFamily="34" charset="0"/>
              </a:rPr>
              <a:t>가장 인기 있는 외국 영화</a:t>
            </a:r>
            <a:endParaRPr lang="en-US" dirty="0"/>
          </a:p>
        </p:txBody>
      </p:sp>
      <p:grpSp>
        <p:nvGrpSpPr>
          <p:cNvPr id="1012" name="그룹 1012"/>
          <p:cNvGrpSpPr/>
          <p:nvPr/>
        </p:nvGrpSpPr>
        <p:grpSpPr>
          <a:xfrm>
            <a:off x="1460085" y="4150067"/>
            <a:ext cx="7078998" cy="809502"/>
            <a:chOff x="1460085" y="4150067"/>
            <a:chExt cx="7078998" cy="809502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0085" y="4150067"/>
              <a:ext cx="7078998" cy="80950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460085" y="4103114"/>
            <a:ext cx="10618497" cy="234700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>
                <a:solidFill>
                  <a:srgbClr val="714625"/>
                </a:solidFill>
              </a:rPr>
              <a:t>         </a:t>
            </a:r>
            <a:r>
              <a:rPr lang="ko-KR" altLang="en-US" dirty="0" err="1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>
                <a:solidFill>
                  <a:srgbClr val="714625"/>
                </a:solidFill>
              </a:rPr>
              <a:t>미국의 할리우드 영화</a:t>
            </a:r>
            <a:r>
              <a:rPr lang="en-US" altLang="ko-KR" sz="2000" dirty="0">
                <a:solidFill>
                  <a:srgbClr val="714625"/>
                </a:solidFill>
              </a:rPr>
              <a:t>! ( </a:t>
            </a:r>
            <a:r>
              <a:rPr lang="ko-KR" altLang="en-US" sz="2000" dirty="0">
                <a:solidFill>
                  <a:srgbClr val="714625"/>
                </a:solidFill>
              </a:rPr>
              <a:t>스타워즈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 err="1">
                <a:solidFill>
                  <a:srgbClr val="714625"/>
                </a:solidFill>
              </a:rPr>
              <a:t>쥬라기</a:t>
            </a:r>
            <a:r>
              <a:rPr lang="ko-KR" altLang="en-US" sz="2000" dirty="0">
                <a:solidFill>
                  <a:srgbClr val="714625"/>
                </a:solidFill>
              </a:rPr>
              <a:t> 월드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</a:rPr>
              <a:t>해리포터 등</a:t>
            </a:r>
            <a:r>
              <a:rPr lang="en-US" altLang="ko-KR" sz="2000" dirty="0">
                <a:solidFill>
                  <a:srgbClr val="714625"/>
                </a:solidFill>
              </a:rPr>
              <a:t>)</a:t>
            </a:r>
          </a:p>
          <a:p>
            <a:pPr algn="just"/>
            <a:r>
              <a:rPr lang="en-US" sz="2000" dirty="0">
                <a:solidFill>
                  <a:srgbClr val="714625"/>
                </a:solidFill>
              </a:rPr>
              <a:t>        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 </a:t>
            </a:r>
            <a:r>
              <a:rPr lang="ko-KR" altLang="en-US" sz="2000" dirty="0" err="1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2000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>
                <a:solidFill>
                  <a:srgbClr val="714625"/>
                </a:solidFill>
              </a:rPr>
              <a:t>디즈니 영화</a:t>
            </a:r>
            <a:r>
              <a:rPr lang="en-US" altLang="ko-KR" sz="2000" dirty="0">
                <a:solidFill>
                  <a:srgbClr val="714625"/>
                </a:solidFill>
              </a:rPr>
              <a:t>! ( </a:t>
            </a:r>
            <a:r>
              <a:rPr lang="ko-KR" altLang="en-US" sz="2000" dirty="0">
                <a:solidFill>
                  <a:srgbClr val="714625"/>
                </a:solidFill>
              </a:rPr>
              <a:t>겨울왕국 등 </a:t>
            </a:r>
            <a:r>
              <a:rPr lang="en-US" altLang="ko-KR" sz="2000" dirty="0">
                <a:solidFill>
                  <a:srgbClr val="714625"/>
                </a:solidFill>
              </a:rPr>
              <a:t>) </a:t>
            </a:r>
            <a:r>
              <a:rPr lang="en-US" sz="2000" dirty="0">
                <a:solidFill>
                  <a:srgbClr val="714625"/>
                </a:solidFill>
              </a:rPr>
              <a:t> </a:t>
            </a:r>
          </a:p>
          <a:p>
            <a:pPr algn="just"/>
            <a:r>
              <a:rPr lang="en-US" sz="2000" dirty="0">
                <a:solidFill>
                  <a:srgbClr val="714625"/>
                </a:solidFill>
              </a:rPr>
              <a:t>        </a:t>
            </a:r>
          </a:p>
          <a:p>
            <a:pPr algn="just"/>
            <a:r>
              <a:rPr lang="en-US" sz="2000" dirty="0">
                <a:solidFill>
                  <a:srgbClr val="714625"/>
                </a:solidFill>
              </a:rPr>
              <a:t>       </a:t>
            </a:r>
            <a:r>
              <a:rPr lang="ko-KR" altLang="en-US" sz="2000" dirty="0" err="1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sz="2000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2000" dirty="0">
                <a:solidFill>
                  <a:srgbClr val="714625"/>
                </a:solidFill>
              </a:rPr>
              <a:t> 2000</a:t>
            </a:r>
            <a:r>
              <a:rPr lang="ko-KR" altLang="en-US" sz="2000" dirty="0">
                <a:solidFill>
                  <a:srgbClr val="714625"/>
                </a:solidFill>
              </a:rPr>
              <a:t>년대 한국영화 </a:t>
            </a:r>
            <a:r>
              <a:rPr lang="en-US" altLang="ko-KR" sz="2000" dirty="0">
                <a:solidFill>
                  <a:srgbClr val="714625"/>
                </a:solidFill>
              </a:rPr>
              <a:t>: 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      </a:t>
            </a:r>
            <a:r>
              <a:rPr lang="ko-KR" altLang="en-US" sz="2000" dirty="0">
                <a:solidFill>
                  <a:srgbClr val="714625"/>
                </a:solidFill>
              </a:rPr>
              <a:t>강제규 감독의 </a:t>
            </a:r>
            <a:r>
              <a:rPr lang="en-US" altLang="ko-KR" sz="2000" dirty="0">
                <a:solidFill>
                  <a:srgbClr val="714625"/>
                </a:solidFill>
              </a:rPr>
              <a:t>&lt;</a:t>
            </a:r>
            <a:r>
              <a:rPr lang="ko-KR" altLang="en-US" sz="2000" dirty="0">
                <a:solidFill>
                  <a:srgbClr val="714625"/>
                </a:solidFill>
              </a:rPr>
              <a:t>쉬리</a:t>
            </a:r>
            <a:r>
              <a:rPr lang="en-US" altLang="ko-KR" sz="2000" dirty="0">
                <a:solidFill>
                  <a:srgbClr val="714625"/>
                </a:solidFill>
              </a:rPr>
              <a:t>&gt;</a:t>
            </a:r>
            <a:r>
              <a:rPr lang="en-US" sz="2000" dirty="0">
                <a:solidFill>
                  <a:srgbClr val="714625"/>
                </a:solidFill>
              </a:rPr>
              <a:t> , </a:t>
            </a:r>
            <a:r>
              <a:rPr lang="ko-KR" altLang="en-US" sz="2000" dirty="0">
                <a:solidFill>
                  <a:srgbClr val="714625"/>
                </a:solidFill>
              </a:rPr>
              <a:t>박찬욱 감독의 </a:t>
            </a:r>
            <a:r>
              <a:rPr lang="en-US" altLang="ko-KR" sz="2000" dirty="0">
                <a:solidFill>
                  <a:srgbClr val="714625"/>
                </a:solidFill>
              </a:rPr>
              <a:t>&lt;</a:t>
            </a:r>
            <a:r>
              <a:rPr lang="ko-KR" altLang="en-US" sz="2000" dirty="0">
                <a:solidFill>
                  <a:srgbClr val="714625"/>
                </a:solidFill>
              </a:rPr>
              <a:t>공동 경비구역</a:t>
            </a:r>
            <a:r>
              <a:rPr lang="en-US" altLang="ko-KR" sz="2000" dirty="0">
                <a:solidFill>
                  <a:srgbClr val="714625"/>
                </a:solidFill>
              </a:rPr>
              <a:t>JSA&gt;, 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      </a:t>
            </a:r>
            <a:r>
              <a:rPr lang="ko-KR" altLang="en-US" sz="2000" dirty="0">
                <a:solidFill>
                  <a:srgbClr val="714625"/>
                </a:solidFill>
              </a:rPr>
              <a:t>이대한 감독의 </a:t>
            </a:r>
            <a:r>
              <a:rPr lang="en-US" altLang="ko-KR" sz="2000" dirty="0">
                <a:solidFill>
                  <a:srgbClr val="714625"/>
                </a:solidFill>
              </a:rPr>
              <a:t>&lt;</a:t>
            </a:r>
            <a:r>
              <a:rPr lang="ko-KR" altLang="en-US" sz="2000" dirty="0">
                <a:solidFill>
                  <a:srgbClr val="714625"/>
                </a:solidFill>
              </a:rPr>
              <a:t>내 머리 속의 지우개</a:t>
            </a:r>
            <a:r>
              <a:rPr lang="en-US" altLang="ko-KR" sz="2000" dirty="0">
                <a:solidFill>
                  <a:srgbClr val="714625"/>
                </a:solidFill>
              </a:rPr>
              <a:t>&gt; </a:t>
            </a:r>
            <a:r>
              <a:rPr lang="ko-KR" altLang="en-US" sz="2000" dirty="0">
                <a:solidFill>
                  <a:srgbClr val="714625"/>
                </a:solidFill>
              </a:rPr>
              <a:t>등 흥행</a:t>
            </a:r>
            <a:r>
              <a:rPr lang="en-US" sz="2000" dirty="0">
                <a:solidFill>
                  <a:srgbClr val="714625"/>
                </a:solidFill>
              </a:rPr>
              <a:t>       </a:t>
            </a:r>
          </a:p>
        </p:txBody>
      </p:sp>
      <p:grpSp>
        <p:nvGrpSpPr>
          <p:cNvPr id="1027" name="그룹 1027"/>
          <p:cNvGrpSpPr/>
          <p:nvPr/>
        </p:nvGrpSpPr>
        <p:grpSpPr>
          <a:xfrm>
            <a:off x="1702225" y="7748688"/>
            <a:ext cx="891692" cy="163765"/>
            <a:chOff x="1702225" y="7748688"/>
            <a:chExt cx="891692" cy="163765"/>
          </a:xfrm>
        </p:grpSpPr>
        <p:pic>
          <p:nvPicPr>
            <p:cNvPr id="88" name="Object 8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2225" y="7748688"/>
              <a:ext cx="891692" cy="163765"/>
            </a:xfrm>
            <a:prstGeom prst="rect">
              <a:avLst/>
            </a:prstGeom>
          </p:spPr>
        </p:pic>
      </p:grpSp>
      <p:grpSp>
        <p:nvGrpSpPr>
          <p:cNvPr id="1028" name="그룹 1028"/>
          <p:cNvGrpSpPr/>
          <p:nvPr/>
        </p:nvGrpSpPr>
        <p:grpSpPr>
          <a:xfrm>
            <a:off x="3263894" y="7748688"/>
            <a:ext cx="891692" cy="189233"/>
            <a:chOff x="3263894" y="7748688"/>
            <a:chExt cx="891692" cy="189233"/>
          </a:xfrm>
        </p:grpSpPr>
        <p:pic>
          <p:nvPicPr>
            <p:cNvPr id="92" name="Object 9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3894" y="7748688"/>
              <a:ext cx="891692" cy="189233"/>
            </a:xfrm>
            <a:prstGeom prst="rect">
              <a:avLst/>
            </a:prstGeom>
          </p:spPr>
        </p:pic>
      </p:grpSp>
      <p:grpSp>
        <p:nvGrpSpPr>
          <p:cNvPr id="1029" name="그룹 1029"/>
          <p:cNvGrpSpPr/>
          <p:nvPr/>
        </p:nvGrpSpPr>
        <p:grpSpPr>
          <a:xfrm>
            <a:off x="4848248" y="7748688"/>
            <a:ext cx="891692" cy="189233"/>
            <a:chOff x="4848248" y="7748688"/>
            <a:chExt cx="891692" cy="189233"/>
          </a:xfrm>
        </p:grpSpPr>
        <p:pic>
          <p:nvPicPr>
            <p:cNvPr id="96" name="Object 9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48248" y="7748688"/>
              <a:ext cx="891692" cy="189233"/>
            </a:xfrm>
            <a:prstGeom prst="rect">
              <a:avLst/>
            </a:prstGeom>
          </p:spPr>
        </p:pic>
      </p:grpSp>
      <p:grpSp>
        <p:nvGrpSpPr>
          <p:cNvPr id="1030" name="그룹 1030"/>
          <p:cNvGrpSpPr/>
          <p:nvPr/>
        </p:nvGrpSpPr>
        <p:grpSpPr>
          <a:xfrm>
            <a:off x="6425346" y="7748688"/>
            <a:ext cx="891692" cy="190250"/>
            <a:chOff x="6425346" y="7748688"/>
            <a:chExt cx="891692" cy="190250"/>
          </a:xfrm>
        </p:grpSpPr>
        <p:pic>
          <p:nvPicPr>
            <p:cNvPr id="100" name="Object 9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25346" y="7748688"/>
              <a:ext cx="891692" cy="190250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>
            <a:off x="11946702" y="2785315"/>
            <a:ext cx="10952327" cy="674632"/>
            <a:chOff x="10063376" y="4150067"/>
            <a:chExt cx="6006581" cy="417896"/>
          </a:xfrm>
        </p:grpSpPr>
        <p:pic>
          <p:nvPicPr>
            <p:cNvPr id="104" name="Object 10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63376" y="4150067"/>
              <a:ext cx="6006581" cy="417896"/>
            </a:xfrm>
            <a:prstGeom prst="rect">
              <a:avLst/>
            </a:prstGeom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38D5E9-E9BF-40A4-91EA-9447A983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77" y="1088135"/>
            <a:ext cx="3625890" cy="52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쥬라기월드3', 2021년 개봉..공룡 신드롬 다시 한번 - 중앙일보">
            <a:extLst>
              <a:ext uri="{FF2B5EF4-FFF2-40B4-BE49-F238E27FC236}">
                <a16:creationId xmlns:a16="http://schemas.microsoft.com/office/drawing/2014/main" id="{DFB652DF-ECF1-4D21-9E5F-3B2695B5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680" y="4458751"/>
            <a:ext cx="3177419" cy="45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27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6783" y="650494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21990" y="1370853"/>
            <a:ext cx="8409872" cy="23369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46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두</a:t>
            </a:r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번째</a:t>
            </a:r>
            <a:endParaRPr lang="en-US" sz="4600" b="1" kern="0" spc="-300" dirty="0">
              <a:solidFill>
                <a:srgbClr val="695300"/>
              </a:solidFill>
              <a:latin typeface="바른바탕3 B" pitchFamily="34" charset="0"/>
              <a:cs typeface="바른바탕3 B" pitchFamily="34" charset="0"/>
            </a:endParaRPr>
          </a:p>
          <a:p>
            <a:pPr algn="just"/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r>
              <a:rPr 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ko-KR" alt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일본 영화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475499" y="8648516"/>
            <a:ext cx="2855705" cy="247347"/>
            <a:chOff x="1475499" y="8648516"/>
            <a:chExt cx="2855705" cy="24734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499" y="8648516"/>
              <a:ext cx="2855705" cy="24734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21990" y="2890417"/>
            <a:ext cx="2635153" cy="156406"/>
            <a:chOff x="1421990" y="2890417"/>
            <a:chExt cx="2635153" cy="15640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1990" y="2890417"/>
              <a:ext cx="2635153" cy="15640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kern="0" spc="-100" dirty="0">
                <a:solidFill>
                  <a:srgbClr val="695300"/>
                </a:solidFill>
                <a:latin typeface="바른바탕1 L" pitchFamily="34" charset="0"/>
              </a:rPr>
              <a:t>일본 문화</a:t>
            </a:r>
            <a:endParaRPr lang="en-US" dirty="0"/>
          </a:p>
        </p:txBody>
      </p:sp>
      <p:grpSp>
        <p:nvGrpSpPr>
          <p:cNvPr id="1007" name="그룹 1007"/>
          <p:cNvGrpSpPr/>
          <p:nvPr/>
        </p:nvGrpSpPr>
        <p:grpSpPr>
          <a:xfrm>
            <a:off x="1437404" y="3676599"/>
            <a:ext cx="416564" cy="334025"/>
            <a:chOff x="1437404" y="3676599"/>
            <a:chExt cx="416564" cy="334025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475499" y="3676599"/>
              <a:ext cx="334025" cy="334025"/>
              <a:chOff x="1475499" y="3676599"/>
              <a:chExt cx="334025" cy="334025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5499" y="3676599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437404" y="3730872"/>
              <a:ext cx="416564" cy="244527"/>
              <a:chOff x="1437404" y="3730872"/>
              <a:chExt cx="416564" cy="244527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37404" y="3730872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30" name="Object 30"/>
            <p:cNvSpPr txBox="1"/>
            <p:nvPr/>
          </p:nvSpPr>
          <p:spPr>
            <a:xfrm>
              <a:off x="1333263" y="3687806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01</a:t>
              </a:r>
              <a:endParaRPr lang="en-US" dirty="0"/>
            </a:p>
          </p:txBody>
        </p:sp>
      </p:grpSp>
      <p:grpSp>
        <p:nvGrpSpPr>
          <p:cNvPr id="1010" name="그룹 1010"/>
          <p:cNvGrpSpPr/>
          <p:nvPr/>
        </p:nvGrpSpPr>
        <p:grpSpPr>
          <a:xfrm>
            <a:off x="1892782" y="3676599"/>
            <a:ext cx="2846840" cy="287184"/>
            <a:chOff x="1892782" y="3676599"/>
            <a:chExt cx="2846840" cy="28718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2782" y="3676599"/>
              <a:ext cx="2846840" cy="28718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740701" y="3751347"/>
            <a:ext cx="3798383" cy="156406"/>
            <a:chOff x="4740701" y="3724218"/>
            <a:chExt cx="3798383" cy="15640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40701" y="3724218"/>
              <a:ext cx="3798383" cy="156406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892782" y="3617043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b="1" kern="0" spc="-200" dirty="0">
                <a:solidFill>
                  <a:srgbClr val="695300"/>
                </a:solidFill>
                <a:latin typeface="바른바탕3 B" pitchFamily="34" charset="0"/>
              </a:rPr>
              <a:t>일본 영화</a:t>
            </a:r>
            <a:endParaRPr lang="en-US" dirty="0"/>
          </a:p>
        </p:txBody>
      </p:sp>
      <p:grpSp>
        <p:nvGrpSpPr>
          <p:cNvPr id="1012" name="그룹 1012"/>
          <p:cNvGrpSpPr/>
          <p:nvPr/>
        </p:nvGrpSpPr>
        <p:grpSpPr>
          <a:xfrm>
            <a:off x="1460085" y="4150067"/>
            <a:ext cx="7078998" cy="809502"/>
            <a:chOff x="1460085" y="4150067"/>
            <a:chExt cx="7078998" cy="809502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0085" y="4150067"/>
              <a:ext cx="7078998" cy="80950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296543" y="4088401"/>
            <a:ext cx="10808115" cy="206215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000" dirty="0">
                <a:solidFill>
                  <a:srgbClr val="714625"/>
                </a:solidFill>
              </a:rPr>
              <a:t>         </a:t>
            </a:r>
            <a:r>
              <a:rPr lang="en-US" altLang="ko-KR" sz="2000" dirty="0">
                <a:solidFill>
                  <a:srgbClr val="714625"/>
                </a:solidFill>
              </a:rPr>
              <a:t>1950~60</a:t>
            </a:r>
            <a:r>
              <a:rPr lang="ko-KR" altLang="en-US" sz="2000" dirty="0">
                <a:solidFill>
                  <a:srgbClr val="714625"/>
                </a:solidFill>
              </a:rPr>
              <a:t>년대에 가장 인기</a:t>
            </a:r>
            <a:r>
              <a:rPr lang="en-US" altLang="ko-KR" sz="2000" dirty="0">
                <a:solidFill>
                  <a:srgbClr val="714625"/>
                </a:solidFill>
              </a:rPr>
              <a:t>!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 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  </a:t>
            </a:r>
            <a:r>
              <a:rPr lang="ko-KR" altLang="en-US" sz="2000" dirty="0">
                <a:solidFill>
                  <a:srgbClr val="714625"/>
                </a:solidFill>
              </a:rPr>
              <a:t>대표작 </a:t>
            </a:r>
            <a:r>
              <a:rPr lang="en-US" altLang="ko-KR" sz="2000" dirty="0">
                <a:solidFill>
                  <a:srgbClr val="714625"/>
                </a:solidFill>
              </a:rPr>
              <a:t>: </a:t>
            </a:r>
            <a:r>
              <a:rPr lang="ko-KR" altLang="en-US" sz="2000" dirty="0">
                <a:solidFill>
                  <a:srgbClr val="714625"/>
                </a:solidFill>
              </a:rPr>
              <a:t>구로사와 아키라 감독 </a:t>
            </a:r>
            <a:r>
              <a:rPr lang="en-US" altLang="ko-KR" sz="2000" dirty="0">
                <a:solidFill>
                  <a:srgbClr val="714625"/>
                </a:solidFill>
              </a:rPr>
              <a:t>(7</a:t>
            </a:r>
            <a:r>
              <a:rPr lang="ko-KR" altLang="en-US" sz="2000" dirty="0">
                <a:solidFill>
                  <a:srgbClr val="714625"/>
                </a:solidFill>
              </a:rPr>
              <a:t>인의 사무라이</a:t>
            </a:r>
            <a:r>
              <a:rPr lang="en-US" altLang="ko-KR" sz="2000" dirty="0">
                <a:solidFill>
                  <a:srgbClr val="714625"/>
                </a:solidFill>
              </a:rPr>
              <a:t>), </a:t>
            </a:r>
            <a:r>
              <a:rPr lang="ko-KR" altLang="en-US" sz="2000" dirty="0">
                <a:solidFill>
                  <a:srgbClr val="714625"/>
                </a:solidFill>
              </a:rPr>
              <a:t>야마다 요지 감독 </a:t>
            </a:r>
            <a:r>
              <a:rPr lang="en-US" altLang="ko-KR" sz="2000" dirty="0">
                <a:solidFill>
                  <a:srgbClr val="714625"/>
                </a:solidFill>
              </a:rPr>
              <a:t>(</a:t>
            </a:r>
            <a:r>
              <a:rPr lang="ko-KR" altLang="en-US" sz="2000" dirty="0">
                <a:solidFill>
                  <a:srgbClr val="714625"/>
                </a:solidFill>
              </a:rPr>
              <a:t>남자는 괴로워</a:t>
            </a:r>
            <a:r>
              <a:rPr lang="en-US" altLang="ko-KR" sz="2000" dirty="0">
                <a:solidFill>
                  <a:srgbClr val="714625"/>
                </a:solidFill>
              </a:rPr>
              <a:t>),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                    </a:t>
            </a:r>
            <a:r>
              <a:rPr lang="ko-KR" altLang="en-US" sz="2000" dirty="0">
                <a:solidFill>
                  <a:srgbClr val="714625"/>
                </a:solidFill>
              </a:rPr>
              <a:t>후쿠다 준 </a:t>
            </a:r>
            <a:r>
              <a:rPr lang="en-US" altLang="ko-KR" sz="2000" dirty="0">
                <a:solidFill>
                  <a:srgbClr val="714625"/>
                </a:solidFill>
              </a:rPr>
              <a:t>&amp; </a:t>
            </a:r>
            <a:r>
              <a:rPr lang="ko-KR" altLang="en-US" sz="2000" dirty="0" err="1">
                <a:solidFill>
                  <a:srgbClr val="714625"/>
                </a:solidFill>
              </a:rPr>
              <a:t>데즈카</a:t>
            </a:r>
            <a:r>
              <a:rPr lang="ko-KR" altLang="en-US" sz="2000" dirty="0">
                <a:solidFill>
                  <a:srgbClr val="714625"/>
                </a:solidFill>
              </a:rPr>
              <a:t> </a:t>
            </a:r>
            <a:r>
              <a:rPr lang="ko-KR" altLang="en-US" sz="2000" dirty="0" err="1">
                <a:solidFill>
                  <a:srgbClr val="714625"/>
                </a:solidFill>
              </a:rPr>
              <a:t>마사아키</a:t>
            </a:r>
            <a:r>
              <a:rPr lang="ko-KR" altLang="en-US" sz="2000" dirty="0">
                <a:solidFill>
                  <a:srgbClr val="714625"/>
                </a:solidFill>
              </a:rPr>
              <a:t> 감독 </a:t>
            </a:r>
            <a:r>
              <a:rPr lang="en-US" altLang="ko-KR" sz="2000" dirty="0">
                <a:solidFill>
                  <a:srgbClr val="714625"/>
                </a:solidFill>
              </a:rPr>
              <a:t>( </a:t>
            </a:r>
            <a:r>
              <a:rPr lang="ko-KR" altLang="en-US" sz="2000" dirty="0">
                <a:solidFill>
                  <a:srgbClr val="714625"/>
                </a:solidFill>
              </a:rPr>
              <a:t>고질라 시리즈</a:t>
            </a:r>
            <a:r>
              <a:rPr lang="en-US" altLang="ko-KR" sz="2000" dirty="0">
                <a:solidFill>
                  <a:srgbClr val="714625"/>
                </a:solidFill>
              </a:rPr>
              <a:t>)</a:t>
            </a: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  </a:t>
            </a:r>
            <a:r>
              <a:rPr lang="ko-KR" altLang="en-US" sz="2000" dirty="0">
                <a:solidFill>
                  <a:srgbClr val="714625"/>
                </a:solidFill>
              </a:rPr>
              <a:t>그 후 </a:t>
            </a:r>
            <a:r>
              <a:rPr lang="en-US" altLang="ko-KR" sz="2000" dirty="0">
                <a:solidFill>
                  <a:srgbClr val="714625"/>
                </a:solidFill>
              </a:rPr>
              <a:t>: </a:t>
            </a:r>
            <a:r>
              <a:rPr lang="ko-KR" altLang="en-US" sz="2000" dirty="0">
                <a:solidFill>
                  <a:srgbClr val="714625"/>
                </a:solidFill>
              </a:rPr>
              <a:t>서양 영화의 인기에 밀려 </a:t>
            </a:r>
            <a:r>
              <a:rPr lang="en-US" altLang="ko-KR" sz="2000" dirty="0">
                <a:solidFill>
                  <a:srgbClr val="714625"/>
                </a:solidFill>
              </a:rPr>
              <a:t>2002</a:t>
            </a:r>
            <a:r>
              <a:rPr lang="ko-KR" altLang="en-US" sz="2000" dirty="0">
                <a:solidFill>
                  <a:srgbClr val="714625"/>
                </a:solidFill>
              </a:rPr>
              <a:t>년에 일본 영화 점유율 </a:t>
            </a:r>
            <a:r>
              <a:rPr lang="en-US" altLang="ko-KR" sz="2000" dirty="0">
                <a:solidFill>
                  <a:srgbClr val="714625"/>
                </a:solidFill>
              </a:rPr>
              <a:t>30%</a:t>
            </a:r>
            <a:r>
              <a:rPr lang="ko-KR" altLang="en-US" sz="2000" dirty="0">
                <a:solidFill>
                  <a:srgbClr val="714625"/>
                </a:solidFill>
              </a:rPr>
              <a:t>이하로 하락</a:t>
            </a:r>
            <a:r>
              <a:rPr lang="en-US" altLang="ko-KR" sz="2000" dirty="0">
                <a:solidFill>
                  <a:srgbClr val="714625"/>
                </a:solidFill>
              </a:rPr>
              <a:t>…</a:t>
            </a:r>
          </a:p>
          <a:p>
            <a:pPr algn="just"/>
            <a:r>
              <a:rPr lang="en-US" sz="2000" dirty="0">
                <a:solidFill>
                  <a:srgbClr val="714625"/>
                </a:solidFill>
              </a:rPr>
              <a:t>         </a:t>
            </a:r>
          </a:p>
        </p:txBody>
      </p:sp>
      <p:grpSp>
        <p:nvGrpSpPr>
          <p:cNvPr id="1013" name="그룹 1013"/>
          <p:cNvGrpSpPr/>
          <p:nvPr/>
        </p:nvGrpSpPr>
        <p:grpSpPr>
          <a:xfrm>
            <a:off x="1437404" y="6414163"/>
            <a:ext cx="416564" cy="334025"/>
            <a:chOff x="1437404" y="5270790"/>
            <a:chExt cx="416564" cy="334025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1475499" y="5270790"/>
              <a:ext cx="334025" cy="334025"/>
              <a:chOff x="1475499" y="5270790"/>
              <a:chExt cx="334025" cy="334025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5499" y="5270790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437404" y="5325063"/>
              <a:ext cx="416564" cy="244527"/>
              <a:chOff x="1437404" y="5325063"/>
              <a:chExt cx="416564" cy="244527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37404" y="5325063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50" name="Object 50"/>
            <p:cNvSpPr txBox="1"/>
            <p:nvPr/>
          </p:nvSpPr>
          <p:spPr>
            <a:xfrm>
              <a:off x="1333263" y="5281997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02</a:t>
              </a:r>
              <a:endParaRPr lang="en-US" dirty="0"/>
            </a:p>
          </p:txBody>
        </p:sp>
      </p:grpSp>
      <p:grpSp>
        <p:nvGrpSpPr>
          <p:cNvPr id="1016" name="그룹 1016"/>
          <p:cNvGrpSpPr/>
          <p:nvPr/>
        </p:nvGrpSpPr>
        <p:grpSpPr>
          <a:xfrm>
            <a:off x="1892782" y="5270790"/>
            <a:ext cx="2846840" cy="287184"/>
            <a:chOff x="1892782" y="5270790"/>
            <a:chExt cx="2846840" cy="287184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2782" y="5270790"/>
              <a:ext cx="2846840" cy="287184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1892782" y="6310244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b="1" kern="0" spc="-200" dirty="0">
                <a:solidFill>
                  <a:srgbClr val="695300"/>
                </a:solidFill>
                <a:latin typeface="바른바탕3 B" pitchFamily="34" charset="0"/>
              </a:rPr>
              <a:t>2000</a:t>
            </a:r>
            <a:r>
              <a:rPr lang="ko-KR" altLang="en-US" sz="2400" b="1" kern="0" spc="-200" dirty="0">
                <a:solidFill>
                  <a:srgbClr val="695300"/>
                </a:solidFill>
                <a:latin typeface="바른바탕3 B" pitchFamily="34" charset="0"/>
              </a:rPr>
              <a:t>년대 전반</a:t>
            </a:r>
            <a:r>
              <a:rPr lang="en-US" altLang="ko-KR" sz="2400" b="1" kern="0" spc="-200" dirty="0">
                <a:solidFill>
                  <a:srgbClr val="695300"/>
                </a:solidFill>
                <a:latin typeface="바른바탕3 B" pitchFamily="34" charset="0"/>
              </a:rPr>
              <a:t>!</a:t>
            </a:r>
            <a:endParaRPr lang="en-US" dirty="0"/>
          </a:p>
        </p:txBody>
      </p:sp>
      <p:grpSp>
        <p:nvGrpSpPr>
          <p:cNvPr id="1017" name="그룹 1017"/>
          <p:cNvGrpSpPr/>
          <p:nvPr/>
        </p:nvGrpSpPr>
        <p:grpSpPr>
          <a:xfrm>
            <a:off x="4739622" y="6615749"/>
            <a:ext cx="3784007" cy="156406"/>
            <a:chOff x="4740701" y="5318409"/>
            <a:chExt cx="3784007" cy="156406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40701" y="5318409"/>
              <a:ext cx="3784007" cy="156406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460085" y="5744258"/>
            <a:ext cx="7050247" cy="575411"/>
            <a:chOff x="1460085" y="5744258"/>
            <a:chExt cx="7050247" cy="575411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60085" y="5744258"/>
              <a:ext cx="7050247" cy="575411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1437687" y="6842420"/>
            <a:ext cx="10575370" cy="16636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kern="0" spc="-100" dirty="0">
                <a:solidFill>
                  <a:srgbClr val="695300"/>
                </a:solidFill>
                <a:latin typeface="THE명품고딕R" pitchFamily="34" charset="0"/>
              </a:rPr>
              <a:t>           </a:t>
            </a:r>
            <a:r>
              <a:rPr lang="ko-KR" altLang="en-US" kern="0" spc="-100" dirty="0" err="1">
                <a:solidFill>
                  <a:srgbClr val="695300"/>
                </a:solidFill>
                <a:latin typeface="THE명품고딕R" pitchFamily="34" charset="0"/>
              </a:rPr>
              <a:t>케시</a:t>
            </a:r>
            <a:r>
              <a:rPr lang="ko-KR" altLang="en-US" kern="0" spc="-100" dirty="0">
                <a:solidFill>
                  <a:srgbClr val="695300"/>
                </a:solidFill>
                <a:latin typeface="THE명품고딕R" pitchFamily="34" charset="0"/>
              </a:rPr>
              <a:t> 감독의 </a:t>
            </a:r>
            <a:r>
              <a:rPr lang="en-US" altLang="ko-KR" kern="0" spc="-100" dirty="0">
                <a:solidFill>
                  <a:srgbClr val="695300"/>
                </a:solidFill>
                <a:latin typeface="THE명품고딕R" pitchFamily="34" charset="0"/>
              </a:rPr>
              <a:t>(</a:t>
            </a:r>
            <a:r>
              <a:rPr lang="ko-KR" altLang="en-US" kern="0" spc="-100" dirty="0" err="1">
                <a:solidFill>
                  <a:srgbClr val="695300"/>
                </a:solidFill>
                <a:latin typeface="THE명품고딕R" pitchFamily="34" charset="0"/>
              </a:rPr>
              <a:t>자토이치</a:t>
            </a:r>
            <a:r>
              <a:rPr lang="en-US" altLang="ko-KR" kern="0" spc="-100" dirty="0">
                <a:solidFill>
                  <a:srgbClr val="695300"/>
                </a:solidFill>
                <a:latin typeface="THE명품고딕R" pitchFamily="34" charset="0"/>
              </a:rPr>
              <a:t>), </a:t>
            </a:r>
            <a:r>
              <a:rPr lang="ko-KR" altLang="en-US" kern="0" spc="-100" dirty="0">
                <a:solidFill>
                  <a:srgbClr val="695300"/>
                </a:solidFill>
                <a:latin typeface="THE명품고딕R" pitchFamily="34" charset="0"/>
              </a:rPr>
              <a:t>미야자키 </a:t>
            </a:r>
            <a:r>
              <a:rPr lang="ko-KR" altLang="en-US" kern="0" spc="-100" dirty="0" err="1">
                <a:solidFill>
                  <a:srgbClr val="695300"/>
                </a:solidFill>
                <a:latin typeface="THE명품고딕R" pitchFamily="34" charset="0"/>
              </a:rPr>
              <a:t>하야오</a:t>
            </a:r>
            <a:r>
              <a:rPr lang="en-US" altLang="ko-KR" kern="0" spc="-100" dirty="0">
                <a:solidFill>
                  <a:srgbClr val="695300"/>
                </a:solidFill>
                <a:latin typeface="THE명품고딕R" pitchFamily="34" charset="0"/>
              </a:rPr>
              <a:t> </a:t>
            </a:r>
            <a:r>
              <a:rPr lang="ko-KR" altLang="en-US" kern="0" spc="-100" dirty="0">
                <a:solidFill>
                  <a:srgbClr val="695300"/>
                </a:solidFill>
                <a:latin typeface="THE명품고딕R" pitchFamily="34" charset="0"/>
              </a:rPr>
              <a:t>감독</a:t>
            </a:r>
            <a:r>
              <a:rPr lang="en-US" altLang="ko-KR" kern="0" spc="-100" dirty="0">
                <a:solidFill>
                  <a:srgbClr val="695300"/>
                </a:solidFill>
                <a:latin typeface="THE명품고딕R" pitchFamily="34" charset="0"/>
              </a:rPr>
              <a:t> ( </a:t>
            </a:r>
            <a:r>
              <a:rPr lang="ko-KR" altLang="en-US" kern="0" spc="-100" dirty="0" err="1">
                <a:solidFill>
                  <a:srgbClr val="695300"/>
                </a:solidFill>
                <a:latin typeface="THE명품고딕R" pitchFamily="34" charset="0"/>
              </a:rPr>
              <a:t>센과</a:t>
            </a:r>
            <a:r>
              <a:rPr lang="ko-KR" altLang="en-US" kern="0" spc="-100" dirty="0">
                <a:solidFill>
                  <a:srgbClr val="695300"/>
                </a:solidFill>
                <a:latin typeface="THE명품고딕R" pitchFamily="34" charset="0"/>
              </a:rPr>
              <a:t> </a:t>
            </a:r>
            <a:r>
              <a:rPr lang="ko-KR" altLang="en-US" kern="0" spc="-100" dirty="0" err="1">
                <a:solidFill>
                  <a:srgbClr val="695300"/>
                </a:solidFill>
                <a:latin typeface="THE명품고딕R" pitchFamily="34" charset="0"/>
              </a:rPr>
              <a:t>치히로의</a:t>
            </a:r>
            <a:r>
              <a:rPr lang="ko-KR" altLang="en-US" kern="0" spc="-100" dirty="0">
                <a:solidFill>
                  <a:srgbClr val="695300"/>
                </a:solidFill>
                <a:latin typeface="THE명품고딕R" pitchFamily="34" charset="0"/>
              </a:rPr>
              <a:t> 행방불명</a:t>
            </a:r>
            <a:r>
              <a:rPr lang="en-US" altLang="ko-KR" kern="0" spc="-100" dirty="0">
                <a:solidFill>
                  <a:srgbClr val="695300"/>
                </a:solidFill>
                <a:latin typeface="THE명품고딕R" pitchFamily="34" charset="0"/>
              </a:rPr>
              <a:t>) </a:t>
            </a:r>
            <a:r>
              <a:rPr lang="ko-KR" altLang="en-US" kern="0" spc="-100" dirty="0">
                <a:solidFill>
                  <a:srgbClr val="695300"/>
                </a:solidFill>
                <a:latin typeface="THE명품고딕R" pitchFamily="34" charset="0"/>
              </a:rPr>
              <a:t>등이 국제영화상을  수상</a:t>
            </a:r>
            <a:r>
              <a:rPr lang="en-US" altLang="ko-KR" kern="0" spc="-100" dirty="0">
                <a:solidFill>
                  <a:srgbClr val="695300"/>
                </a:solidFill>
                <a:latin typeface="THE명품고딕R" pitchFamily="34" charset="0"/>
              </a:rPr>
              <a:t>!!</a:t>
            </a:r>
          </a:p>
          <a:p>
            <a:pPr algn="just"/>
            <a:r>
              <a:rPr lang="en-US" sz="2000" kern="0" spc="-100" dirty="0">
                <a:solidFill>
                  <a:srgbClr val="695300"/>
                </a:solidFill>
                <a:latin typeface="THE명품고딕R" pitchFamily="34" charset="0"/>
                <a:cs typeface="Calibri" panose="020F0502020204030204" pitchFamily="34" charset="0"/>
              </a:rPr>
              <a:t>          </a:t>
            </a:r>
          </a:p>
          <a:p>
            <a:pPr algn="just"/>
            <a:r>
              <a:rPr lang="en-US" sz="2000" kern="0" spc="-100" dirty="0">
                <a:solidFill>
                  <a:srgbClr val="695300"/>
                </a:solidFill>
                <a:latin typeface="THE명품고딕R" pitchFamily="34" charset="0"/>
                <a:cs typeface="Calibri" panose="020F0502020204030204" pitchFamily="34" charset="0"/>
              </a:rPr>
              <a:t>         </a:t>
            </a:r>
            <a:r>
              <a:rPr lang="ko-KR" altLang="en-US" sz="2000" kern="0" spc="-100" dirty="0" err="1">
                <a:solidFill>
                  <a:srgbClr val="695300"/>
                </a:solidFill>
                <a:latin typeface="THE명품고딕R" pitchFamily="34" charset="0"/>
                <a:cs typeface="Calibri" panose="020F0502020204030204" pitchFamily="34" charset="0"/>
              </a:rPr>
              <a:t>애니매이션</a:t>
            </a:r>
            <a:r>
              <a:rPr lang="ko-KR" altLang="en-US" sz="2000" kern="0" spc="-100" dirty="0">
                <a:solidFill>
                  <a:srgbClr val="695300"/>
                </a:solidFill>
                <a:latin typeface="THE명품고딕R" pitchFamily="34" charset="0"/>
                <a:cs typeface="Calibri" panose="020F0502020204030204" pitchFamily="34" charset="0"/>
              </a:rPr>
              <a:t> 영화 </a:t>
            </a:r>
            <a:r>
              <a:rPr lang="en-US" altLang="ko-KR" sz="2000" kern="0" spc="-100" dirty="0">
                <a:solidFill>
                  <a:srgbClr val="695300"/>
                </a:solidFill>
                <a:latin typeface="THE명품고딕R" pitchFamily="34" charset="0"/>
                <a:cs typeface="Calibri" panose="020F0502020204030204" pitchFamily="34" charset="0"/>
              </a:rPr>
              <a:t>+ </a:t>
            </a:r>
            <a:r>
              <a:rPr lang="ko-KR" altLang="en-US" sz="2000" kern="0" spc="-100" dirty="0">
                <a:solidFill>
                  <a:srgbClr val="695300"/>
                </a:solidFill>
                <a:latin typeface="THE명품고딕R" pitchFamily="34" charset="0"/>
                <a:cs typeface="Calibri" panose="020F0502020204030204" pitchFamily="34" charset="0"/>
              </a:rPr>
              <a:t>만화 원작의 </a:t>
            </a:r>
            <a:r>
              <a:rPr lang="ko-KR" altLang="en-US" sz="2000" kern="0" spc="-100" dirty="0" err="1">
                <a:solidFill>
                  <a:srgbClr val="695300"/>
                </a:solidFill>
                <a:latin typeface="THE명품고딕R" pitchFamily="34" charset="0"/>
                <a:cs typeface="Calibri" panose="020F0502020204030204" pitchFamily="34" charset="0"/>
              </a:rPr>
              <a:t>실사판</a:t>
            </a:r>
            <a:r>
              <a:rPr lang="ko-KR" altLang="en-US" sz="2000" kern="0" spc="-100" dirty="0">
                <a:solidFill>
                  <a:srgbClr val="695300"/>
                </a:solidFill>
                <a:latin typeface="THE명품고딕R" pitchFamily="34" charset="0"/>
                <a:cs typeface="Calibri" panose="020F0502020204030204" pitchFamily="34" charset="0"/>
              </a:rPr>
              <a:t> 영화 </a:t>
            </a:r>
            <a:r>
              <a:rPr lang="ko-KR" altLang="en-US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altLang="ko-KR" sz="2000" kern="0" spc="-100" dirty="0">
              <a:solidFill>
                <a:srgbClr val="69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ko-KR" sz="2000" kern="0" spc="-100" dirty="0">
              <a:solidFill>
                <a:srgbClr val="69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ko-KR" altLang="en-US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예 </a:t>
            </a:r>
            <a:r>
              <a:rPr lang="en-US" altLang="ko-KR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진격의 거인</a:t>
            </a:r>
            <a:r>
              <a:rPr lang="en-US" altLang="ko-KR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바람의 </a:t>
            </a:r>
            <a:r>
              <a:rPr lang="ko-KR" altLang="en-US" sz="2000" kern="0" spc="-100" dirty="0" err="1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검심</a:t>
            </a:r>
            <a:r>
              <a:rPr lang="en-US" altLang="ko-KR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ko-KR" altLang="en-US" sz="2000" kern="0" spc="-100" dirty="0" err="1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테르마에</a:t>
            </a:r>
            <a:r>
              <a:rPr lang="ko-KR" altLang="en-US" sz="2000" kern="0" spc="-100" dirty="0" err="1">
                <a:solidFill>
                  <a:srgbClr val="6953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ㆍ로마에</a:t>
            </a:r>
            <a:r>
              <a:rPr lang="ko-KR" altLang="en-US" sz="2000" kern="0" spc="-100" dirty="0">
                <a:solidFill>
                  <a:srgbClr val="6953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 등</a:t>
            </a:r>
            <a:endParaRPr lang="en-US" sz="2000" kern="0" spc="-100" dirty="0">
              <a:solidFill>
                <a:srgbClr val="69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27" name="그룹 1027"/>
          <p:cNvGrpSpPr/>
          <p:nvPr/>
        </p:nvGrpSpPr>
        <p:grpSpPr>
          <a:xfrm>
            <a:off x="1702225" y="7748688"/>
            <a:ext cx="891692" cy="163765"/>
            <a:chOff x="1702225" y="7748688"/>
            <a:chExt cx="891692" cy="163765"/>
          </a:xfrm>
        </p:grpSpPr>
        <p:pic>
          <p:nvPicPr>
            <p:cNvPr id="88" name="Object 8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02225" y="7748688"/>
              <a:ext cx="891692" cy="163765"/>
            </a:xfrm>
            <a:prstGeom prst="rect">
              <a:avLst/>
            </a:prstGeom>
          </p:spPr>
        </p:pic>
      </p:grpSp>
      <p:grpSp>
        <p:nvGrpSpPr>
          <p:cNvPr id="1028" name="그룹 1028"/>
          <p:cNvGrpSpPr/>
          <p:nvPr/>
        </p:nvGrpSpPr>
        <p:grpSpPr>
          <a:xfrm>
            <a:off x="3263894" y="7748688"/>
            <a:ext cx="891692" cy="189233"/>
            <a:chOff x="3263894" y="7748688"/>
            <a:chExt cx="891692" cy="189233"/>
          </a:xfrm>
        </p:grpSpPr>
        <p:pic>
          <p:nvPicPr>
            <p:cNvPr id="92" name="Object 9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63894" y="7748688"/>
              <a:ext cx="891692" cy="189233"/>
            </a:xfrm>
            <a:prstGeom prst="rect">
              <a:avLst/>
            </a:prstGeom>
          </p:spPr>
        </p:pic>
      </p:grpSp>
      <p:grpSp>
        <p:nvGrpSpPr>
          <p:cNvPr id="1029" name="그룹 1029"/>
          <p:cNvGrpSpPr/>
          <p:nvPr/>
        </p:nvGrpSpPr>
        <p:grpSpPr>
          <a:xfrm>
            <a:off x="4848248" y="7748688"/>
            <a:ext cx="891692" cy="189233"/>
            <a:chOff x="4848248" y="7748688"/>
            <a:chExt cx="891692" cy="189233"/>
          </a:xfrm>
        </p:grpSpPr>
        <p:pic>
          <p:nvPicPr>
            <p:cNvPr id="96" name="Object 9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48248" y="7748688"/>
              <a:ext cx="891692" cy="189233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>
            <a:off x="10063376" y="4150067"/>
            <a:ext cx="6006581" cy="417896"/>
            <a:chOff x="10063376" y="4150067"/>
            <a:chExt cx="6006581" cy="417896"/>
          </a:xfrm>
        </p:grpSpPr>
        <p:pic>
          <p:nvPicPr>
            <p:cNvPr id="104" name="Object 10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63376" y="4150067"/>
              <a:ext cx="6006581" cy="417896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>
            <a:off x="10223678" y="4912029"/>
            <a:ext cx="5685977" cy="1003657"/>
            <a:chOff x="10223678" y="4912029"/>
            <a:chExt cx="5685977" cy="1003657"/>
          </a:xfrm>
        </p:grpSpPr>
        <p:pic>
          <p:nvPicPr>
            <p:cNvPr id="108" name="Object 10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23678" y="4912029"/>
              <a:ext cx="5685977" cy="1003657"/>
            </a:xfrm>
            <a:prstGeom prst="rect">
              <a:avLst/>
            </a:prstGeom>
          </p:spPr>
        </p:pic>
      </p:grpSp>
      <p:pic>
        <p:nvPicPr>
          <p:cNvPr id="3074" name="Picture 2" descr="영화가좋다 :: [자토이치(Zatoichi)]... 기타노 다케시, 아사노 타다노부... 최강의 맹인검객, 자토이치...">
            <a:extLst>
              <a:ext uri="{FF2B5EF4-FFF2-40B4-BE49-F238E27FC236}">
                <a16:creationId xmlns:a16="http://schemas.microsoft.com/office/drawing/2014/main" id="{EE4EBF8E-3438-4CD2-A975-36654EACF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714" y="2041243"/>
            <a:ext cx="2987407" cy="427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센과 치히로의 행방불명 - 위키백과, 우리 모두의 백과사전">
            <a:extLst>
              <a:ext uri="{FF2B5EF4-FFF2-40B4-BE49-F238E27FC236}">
                <a16:creationId xmlns:a16="http://schemas.microsoft.com/office/drawing/2014/main" id="{92946801-D4A4-4E09-B968-20F6951D1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038" y="4776145"/>
            <a:ext cx="2888469" cy="41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55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6783" y="650494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21990" y="1370853"/>
            <a:ext cx="8409872" cy="23369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46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두</a:t>
            </a:r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번째</a:t>
            </a:r>
            <a:endParaRPr lang="en-US" sz="4600" b="1" kern="0" spc="-300" dirty="0">
              <a:solidFill>
                <a:srgbClr val="695300"/>
              </a:solidFill>
              <a:latin typeface="바른바탕3 B" pitchFamily="34" charset="0"/>
              <a:cs typeface="바른바탕3 B" pitchFamily="34" charset="0"/>
            </a:endParaRPr>
          </a:p>
          <a:p>
            <a:pPr algn="just"/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r>
              <a:rPr 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ko-KR" alt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일본 영화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475499" y="8648516"/>
            <a:ext cx="2855705" cy="247347"/>
            <a:chOff x="1475499" y="8648516"/>
            <a:chExt cx="2855705" cy="24734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499" y="8648516"/>
              <a:ext cx="2855705" cy="24734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21990" y="2890417"/>
            <a:ext cx="2635153" cy="156406"/>
            <a:chOff x="1421990" y="2890417"/>
            <a:chExt cx="2635153" cy="15640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1990" y="2890417"/>
              <a:ext cx="2635153" cy="15640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kern="0" spc="-100" dirty="0">
                <a:solidFill>
                  <a:srgbClr val="695300"/>
                </a:solidFill>
                <a:latin typeface="바른바탕1 L" pitchFamily="34" charset="0"/>
              </a:rPr>
              <a:t>일본 문화</a:t>
            </a:r>
            <a:endParaRPr lang="en-US" dirty="0"/>
          </a:p>
        </p:txBody>
      </p:sp>
      <p:grpSp>
        <p:nvGrpSpPr>
          <p:cNvPr id="1007" name="그룹 1007"/>
          <p:cNvGrpSpPr/>
          <p:nvPr/>
        </p:nvGrpSpPr>
        <p:grpSpPr>
          <a:xfrm>
            <a:off x="1437404" y="3676599"/>
            <a:ext cx="416564" cy="334025"/>
            <a:chOff x="1437404" y="3676599"/>
            <a:chExt cx="416564" cy="334025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475499" y="3676599"/>
              <a:ext cx="334025" cy="334025"/>
              <a:chOff x="1475499" y="3676599"/>
              <a:chExt cx="334025" cy="334025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5499" y="3676599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437404" y="3730872"/>
              <a:ext cx="416564" cy="244527"/>
              <a:chOff x="1437404" y="3730872"/>
              <a:chExt cx="416564" cy="244527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37404" y="3730872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30" name="Object 30"/>
            <p:cNvSpPr txBox="1"/>
            <p:nvPr/>
          </p:nvSpPr>
          <p:spPr>
            <a:xfrm>
              <a:off x="1333263" y="3687806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01</a:t>
              </a:r>
              <a:endParaRPr lang="en-US" dirty="0"/>
            </a:p>
          </p:txBody>
        </p:sp>
      </p:grpSp>
      <p:grpSp>
        <p:nvGrpSpPr>
          <p:cNvPr id="1010" name="그룹 1010"/>
          <p:cNvGrpSpPr/>
          <p:nvPr/>
        </p:nvGrpSpPr>
        <p:grpSpPr>
          <a:xfrm>
            <a:off x="1892782" y="3676599"/>
            <a:ext cx="2846840" cy="287184"/>
            <a:chOff x="1892782" y="3676599"/>
            <a:chExt cx="2846840" cy="28718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2782" y="3676599"/>
              <a:ext cx="2846840" cy="28718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740701" y="3751347"/>
            <a:ext cx="3798383" cy="156406"/>
            <a:chOff x="4740701" y="3724218"/>
            <a:chExt cx="3798383" cy="15640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40701" y="3724218"/>
              <a:ext cx="3798383" cy="156406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892782" y="3617043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b="1" kern="0" spc="-200" dirty="0" err="1">
                <a:solidFill>
                  <a:srgbClr val="695300"/>
                </a:solidFill>
                <a:latin typeface="바른바탕3 B" pitchFamily="34" charset="0"/>
              </a:rPr>
              <a:t>지브리</a:t>
            </a:r>
            <a:r>
              <a:rPr lang="ko-KR" altLang="en-US" sz="2400" b="1" kern="0" spc="-200" dirty="0">
                <a:solidFill>
                  <a:srgbClr val="695300"/>
                </a:solidFill>
                <a:latin typeface="바른바탕3 B" pitchFamily="34" charset="0"/>
              </a:rPr>
              <a:t> 애니메이션</a:t>
            </a:r>
            <a:endParaRPr lang="en-US" dirty="0"/>
          </a:p>
        </p:txBody>
      </p:sp>
      <p:grpSp>
        <p:nvGrpSpPr>
          <p:cNvPr id="1012" name="그룹 1012"/>
          <p:cNvGrpSpPr/>
          <p:nvPr/>
        </p:nvGrpSpPr>
        <p:grpSpPr>
          <a:xfrm>
            <a:off x="1460085" y="4150067"/>
            <a:ext cx="7078998" cy="809502"/>
            <a:chOff x="1460085" y="4150067"/>
            <a:chExt cx="7078998" cy="809502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0085" y="4150067"/>
              <a:ext cx="7078998" cy="80950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460085" y="3764108"/>
            <a:ext cx="12941715" cy="216537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/>
              <a:t>        </a:t>
            </a:r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dirty="0"/>
              <a:t>       </a:t>
            </a:r>
          </a:p>
          <a:p>
            <a:pPr algn="just"/>
            <a:r>
              <a:rPr lang="en-US" dirty="0"/>
              <a:t>        </a:t>
            </a:r>
            <a:r>
              <a:rPr lang="ko-KR" altLang="en-US" dirty="0">
                <a:solidFill>
                  <a:srgbClr val="714625"/>
                </a:solidFill>
              </a:rPr>
              <a:t>일본을 대표하는 영화 </a:t>
            </a:r>
            <a:r>
              <a:rPr lang="en-US" altLang="ko-KR" dirty="0">
                <a:solidFill>
                  <a:srgbClr val="714625"/>
                </a:solidFill>
              </a:rPr>
              <a:t>= </a:t>
            </a:r>
            <a:r>
              <a:rPr lang="ko-KR" altLang="en-US" dirty="0">
                <a:solidFill>
                  <a:srgbClr val="714625"/>
                </a:solidFill>
              </a:rPr>
              <a:t>스튜디오 </a:t>
            </a:r>
            <a:r>
              <a:rPr lang="ko-KR" altLang="en-US" dirty="0" err="1">
                <a:solidFill>
                  <a:srgbClr val="714625"/>
                </a:solidFill>
              </a:rPr>
              <a:t>지브리</a:t>
            </a:r>
            <a:r>
              <a:rPr lang="ko-KR" altLang="en-US" dirty="0">
                <a:solidFill>
                  <a:srgbClr val="714625"/>
                </a:solidFill>
              </a:rPr>
              <a:t> </a:t>
            </a:r>
            <a:r>
              <a:rPr lang="en-US" altLang="ko-KR" dirty="0">
                <a:solidFill>
                  <a:srgbClr val="714625"/>
                </a:solidFill>
              </a:rPr>
              <a:t>(</a:t>
            </a:r>
            <a:r>
              <a:rPr lang="ko-KR" altLang="en-US" dirty="0">
                <a:solidFill>
                  <a:srgbClr val="714625"/>
                </a:solidFill>
              </a:rPr>
              <a:t>미야자키 </a:t>
            </a:r>
            <a:r>
              <a:rPr lang="ko-KR" altLang="en-US" dirty="0" err="1">
                <a:solidFill>
                  <a:srgbClr val="714625"/>
                </a:solidFill>
              </a:rPr>
              <a:t>하야오</a:t>
            </a:r>
            <a:r>
              <a:rPr lang="ko-KR" altLang="en-US" dirty="0">
                <a:solidFill>
                  <a:srgbClr val="714625"/>
                </a:solidFill>
              </a:rPr>
              <a:t> </a:t>
            </a:r>
            <a:r>
              <a:rPr lang="en-US" altLang="ko-KR" dirty="0">
                <a:solidFill>
                  <a:srgbClr val="714625"/>
                </a:solidFill>
              </a:rPr>
              <a:t>&amp; </a:t>
            </a:r>
            <a:r>
              <a:rPr lang="ko-KR" altLang="en-US" dirty="0" err="1">
                <a:solidFill>
                  <a:srgbClr val="714625"/>
                </a:solidFill>
              </a:rPr>
              <a:t>다카하타</a:t>
            </a:r>
            <a:r>
              <a:rPr lang="ko-KR" altLang="en-US" dirty="0">
                <a:solidFill>
                  <a:srgbClr val="714625"/>
                </a:solidFill>
              </a:rPr>
              <a:t> </a:t>
            </a:r>
            <a:r>
              <a:rPr lang="ko-KR" altLang="en-US" dirty="0" err="1">
                <a:solidFill>
                  <a:srgbClr val="714625"/>
                </a:solidFill>
              </a:rPr>
              <a:t>이사오</a:t>
            </a:r>
            <a:r>
              <a:rPr lang="ko-KR" altLang="en-US" dirty="0">
                <a:solidFill>
                  <a:srgbClr val="714625"/>
                </a:solidFill>
              </a:rPr>
              <a:t> 감독 중심</a:t>
            </a:r>
            <a:r>
              <a:rPr lang="en-US" altLang="ko-KR" dirty="0">
                <a:solidFill>
                  <a:srgbClr val="714625"/>
                </a:solidFill>
              </a:rPr>
              <a:t>)</a:t>
            </a:r>
            <a:r>
              <a:rPr lang="ko-KR" altLang="en-US" dirty="0">
                <a:solidFill>
                  <a:srgbClr val="714625"/>
                </a:solidFill>
              </a:rPr>
              <a:t>의  애니메이션 영화</a:t>
            </a:r>
            <a:endParaRPr lang="en-US" altLang="ko-KR" dirty="0">
              <a:solidFill>
                <a:srgbClr val="714625"/>
              </a:solidFill>
            </a:endParaRPr>
          </a:p>
          <a:p>
            <a:pPr algn="just"/>
            <a:r>
              <a:rPr lang="en-US" altLang="ko-KR" dirty="0">
                <a:solidFill>
                  <a:srgbClr val="714625"/>
                </a:solidFill>
              </a:rPr>
              <a:t>    </a:t>
            </a:r>
          </a:p>
          <a:p>
            <a:pPr algn="just"/>
            <a:r>
              <a:rPr lang="en-US" altLang="ko-KR" dirty="0">
                <a:solidFill>
                  <a:srgbClr val="714625"/>
                </a:solidFill>
              </a:rPr>
              <a:t>         </a:t>
            </a:r>
            <a:r>
              <a:rPr lang="ko-KR" altLang="en-US" dirty="0">
                <a:solidFill>
                  <a:srgbClr val="714625"/>
                </a:solidFill>
              </a:rPr>
              <a:t>미야자키 </a:t>
            </a:r>
            <a:r>
              <a:rPr lang="ko-KR" altLang="en-US" dirty="0" err="1">
                <a:solidFill>
                  <a:srgbClr val="714625"/>
                </a:solidFill>
              </a:rPr>
              <a:t>하야오</a:t>
            </a:r>
            <a:r>
              <a:rPr lang="ko-KR" altLang="en-US" dirty="0">
                <a:solidFill>
                  <a:srgbClr val="714625"/>
                </a:solidFill>
              </a:rPr>
              <a:t> 감독의 영화 </a:t>
            </a:r>
            <a:r>
              <a:rPr lang="en-US" altLang="ko-KR" dirty="0">
                <a:solidFill>
                  <a:srgbClr val="714625"/>
                </a:solidFill>
              </a:rPr>
              <a:t>: </a:t>
            </a:r>
            <a:r>
              <a:rPr lang="ko-KR" altLang="en-US" dirty="0">
                <a:solidFill>
                  <a:srgbClr val="714625"/>
                </a:solidFill>
              </a:rPr>
              <a:t>자연과의 공생</a:t>
            </a:r>
            <a:r>
              <a:rPr lang="en-US" altLang="ko-KR" dirty="0">
                <a:solidFill>
                  <a:srgbClr val="714625"/>
                </a:solidFill>
              </a:rPr>
              <a:t>, </a:t>
            </a:r>
            <a:r>
              <a:rPr lang="ko-KR" altLang="en-US" dirty="0">
                <a:solidFill>
                  <a:srgbClr val="714625"/>
                </a:solidFill>
              </a:rPr>
              <a:t>전쟁이나 인간과 인간의 마음 </a:t>
            </a:r>
            <a:r>
              <a:rPr lang="ko-KR" altLang="en-US" dirty="0" err="1">
                <a:solidFill>
                  <a:srgbClr val="714625"/>
                </a:solidFill>
              </a:rPr>
              <a:t>따뜻해지는</a:t>
            </a:r>
            <a:r>
              <a:rPr lang="ko-KR" altLang="en-US" dirty="0">
                <a:solidFill>
                  <a:srgbClr val="714625"/>
                </a:solidFill>
              </a:rPr>
              <a:t> 교감 등을 테마</a:t>
            </a:r>
            <a:r>
              <a:rPr lang="en-US" altLang="ko-KR" dirty="0">
                <a:solidFill>
                  <a:srgbClr val="714625"/>
                </a:solidFill>
              </a:rPr>
              <a:t>  </a:t>
            </a:r>
            <a:r>
              <a:rPr lang="en-US" altLang="ko-KR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ko-KR" altLang="en-US" u="sng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사람들의 지지</a:t>
            </a:r>
            <a:r>
              <a:rPr lang="en-US" altLang="ko-KR" dirty="0"/>
              <a:t> </a:t>
            </a:r>
          </a:p>
          <a:p>
            <a:pPr algn="just"/>
            <a:r>
              <a:rPr lang="en-US" dirty="0"/>
              <a:t>         </a:t>
            </a:r>
          </a:p>
          <a:p>
            <a:pPr algn="just"/>
            <a:r>
              <a:rPr lang="en-US" dirty="0"/>
              <a:t>         </a:t>
            </a:r>
          </a:p>
        </p:txBody>
      </p:sp>
      <p:grpSp>
        <p:nvGrpSpPr>
          <p:cNvPr id="1016" name="그룹 1016"/>
          <p:cNvGrpSpPr/>
          <p:nvPr/>
        </p:nvGrpSpPr>
        <p:grpSpPr>
          <a:xfrm>
            <a:off x="1892782" y="5270790"/>
            <a:ext cx="2846840" cy="287184"/>
            <a:chOff x="1892782" y="5270790"/>
            <a:chExt cx="2846840" cy="287184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2782" y="5270790"/>
              <a:ext cx="2846840" cy="287184"/>
            </a:xfrm>
            <a:prstGeom prst="rect">
              <a:avLst/>
            </a:prstGeom>
          </p:spPr>
        </p:pic>
      </p:grpSp>
      <p:grpSp>
        <p:nvGrpSpPr>
          <p:cNvPr id="1027" name="그룹 1027"/>
          <p:cNvGrpSpPr/>
          <p:nvPr/>
        </p:nvGrpSpPr>
        <p:grpSpPr>
          <a:xfrm>
            <a:off x="1702225" y="7748688"/>
            <a:ext cx="891692" cy="163765"/>
            <a:chOff x="1702225" y="7748688"/>
            <a:chExt cx="891692" cy="163765"/>
          </a:xfrm>
        </p:grpSpPr>
        <p:pic>
          <p:nvPicPr>
            <p:cNvPr id="88" name="Object 8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2225" y="7748688"/>
              <a:ext cx="891692" cy="163765"/>
            </a:xfrm>
            <a:prstGeom prst="rect">
              <a:avLst/>
            </a:prstGeom>
          </p:spPr>
        </p:pic>
      </p:grpSp>
      <p:grpSp>
        <p:nvGrpSpPr>
          <p:cNvPr id="1028" name="그룹 1028"/>
          <p:cNvGrpSpPr/>
          <p:nvPr/>
        </p:nvGrpSpPr>
        <p:grpSpPr>
          <a:xfrm>
            <a:off x="3263894" y="7748688"/>
            <a:ext cx="891692" cy="189233"/>
            <a:chOff x="3263894" y="7748688"/>
            <a:chExt cx="891692" cy="189233"/>
          </a:xfrm>
        </p:grpSpPr>
        <p:pic>
          <p:nvPicPr>
            <p:cNvPr id="92" name="Object 9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3894" y="7748688"/>
              <a:ext cx="891692" cy="189233"/>
            </a:xfrm>
            <a:prstGeom prst="rect">
              <a:avLst/>
            </a:prstGeom>
          </p:spPr>
        </p:pic>
      </p:grpSp>
      <p:grpSp>
        <p:nvGrpSpPr>
          <p:cNvPr id="1029" name="그룹 1029"/>
          <p:cNvGrpSpPr/>
          <p:nvPr/>
        </p:nvGrpSpPr>
        <p:grpSpPr>
          <a:xfrm>
            <a:off x="4848248" y="7748688"/>
            <a:ext cx="891692" cy="189233"/>
            <a:chOff x="4848248" y="7748688"/>
            <a:chExt cx="891692" cy="189233"/>
          </a:xfrm>
        </p:grpSpPr>
        <p:pic>
          <p:nvPicPr>
            <p:cNvPr id="96" name="Object 9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48248" y="7748688"/>
              <a:ext cx="891692" cy="189233"/>
            </a:xfrm>
            <a:prstGeom prst="rect">
              <a:avLst/>
            </a:prstGeom>
          </p:spPr>
        </p:pic>
      </p:grpSp>
      <p:grpSp>
        <p:nvGrpSpPr>
          <p:cNvPr id="1030" name="그룹 1030"/>
          <p:cNvGrpSpPr/>
          <p:nvPr/>
        </p:nvGrpSpPr>
        <p:grpSpPr>
          <a:xfrm>
            <a:off x="6425346" y="7748688"/>
            <a:ext cx="891692" cy="190250"/>
            <a:chOff x="6425346" y="7748688"/>
            <a:chExt cx="891692" cy="190250"/>
          </a:xfrm>
        </p:grpSpPr>
        <p:pic>
          <p:nvPicPr>
            <p:cNvPr id="100" name="Object 9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25346" y="7748688"/>
              <a:ext cx="891692" cy="190250"/>
            </a:xfrm>
            <a:prstGeom prst="rect">
              <a:avLst/>
            </a:prstGeom>
          </p:spPr>
        </p:pic>
      </p:grpSp>
      <p:pic>
        <p:nvPicPr>
          <p:cNvPr id="4098" name="Picture 2" descr="바람계곡의 나우시카(1984), 자연과 인간 그 궁극의 변증법 :: ☆ image or real">
            <a:extLst>
              <a:ext uri="{FF2B5EF4-FFF2-40B4-BE49-F238E27FC236}">
                <a16:creationId xmlns:a16="http://schemas.microsoft.com/office/drawing/2014/main" id="{75200D64-ACBB-46CC-9C54-EF0246D6D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46" y="5320102"/>
            <a:ext cx="2821211" cy="40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42">
            <a:extLst>
              <a:ext uri="{FF2B5EF4-FFF2-40B4-BE49-F238E27FC236}">
                <a16:creationId xmlns:a16="http://schemas.microsoft.com/office/drawing/2014/main" id="{528F8AD2-AD42-4C65-B057-9D65F26136E5}"/>
              </a:ext>
            </a:extLst>
          </p:cNvPr>
          <p:cNvSpPr txBox="1"/>
          <p:nvPr/>
        </p:nvSpPr>
        <p:spPr>
          <a:xfrm>
            <a:off x="5338394" y="5169201"/>
            <a:ext cx="4283558" cy="198809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/>
              <a:t>        </a:t>
            </a:r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dirty="0">
                <a:solidFill>
                  <a:srgbClr val="714625"/>
                </a:solidFill>
              </a:rPr>
              <a:t>  </a:t>
            </a:r>
            <a:r>
              <a:rPr lang="ko-KR" altLang="en-US" dirty="0">
                <a:solidFill>
                  <a:srgbClr val="714625"/>
                </a:solidFill>
              </a:rPr>
              <a:t>바람 계곡의 </a:t>
            </a:r>
            <a:r>
              <a:rPr lang="ko-KR" altLang="en-US" dirty="0" err="1">
                <a:solidFill>
                  <a:srgbClr val="714625"/>
                </a:solidFill>
              </a:rPr>
              <a:t>나우시카</a:t>
            </a:r>
            <a:r>
              <a:rPr lang="ko-KR" altLang="en-US" dirty="0">
                <a:solidFill>
                  <a:srgbClr val="714625"/>
                </a:solidFill>
              </a:rPr>
              <a:t>  </a:t>
            </a:r>
            <a:endParaRPr lang="en-US" altLang="ko-KR" dirty="0">
              <a:solidFill>
                <a:srgbClr val="714625"/>
              </a:solidFill>
            </a:endParaRPr>
          </a:p>
          <a:p>
            <a:pPr algn="just"/>
            <a:endParaRPr lang="en-US" altLang="ko-KR" dirty="0">
              <a:solidFill>
                <a:srgbClr val="714625"/>
              </a:solidFill>
            </a:endParaRPr>
          </a:p>
          <a:p>
            <a:pPr algn="just"/>
            <a:r>
              <a:rPr lang="en-US" altLang="ko-KR" dirty="0">
                <a:solidFill>
                  <a:srgbClr val="714625"/>
                </a:solidFill>
              </a:rPr>
              <a:t>-</a:t>
            </a:r>
            <a:r>
              <a:rPr lang="en-US" dirty="0">
                <a:solidFill>
                  <a:srgbClr val="714625"/>
                </a:solidFill>
              </a:rPr>
              <a:t> </a:t>
            </a:r>
            <a:r>
              <a:rPr lang="ko-KR" altLang="en-US" dirty="0">
                <a:solidFill>
                  <a:srgbClr val="714625"/>
                </a:solidFill>
              </a:rPr>
              <a:t> 스튜디오 </a:t>
            </a:r>
            <a:r>
              <a:rPr lang="ko-KR" altLang="en-US" dirty="0" err="1">
                <a:solidFill>
                  <a:srgbClr val="714625"/>
                </a:solidFill>
              </a:rPr>
              <a:t>지브리의</a:t>
            </a:r>
            <a:r>
              <a:rPr lang="ko-KR" altLang="en-US" dirty="0">
                <a:solidFill>
                  <a:srgbClr val="714625"/>
                </a:solidFill>
              </a:rPr>
              <a:t> 원점이 된 작품</a:t>
            </a:r>
            <a:endParaRPr lang="en-US" altLang="ko-KR" dirty="0">
              <a:solidFill>
                <a:srgbClr val="714625"/>
              </a:solidFill>
            </a:endParaRPr>
          </a:p>
          <a:p>
            <a:pPr algn="just"/>
            <a:r>
              <a:rPr lang="en-US" altLang="ko-KR" dirty="0">
                <a:solidFill>
                  <a:srgbClr val="714625"/>
                </a:solidFill>
              </a:rPr>
              <a:t>  </a:t>
            </a:r>
          </a:p>
          <a:p>
            <a:pPr algn="just"/>
            <a:r>
              <a:rPr lang="en-US" altLang="ko-KR" dirty="0">
                <a:solidFill>
                  <a:srgbClr val="714625"/>
                </a:solidFill>
              </a:rPr>
              <a:t>- 1984</a:t>
            </a:r>
            <a:r>
              <a:rPr lang="ko-KR" altLang="en-US" dirty="0">
                <a:solidFill>
                  <a:srgbClr val="714625"/>
                </a:solidFill>
              </a:rPr>
              <a:t>년 미야자키 </a:t>
            </a:r>
            <a:r>
              <a:rPr lang="ko-KR" altLang="en-US" dirty="0" err="1">
                <a:solidFill>
                  <a:srgbClr val="714625"/>
                </a:solidFill>
              </a:rPr>
              <a:t>하야오</a:t>
            </a:r>
            <a:r>
              <a:rPr lang="ko-KR" altLang="en-US" dirty="0">
                <a:solidFill>
                  <a:srgbClr val="714625"/>
                </a:solidFill>
              </a:rPr>
              <a:t> 감독 </a:t>
            </a:r>
            <a:r>
              <a:rPr lang="en-US" dirty="0">
                <a:solidFill>
                  <a:srgbClr val="714625"/>
                </a:solidFill>
              </a:rPr>
              <a:t>         </a:t>
            </a:r>
          </a:p>
        </p:txBody>
      </p:sp>
      <p:pic>
        <p:nvPicPr>
          <p:cNvPr id="4102" name="Picture 6" descr="익스트림무비 - '이웃집 토토로' 오리지널 포스터가 본편하고 다른 이유">
            <a:extLst>
              <a:ext uri="{FF2B5EF4-FFF2-40B4-BE49-F238E27FC236}">
                <a16:creationId xmlns:a16="http://schemas.microsoft.com/office/drawing/2014/main" id="{E84011D7-CCB0-4621-A8D8-86D6EE8E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583" y="5278137"/>
            <a:ext cx="2846840" cy="40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Object 42">
            <a:extLst>
              <a:ext uri="{FF2B5EF4-FFF2-40B4-BE49-F238E27FC236}">
                <a16:creationId xmlns:a16="http://schemas.microsoft.com/office/drawing/2014/main" id="{609D3DAD-534F-47A1-8F97-9293BBF2928F}"/>
              </a:ext>
            </a:extLst>
          </p:cNvPr>
          <p:cNvSpPr txBox="1"/>
          <p:nvPr/>
        </p:nvSpPr>
        <p:spPr>
          <a:xfrm>
            <a:off x="12620199" y="5141009"/>
            <a:ext cx="4262176" cy="187141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/>
              <a:t>        </a:t>
            </a:r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dirty="0">
                <a:solidFill>
                  <a:srgbClr val="714625"/>
                </a:solidFill>
              </a:rPr>
              <a:t>  </a:t>
            </a:r>
            <a:r>
              <a:rPr lang="ko-KR" altLang="en-US" dirty="0">
                <a:solidFill>
                  <a:srgbClr val="714625"/>
                </a:solidFill>
              </a:rPr>
              <a:t>이웃집 토토로</a:t>
            </a:r>
            <a:endParaRPr lang="en-US" altLang="ko-KR" dirty="0">
              <a:solidFill>
                <a:srgbClr val="714625"/>
              </a:solidFill>
            </a:endParaRPr>
          </a:p>
          <a:p>
            <a:pPr algn="just"/>
            <a:endParaRPr lang="en-US" altLang="ko-KR" dirty="0">
              <a:solidFill>
                <a:srgbClr val="714625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ko-KR" altLang="en-US" dirty="0">
                <a:solidFill>
                  <a:srgbClr val="714625"/>
                </a:solidFill>
              </a:rPr>
              <a:t>스튜디오 </a:t>
            </a:r>
            <a:r>
              <a:rPr lang="ko-KR" altLang="en-US" dirty="0" err="1">
                <a:solidFill>
                  <a:srgbClr val="714625"/>
                </a:solidFill>
              </a:rPr>
              <a:t>지브리의</a:t>
            </a:r>
            <a:r>
              <a:rPr lang="ko-KR" altLang="en-US" dirty="0">
                <a:solidFill>
                  <a:srgbClr val="714625"/>
                </a:solidFill>
              </a:rPr>
              <a:t> 대표작</a:t>
            </a:r>
            <a:endParaRPr lang="en-US" altLang="ko-KR" dirty="0">
              <a:solidFill>
                <a:srgbClr val="714625"/>
              </a:solidFill>
            </a:endParaRPr>
          </a:p>
          <a:p>
            <a:pPr algn="just"/>
            <a:r>
              <a:rPr lang="en-US" altLang="ko-KR" dirty="0">
                <a:solidFill>
                  <a:srgbClr val="714625"/>
                </a:solidFill>
              </a:rPr>
              <a:t>    </a:t>
            </a:r>
          </a:p>
          <a:p>
            <a:pPr algn="just"/>
            <a:r>
              <a:rPr lang="en-US" altLang="ko-KR" dirty="0">
                <a:solidFill>
                  <a:srgbClr val="714625"/>
                </a:solidFill>
              </a:rPr>
              <a:t>     </a:t>
            </a:r>
            <a:r>
              <a:rPr lang="ko-KR" altLang="en-US" dirty="0">
                <a:solidFill>
                  <a:srgbClr val="714625"/>
                </a:solidFill>
              </a:rPr>
              <a:t>토토로와의 만남을 통한</a:t>
            </a:r>
            <a:endParaRPr lang="en-US" altLang="ko-KR" dirty="0">
              <a:solidFill>
                <a:srgbClr val="714625"/>
              </a:solidFill>
            </a:endParaRPr>
          </a:p>
          <a:p>
            <a:pPr algn="just"/>
            <a:r>
              <a:rPr lang="en-US" altLang="ko-KR" dirty="0">
                <a:solidFill>
                  <a:srgbClr val="714625"/>
                </a:solidFill>
              </a:rPr>
              <a:t>    </a:t>
            </a:r>
            <a:r>
              <a:rPr lang="ko-KR" altLang="en-US" dirty="0">
                <a:solidFill>
                  <a:srgbClr val="714625"/>
                </a:solidFill>
              </a:rPr>
              <a:t> 마음 </a:t>
            </a:r>
            <a:r>
              <a:rPr lang="ko-KR" altLang="en-US" dirty="0" err="1">
                <a:solidFill>
                  <a:srgbClr val="714625"/>
                </a:solidFill>
              </a:rPr>
              <a:t>따뜻해지는</a:t>
            </a:r>
            <a:r>
              <a:rPr lang="ko-KR" altLang="en-US" dirty="0">
                <a:solidFill>
                  <a:srgbClr val="714625"/>
                </a:solidFill>
              </a:rPr>
              <a:t> 판타지</a:t>
            </a:r>
            <a:r>
              <a:rPr lang="en-US" altLang="ko-KR" dirty="0">
                <a:solidFill>
                  <a:srgbClr val="714625"/>
                </a:solidFill>
              </a:rPr>
              <a:t>.</a:t>
            </a:r>
          </a:p>
          <a:p>
            <a:pPr algn="just"/>
            <a:r>
              <a:rPr lang="en-US" altLang="ko-KR" dirty="0">
                <a:solidFill>
                  <a:srgbClr val="714625"/>
                </a:solidFill>
              </a:rPr>
              <a:t>  </a:t>
            </a:r>
          </a:p>
          <a:p>
            <a:pPr algn="just"/>
            <a:r>
              <a:rPr lang="en-US" altLang="ko-KR" dirty="0">
                <a:solidFill>
                  <a:srgbClr val="714625"/>
                </a:solidFill>
              </a:rPr>
              <a:t>- 1986</a:t>
            </a:r>
            <a:r>
              <a:rPr lang="ko-KR" altLang="en-US" dirty="0">
                <a:solidFill>
                  <a:srgbClr val="714625"/>
                </a:solidFill>
              </a:rPr>
              <a:t>년 미야자키 </a:t>
            </a:r>
            <a:r>
              <a:rPr lang="ko-KR" altLang="en-US" dirty="0" err="1">
                <a:solidFill>
                  <a:srgbClr val="714625"/>
                </a:solidFill>
              </a:rPr>
              <a:t>하야오</a:t>
            </a:r>
            <a:r>
              <a:rPr lang="ko-KR" altLang="en-US" dirty="0">
                <a:solidFill>
                  <a:srgbClr val="714625"/>
                </a:solidFill>
              </a:rPr>
              <a:t> 감독 </a:t>
            </a:r>
            <a:r>
              <a:rPr lang="en-US" dirty="0">
                <a:solidFill>
                  <a:srgbClr val="714625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0702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7926" y="651137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75499" y="8648516"/>
            <a:ext cx="2855705" cy="247347"/>
            <a:chOff x="1475499" y="8648516"/>
            <a:chExt cx="2855705" cy="24734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499" y="8648516"/>
              <a:ext cx="2855705" cy="24734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892782" y="3676599"/>
            <a:ext cx="2846840" cy="287184"/>
            <a:chOff x="1892782" y="3676599"/>
            <a:chExt cx="2846840" cy="28718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2782" y="3676599"/>
              <a:ext cx="2846840" cy="287184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60085" y="4150067"/>
            <a:ext cx="7078998" cy="809502"/>
            <a:chOff x="1460085" y="4150067"/>
            <a:chExt cx="7078998" cy="809502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0085" y="4150067"/>
              <a:ext cx="7078998" cy="809502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892782" y="5270790"/>
            <a:ext cx="2846840" cy="287184"/>
            <a:chOff x="1892782" y="5270790"/>
            <a:chExt cx="2846840" cy="287184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2782" y="5270790"/>
              <a:ext cx="2846840" cy="287184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460085" y="5744258"/>
            <a:ext cx="7050247" cy="575411"/>
            <a:chOff x="1460085" y="5744258"/>
            <a:chExt cx="7050247" cy="575411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0085" y="5744258"/>
              <a:ext cx="7050247" cy="575411"/>
            </a:xfrm>
            <a:prstGeom prst="rect">
              <a:avLst/>
            </a:prstGeom>
          </p:spPr>
        </p:pic>
      </p:grpSp>
      <p:grpSp>
        <p:nvGrpSpPr>
          <p:cNvPr id="1027" name="그룹 1027"/>
          <p:cNvGrpSpPr/>
          <p:nvPr/>
        </p:nvGrpSpPr>
        <p:grpSpPr>
          <a:xfrm>
            <a:off x="1702225" y="7748688"/>
            <a:ext cx="891692" cy="163765"/>
            <a:chOff x="1702225" y="7748688"/>
            <a:chExt cx="891692" cy="163765"/>
          </a:xfrm>
        </p:grpSpPr>
        <p:pic>
          <p:nvPicPr>
            <p:cNvPr id="88" name="Object 8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2225" y="7748688"/>
              <a:ext cx="891692" cy="163765"/>
            </a:xfrm>
            <a:prstGeom prst="rect">
              <a:avLst/>
            </a:prstGeom>
          </p:spPr>
        </p:pic>
      </p:grpSp>
      <p:grpSp>
        <p:nvGrpSpPr>
          <p:cNvPr id="1028" name="그룹 1028"/>
          <p:cNvGrpSpPr/>
          <p:nvPr/>
        </p:nvGrpSpPr>
        <p:grpSpPr>
          <a:xfrm>
            <a:off x="3263894" y="7748688"/>
            <a:ext cx="891692" cy="189233"/>
            <a:chOff x="3263894" y="7748688"/>
            <a:chExt cx="891692" cy="189233"/>
          </a:xfrm>
        </p:grpSpPr>
        <p:pic>
          <p:nvPicPr>
            <p:cNvPr id="92" name="Object 9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63894" y="7748688"/>
              <a:ext cx="891692" cy="189233"/>
            </a:xfrm>
            <a:prstGeom prst="rect">
              <a:avLst/>
            </a:prstGeom>
          </p:spPr>
        </p:pic>
      </p:grpSp>
      <p:grpSp>
        <p:nvGrpSpPr>
          <p:cNvPr id="1029" name="그룹 1029"/>
          <p:cNvGrpSpPr/>
          <p:nvPr/>
        </p:nvGrpSpPr>
        <p:grpSpPr>
          <a:xfrm>
            <a:off x="4848248" y="7748688"/>
            <a:ext cx="891692" cy="189233"/>
            <a:chOff x="4848248" y="7748688"/>
            <a:chExt cx="891692" cy="189233"/>
          </a:xfrm>
        </p:grpSpPr>
        <p:pic>
          <p:nvPicPr>
            <p:cNvPr id="96" name="Object 9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8248" y="7748688"/>
              <a:ext cx="891692" cy="189233"/>
            </a:xfrm>
            <a:prstGeom prst="rect">
              <a:avLst/>
            </a:prstGeom>
          </p:spPr>
        </p:pic>
      </p:grpSp>
      <p:grpSp>
        <p:nvGrpSpPr>
          <p:cNvPr id="1030" name="그룹 1030"/>
          <p:cNvGrpSpPr/>
          <p:nvPr/>
        </p:nvGrpSpPr>
        <p:grpSpPr>
          <a:xfrm>
            <a:off x="6425346" y="7748688"/>
            <a:ext cx="891692" cy="190250"/>
            <a:chOff x="6425346" y="7748688"/>
            <a:chExt cx="891692" cy="190250"/>
          </a:xfrm>
        </p:grpSpPr>
        <p:pic>
          <p:nvPicPr>
            <p:cNvPr id="100" name="Object 9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5346" y="7748688"/>
              <a:ext cx="891692" cy="190250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>
            <a:off x="10063376" y="4150067"/>
            <a:ext cx="6006581" cy="417896"/>
            <a:chOff x="10063376" y="4150067"/>
            <a:chExt cx="6006581" cy="417896"/>
          </a:xfrm>
        </p:grpSpPr>
        <p:pic>
          <p:nvPicPr>
            <p:cNvPr id="104" name="Object 10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63376" y="4150067"/>
              <a:ext cx="6006581" cy="417896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>
            <a:off x="10223678" y="4912029"/>
            <a:ext cx="5685977" cy="1003657"/>
            <a:chOff x="10223678" y="4912029"/>
            <a:chExt cx="5685977" cy="1003657"/>
          </a:xfrm>
        </p:grpSpPr>
        <p:pic>
          <p:nvPicPr>
            <p:cNvPr id="108" name="Object 10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23678" y="4912029"/>
              <a:ext cx="5685977" cy="1003657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640889-F7E7-4808-9B81-5BB0B7F37DCA}"/>
              </a:ext>
            </a:extLst>
          </p:cNvPr>
          <p:cNvSpPr txBox="1"/>
          <p:nvPr/>
        </p:nvSpPr>
        <p:spPr>
          <a:xfrm>
            <a:off x="4557723" y="9048200"/>
            <a:ext cx="9172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714625"/>
                </a:solidFill>
              </a:rPr>
              <a:t>이웃집 토토로 </a:t>
            </a:r>
          </a:p>
        </p:txBody>
      </p:sp>
      <p:pic>
        <p:nvPicPr>
          <p:cNvPr id="5" name="온라인 미디어 4" title="となりのトトロ　～トトロが映画館に帰ってくる特別な9日間～">
            <a:hlinkClick r:id="" action="ppaction://media"/>
            <a:extLst>
              <a:ext uri="{FF2B5EF4-FFF2-40B4-BE49-F238E27FC236}">
                <a16:creationId xmlns:a16="http://schemas.microsoft.com/office/drawing/2014/main" id="{2778CA82-F2DF-408A-B380-8AEE5889F6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2003241" y="1081951"/>
            <a:ext cx="13852255" cy="78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666363" y="2961595"/>
            <a:ext cx="8393366" cy="9211963"/>
            <a:chOff x="10666363" y="2961595"/>
            <a:chExt cx="8393366" cy="921196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">
              <a:off x="10666363" y="2961595"/>
              <a:ext cx="8393366" cy="921196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8600" y="647700"/>
            <a:ext cx="15204414" cy="2857123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2500" b="1" kern="0" spc="-8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세번째</a:t>
            </a:r>
            <a:r>
              <a:rPr lang="en-US" sz="12500" b="1" kern="0" spc="-8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en-US" sz="12500" b="1" kern="0" spc="-8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endParaRPr lang="en-US" sz="12500" b="1" kern="0" spc="-800" dirty="0">
              <a:solidFill>
                <a:srgbClr val="695300"/>
              </a:solidFill>
              <a:latin typeface="바른바탕3 B" pitchFamily="34" charset="0"/>
              <a:cs typeface="바른바탕3 B" pitchFamily="34" charset="0"/>
            </a:endParaRPr>
          </a:p>
          <a:p>
            <a:pPr algn="just"/>
            <a:r>
              <a:rPr lang="ko-KR" altLang="en-US" sz="12500" b="1" kern="0" spc="-8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  일본의 대중오락</a:t>
            </a:r>
            <a:endParaRPr lang="en-US" sz="12500" b="1" kern="0" spc="-800" dirty="0">
              <a:solidFill>
                <a:srgbClr val="695300"/>
              </a:solidFill>
              <a:latin typeface="바른바탕3 B" pitchFamily="34" charset="0"/>
              <a:cs typeface="바른바탕3 B" pitchFamily="34" charset="0"/>
            </a:endParaRPr>
          </a:p>
          <a:p>
            <a:pPr algn="just"/>
            <a:endParaRPr lang="en-US" sz="12500" b="1" kern="0" spc="-800" dirty="0">
              <a:solidFill>
                <a:srgbClr val="695300"/>
              </a:solidFill>
              <a:latin typeface="바른바탕3 B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14352" y="1369599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일본 문화</a:t>
            </a:r>
            <a:endParaRPr lang="en-US" altLang="ko-K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6783" y="650494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일본 문화</a:t>
            </a:r>
            <a:endParaRPr lang="en-US" altLang="ko-KR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475499" y="8648516"/>
            <a:ext cx="2855705" cy="248757"/>
            <a:chOff x="1475499" y="8648516"/>
            <a:chExt cx="2855705" cy="2487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499" y="8648516"/>
              <a:ext cx="2855705" cy="2487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75499" y="3456323"/>
            <a:ext cx="6688498" cy="4800958"/>
            <a:chOff x="1475499" y="3456323"/>
            <a:chExt cx="6688498" cy="48009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499" y="3456323"/>
              <a:ext cx="6688498" cy="480095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460259" y="3456324"/>
            <a:ext cx="10032747" cy="493328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21990" y="1370853"/>
            <a:ext cx="8409872" cy="23369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6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세번째</a:t>
            </a:r>
          </a:p>
          <a:p>
            <a:pPr algn="just"/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r>
              <a:rPr 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ko-KR" alt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일본의 대중오락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1421990" y="2890417"/>
            <a:ext cx="2635153" cy="156406"/>
            <a:chOff x="1421990" y="2890417"/>
            <a:chExt cx="2635153" cy="15640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1990" y="2890417"/>
              <a:ext cx="2635153" cy="156406"/>
            </a:xfrm>
            <a:prstGeom prst="rect">
              <a:avLst/>
            </a:prstGeom>
          </p:spPr>
        </p:pic>
      </p:grpSp>
      <p:grpSp>
        <p:nvGrpSpPr>
          <p:cNvPr id="21" name="그룹 1007">
            <a:extLst>
              <a:ext uri="{FF2B5EF4-FFF2-40B4-BE49-F238E27FC236}">
                <a16:creationId xmlns:a16="http://schemas.microsoft.com/office/drawing/2014/main" id="{C2361AEF-2790-4787-950B-3ECD7D2BA57A}"/>
              </a:ext>
            </a:extLst>
          </p:cNvPr>
          <p:cNvGrpSpPr/>
          <p:nvPr/>
        </p:nvGrpSpPr>
        <p:grpSpPr>
          <a:xfrm>
            <a:off x="1333263" y="3638724"/>
            <a:ext cx="520706" cy="388562"/>
            <a:chOff x="1333262" y="3658325"/>
            <a:chExt cx="520706" cy="388562"/>
          </a:xfrm>
        </p:grpSpPr>
        <p:grpSp>
          <p:nvGrpSpPr>
            <p:cNvPr id="23" name="그룹 1008">
              <a:extLst>
                <a:ext uri="{FF2B5EF4-FFF2-40B4-BE49-F238E27FC236}">
                  <a16:creationId xmlns:a16="http://schemas.microsoft.com/office/drawing/2014/main" id="{9D565FE8-6FF1-4066-966C-996B969D8D92}"/>
                </a:ext>
              </a:extLst>
            </p:cNvPr>
            <p:cNvGrpSpPr/>
            <p:nvPr/>
          </p:nvGrpSpPr>
          <p:grpSpPr>
            <a:xfrm>
              <a:off x="1475499" y="3676599"/>
              <a:ext cx="334025" cy="334025"/>
              <a:chOff x="1475499" y="3676599"/>
              <a:chExt cx="334025" cy="334025"/>
            </a:xfrm>
          </p:grpSpPr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CB542368-FB96-4076-A6B9-33CAAD17E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75499" y="3676599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24" name="그룹 1009">
              <a:extLst>
                <a:ext uri="{FF2B5EF4-FFF2-40B4-BE49-F238E27FC236}">
                  <a16:creationId xmlns:a16="http://schemas.microsoft.com/office/drawing/2014/main" id="{8EFD6CE2-DE1F-4F71-ABBC-E163E8090E3E}"/>
                </a:ext>
              </a:extLst>
            </p:cNvPr>
            <p:cNvGrpSpPr/>
            <p:nvPr/>
          </p:nvGrpSpPr>
          <p:grpSpPr>
            <a:xfrm>
              <a:off x="1437404" y="3730872"/>
              <a:ext cx="416564" cy="244527"/>
              <a:chOff x="1437404" y="3730872"/>
              <a:chExt cx="416564" cy="244527"/>
            </a:xfrm>
          </p:grpSpPr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48EA068B-B1A0-4F65-BD13-381CD6EEE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37404" y="3730872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26" name="Object 30">
              <a:extLst>
                <a:ext uri="{FF2B5EF4-FFF2-40B4-BE49-F238E27FC236}">
                  <a16:creationId xmlns:a16="http://schemas.microsoft.com/office/drawing/2014/main" id="{360AFC69-20B1-4747-AB3A-08DA0262BA38}"/>
                </a:ext>
              </a:extLst>
            </p:cNvPr>
            <p:cNvSpPr txBox="1"/>
            <p:nvPr/>
          </p:nvSpPr>
          <p:spPr>
            <a:xfrm>
              <a:off x="1333262" y="3658325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01</a:t>
              </a:r>
              <a:endParaRPr lang="en-US" dirty="0"/>
            </a:p>
          </p:txBody>
        </p:sp>
      </p:grpSp>
      <p:grpSp>
        <p:nvGrpSpPr>
          <p:cNvPr id="29" name="그룹 1011">
            <a:extLst>
              <a:ext uri="{FF2B5EF4-FFF2-40B4-BE49-F238E27FC236}">
                <a16:creationId xmlns:a16="http://schemas.microsoft.com/office/drawing/2014/main" id="{5CFED86D-9193-47B3-AE1C-8BCFA502CFEA}"/>
              </a:ext>
            </a:extLst>
          </p:cNvPr>
          <p:cNvGrpSpPr/>
          <p:nvPr/>
        </p:nvGrpSpPr>
        <p:grpSpPr>
          <a:xfrm>
            <a:off x="5837061" y="3722753"/>
            <a:ext cx="3798383" cy="156406"/>
            <a:chOff x="4740701" y="3724218"/>
            <a:chExt cx="3798383" cy="156406"/>
          </a:xfrm>
        </p:grpSpPr>
        <p:pic>
          <p:nvPicPr>
            <p:cNvPr id="30" name="Object 36">
              <a:extLst>
                <a:ext uri="{FF2B5EF4-FFF2-40B4-BE49-F238E27FC236}">
                  <a16:creationId xmlns:a16="http://schemas.microsoft.com/office/drawing/2014/main" id="{B1C51E9E-A630-4B01-86FA-7966DC6C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0701" y="3724218"/>
              <a:ext cx="3798383" cy="156406"/>
            </a:xfrm>
            <a:prstGeom prst="rect">
              <a:avLst/>
            </a:prstGeom>
          </p:spPr>
        </p:pic>
      </p:grpSp>
      <p:sp>
        <p:nvSpPr>
          <p:cNvPr id="31" name="Object 35">
            <a:extLst>
              <a:ext uri="{FF2B5EF4-FFF2-40B4-BE49-F238E27FC236}">
                <a16:creationId xmlns:a16="http://schemas.microsoft.com/office/drawing/2014/main" id="{B0BE28D8-5209-41CB-AFEE-5FCCFD551CDA}"/>
              </a:ext>
            </a:extLst>
          </p:cNvPr>
          <p:cNvSpPr txBox="1"/>
          <p:nvPr/>
        </p:nvSpPr>
        <p:spPr>
          <a:xfrm>
            <a:off x="1892782" y="3617043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>
                <a:solidFill>
                  <a:srgbClr val="714625"/>
                </a:solidFill>
              </a:rPr>
              <a:t>동물원</a:t>
            </a:r>
            <a:r>
              <a:rPr lang="en-US" altLang="ko-KR" dirty="0">
                <a:solidFill>
                  <a:srgbClr val="714625"/>
                </a:solidFill>
              </a:rPr>
              <a:t> </a:t>
            </a:r>
            <a:r>
              <a:rPr lang="en-US" altLang="ko-KR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수족관 </a:t>
            </a:r>
            <a:r>
              <a:rPr lang="en-US" altLang="ko-KR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ㆍ </a:t>
            </a:r>
            <a:r>
              <a:rPr lang="ko-KR" altLang="en-US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유원지 </a:t>
            </a:r>
            <a:r>
              <a:rPr lang="en-US" altLang="ko-KR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ㆍ </a:t>
            </a:r>
            <a:r>
              <a:rPr lang="ko-KR" altLang="en-US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테마파크 </a:t>
            </a:r>
            <a:endParaRPr lang="en-US" dirty="0">
              <a:solidFill>
                <a:srgbClr val="714625"/>
              </a:solidFill>
            </a:endParaRPr>
          </a:p>
        </p:txBody>
      </p:sp>
      <p:sp>
        <p:nvSpPr>
          <p:cNvPr id="32" name="Object 42">
            <a:extLst>
              <a:ext uri="{FF2B5EF4-FFF2-40B4-BE49-F238E27FC236}">
                <a16:creationId xmlns:a16="http://schemas.microsoft.com/office/drawing/2014/main" id="{78AB28FB-B7E6-4053-907E-0F55F2BC5301}"/>
              </a:ext>
            </a:extLst>
          </p:cNvPr>
          <p:cNvSpPr txBox="1"/>
          <p:nvPr/>
        </p:nvSpPr>
        <p:spPr>
          <a:xfrm>
            <a:off x="1563136" y="4208734"/>
            <a:ext cx="15420818" cy="536662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/>
              <a:t>         </a:t>
            </a:r>
            <a:r>
              <a:rPr lang="ko-KR" altLang="en-US" dirty="0">
                <a:solidFill>
                  <a:srgbClr val="714625"/>
                </a:solidFill>
              </a:rPr>
              <a:t>옛날부터 가족이나 연인들에게 친근한 곳</a:t>
            </a:r>
            <a:r>
              <a:rPr lang="en-US" altLang="ko-KR" dirty="0">
                <a:solidFill>
                  <a:srgbClr val="714625"/>
                </a:solidFill>
              </a:rPr>
              <a:t>! = </a:t>
            </a:r>
            <a:r>
              <a:rPr lang="ko-KR" altLang="en-US" dirty="0">
                <a:solidFill>
                  <a:srgbClr val="714625"/>
                </a:solidFill>
              </a:rPr>
              <a:t>동물원</a:t>
            </a:r>
            <a:r>
              <a:rPr lang="en-US" altLang="ko-KR" dirty="0">
                <a:solidFill>
                  <a:srgbClr val="714625"/>
                </a:solidFill>
              </a:rPr>
              <a:t>, </a:t>
            </a:r>
            <a:r>
              <a:rPr lang="ko-KR" altLang="en-US" dirty="0">
                <a:solidFill>
                  <a:srgbClr val="714625"/>
                </a:solidFill>
              </a:rPr>
              <a:t>수족관</a:t>
            </a:r>
            <a:r>
              <a:rPr lang="en-US" altLang="ko-KR" dirty="0">
                <a:solidFill>
                  <a:srgbClr val="714625"/>
                </a:solidFill>
              </a:rPr>
              <a:t>, </a:t>
            </a:r>
            <a:r>
              <a:rPr lang="ko-KR" altLang="en-US" dirty="0">
                <a:solidFill>
                  <a:srgbClr val="714625"/>
                </a:solidFill>
              </a:rPr>
              <a:t>유원지 등</a:t>
            </a:r>
            <a:endParaRPr lang="en-US" altLang="ko-KR" dirty="0">
              <a:solidFill>
                <a:srgbClr val="714625"/>
              </a:solidFill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 </a:t>
            </a:r>
            <a:r>
              <a:rPr lang="ko-KR" altLang="en-US" sz="2000" dirty="0">
                <a:solidFill>
                  <a:srgbClr val="714625"/>
                </a:solidFill>
              </a:rPr>
              <a:t>새로운 오락시설의 등장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경영 부진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algn="just"/>
            <a:endParaRPr lang="en-US" altLang="ko-KR" sz="20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유원지의 진화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 →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테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마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파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크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=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디즈니나 할리우드 영화 등의 세계를 체험하는 </a:t>
            </a:r>
            <a:r>
              <a:rPr lang="ko-KR" altLang="en-US" sz="2000" dirty="0" err="1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어트랙션이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인기</a:t>
            </a:r>
            <a:endParaRPr lang="en-US" altLang="ko-KR" sz="20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다양한 테마파크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ko-KR" altLang="en-US" sz="2000" dirty="0" err="1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푸드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테마파크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‘, ‘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온천 테마파크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등 새로운 오락시설도 인기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</a:t>
            </a: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dirty="0"/>
              <a:t>         </a:t>
            </a:r>
          </a:p>
        </p:txBody>
      </p:sp>
      <p:pic>
        <p:nvPicPr>
          <p:cNvPr id="5124" name="Picture 4" descr="알고 있는 듯 모르는 듯?! 도쿄 디즈니 랜드의 기본 가이드 | MATCHA -일본 여행 웹 매거진">
            <a:extLst>
              <a:ext uri="{FF2B5EF4-FFF2-40B4-BE49-F238E27FC236}">
                <a16:creationId xmlns:a16="http://schemas.microsoft.com/office/drawing/2014/main" id="{332BB25B-865A-4B6A-8F53-9700396F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16" y="6471346"/>
            <a:ext cx="4544301" cy="30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오사카] 유니버설 스튜디오 재팬 완전 공략">
            <a:extLst>
              <a:ext uri="{FF2B5EF4-FFF2-40B4-BE49-F238E27FC236}">
                <a16:creationId xmlns:a16="http://schemas.microsoft.com/office/drawing/2014/main" id="{2E38819B-5B4E-4C33-B8A6-B6A1535E0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77" y="6421665"/>
            <a:ext cx="4618958" cy="30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2015년 9월, 극강의 일본 테마파크 순례단 모집! 온천+스시+테마파크+온천+테마파크+온천+테마파크... : 네이버 블로그">
            <a:extLst>
              <a:ext uri="{FF2B5EF4-FFF2-40B4-BE49-F238E27FC236}">
                <a16:creationId xmlns:a16="http://schemas.microsoft.com/office/drawing/2014/main" id="{0EDB5259-2600-4215-914A-C63B010ED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451" y="6398805"/>
            <a:ext cx="4963935" cy="30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0CDB89-CCD2-4D06-B786-0920088A67EA}"/>
              </a:ext>
            </a:extLst>
          </p:cNvPr>
          <p:cNvSpPr txBox="1"/>
          <p:nvPr/>
        </p:nvSpPr>
        <p:spPr>
          <a:xfrm>
            <a:off x="2166549" y="6036382"/>
            <a:ext cx="362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도쿄 디즈니 리조트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3A94E3-BE2D-484C-9A69-FFDBE99B9C32}"/>
              </a:ext>
            </a:extLst>
          </p:cNvPr>
          <p:cNvSpPr txBox="1"/>
          <p:nvPr/>
        </p:nvSpPr>
        <p:spPr>
          <a:xfrm>
            <a:off x="7460501" y="5978089"/>
            <a:ext cx="362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 err="1"/>
              <a:t>유니버셜</a:t>
            </a:r>
            <a:r>
              <a:rPr lang="ko-KR" altLang="en-US" dirty="0"/>
              <a:t> 스튜디오 재팬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EDB3F4-EBCC-43ED-9703-873D46C4851A}"/>
              </a:ext>
            </a:extLst>
          </p:cNvPr>
          <p:cNvSpPr txBox="1"/>
          <p:nvPr/>
        </p:nvSpPr>
        <p:spPr>
          <a:xfrm>
            <a:off x="12173497" y="6014981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</a:t>
            </a:r>
            <a:r>
              <a:rPr lang="ko-KR" altLang="en-US" sz="1800" b="0" i="0" dirty="0">
                <a:solidFill>
                  <a:srgbClr val="714625"/>
                </a:solidFill>
                <a:effectLst/>
                <a:latin typeface="Apple SD Gothic Neo"/>
              </a:rPr>
              <a:t> 온천 테마파크 </a:t>
            </a:r>
            <a:r>
              <a:rPr lang="en-US" altLang="ko-KR" sz="1800" b="0" i="0" dirty="0">
                <a:solidFill>
                  <a:srgbClr val="714625"/>
                </a:solidFill>
                <a:effectLst/>
                <a:latin typeface="Apple SD Gothic Neo"/>
              </a:rPr>
              <a:t>-</a:t>
            </a:r>
            <a:r>
              <a:rPr lang="ko-KR" altLang="en-US" sz="1800" b="0" i="0" dirty="0" err="1">
                <a:solidFill>
                  <a:srgbClr val="714625"/>
                </a:solidFill>
                <a:effectLst/>
                <a:latin typeface="Apple SD Gothic Neo"/>
              </a:rPr>
              <a:t>오오에도온센</a:t>
            </a:r>
            <a:r>
              <a:rPr lang="ko-KR" altLang="en-US" sz="1800" b="0" i="0" dirty="0">
                <a:solidFill>
                  <a:srgbClr val="714625"/>
                </a:solidFill>
                <a:effectLst/>
                <a:latin typeface="Apple SD Gothic Neo"/>
              </a:rPr>
              <a:t> </a:t>
            </a:r>
            <a:r>
              <a:rPr lang="ko-KR" altLang="en-US" sz="1800" b="0" i="0" dirty="0" err="1">
                <a:solidFill>
                  <a:srgbClr val="714625"/>
                </a:solidFill>
                <a:effectLst/>
                <a:latin typeface="Apple SD Gothic Neo"/>
              </a:rPr>
              <a:t>모노가타리</a:t>
            </a:r>
            <a:r>
              <a:rPr lang="ko-KR" altLang="en-US" sz="1800" b="0" i="0" dirty="0">
                <a:solidFill>
                  <a:srgbClr val="714625"/>
                </a:solidFill>
                <a:effectLst/>
                <a:latin typeface="Apple SD Gothic Neo"/>
              </a:rPr>
              <a:t> </a:t>
            </a:r>
            <a:r>
              <a:rPr lang="en-US" altLang="ko-KR" dirty="0"/>
              <a:t>&gt;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6783" y="650494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일본 문화</a:t>
            </a:r>
            <a:endParaRPr lang="en-US" altLang="ko-KR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475499" y="8600296"/>
            <a:ext cx="2855705" cy="248757"/>
            <a:chOff x="1475499" y="8648516"/>
            <a:chExt cx="2855705" cy="2487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499" y="8648516"/>
              <a:ext cx="2855705" cy="2487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75499" y="3456323"/>
            <a:ext cx="6688498" cy="4800958"/>
            <a:chOff x="1475499" y="3456323"/>
            <a:chExt cx="6688498" cy="48009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499" y="3456323"/>
              <a:ext cx="6688498" cy="480095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460259" y="3456324"/>
            <a:ext cx="10032747" cy="493328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21990" y="1370853"/>
            <a:ext cx="8409872" cy="23369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6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세번째</a:t>
            </a:r>
          </a:p>
          <a:p>
            <a:pPr algn="just"/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r>
              <a:rPr 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ko-KR" alt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일본의 대중오락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1421990" y="2890417"/>
            <a:ext cx="2635153" cy="156406"/>
            <a:chOff x="1421990" y="2890417"/>
            <a:chExt cx="2635153" cy="15640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1990" y="2890417"/>
              <a:ext cx="2635153" cy="156406"/>
            </a:xfrm>
            <a:prstGeom prst="rect">
              <a:avLst/>
            </a:prstGeom>
          </p:spPr>
        </p:pic>
      </p:grpSp>
      <p:grpSp>
        <p:nvGrpSpPr>
          <p:cNvPr id="21" name="그룹 1007">
            <a:extLst>
              <a:ext uri="{FF2B5EF4-FFF2-40B4-BE49-F238E27FC236}">
                <a16:creationId xmlns:a16="http://schemas.microsoft.com/office/drawing/2014/main" id="{C2361AEF-2790-4787-950B-3ECD7D2BA57A}"/>
              </a:ext>
            </a:extLst>
          </p:cNvPr>
          <p:cNvGrpSpPr/>
          <p:nvPr/>
        </p:nvGrpSpPr>
        <p:grpSpPr>
          <a:xfrm>
            <a:off x="1437404" y="3676599"/>
            <a:ext cx="416564" cy="334025"/>
            <a:chOff x="1437404" y="3676599"/>
            <a:chExt cx="416564" cy="334025"/>
          </a:xfrm>
        </p:grpSpPr>
        <p:grpSp>
          <p:nvGrpSpPr>
            <p:cNvPr id="23" name="그룹 1008">
              <a:extLst>
                <a:ext uri="{FF2B5EF4-FFF2-40B4-BE49-F238E27FC236}">
                  <a16:creationId xmlns:a16="http://schemas.microsoft.com/office/drawing/2014/main" id="{9D565FE8-6FF1-4066-966C-996B969D8D92}"/>
                </a:ext>
              </a:extLst>
            </p:cNvPr>
            <p:cNvGrpSpPr/>
            <p:nvPr/>
          </p:nvGrpSpPr>
          <p:grpSpPr>
            <a:xfrm>
              <a:off x="1475499" y="3676599"/>
              <a:ext cx="334025" cy="334025"/>
              <a:chOff x="1475499" y="3676599"/>
              <a:chExt cx="334025" cy="334025"/>
            </a:xfrm>
          </p:grpSpPr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CB542368-FB96-4076-A6B9-33CAAD17E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75499" y="3676599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24" name="그룹 1009">
              <a:extLst>
                <a:ext uri="{FF2B5EF4-FFF2-40B4-BE49-F238E27FC236}">
                  <a16:creationId xmlns:a16="http://schemas.microsoft.com/office/drawing/2014/main" id="{8EFD6CE2-DE1F-4F71-ABBC-E163E8090E3E}"/>
                </a:ext>
              </a:extLst>
            </p:cNvPr>
            <p:cNvGrpSpPr/>
            <p:nvPr/>
          </p:nvGrpSpPr>
          <p:grpSpPr>
            <a:xfrm>
              <a:off x="1437404" y="3730872"/>
              <a:ext cx="416564" cy="244527"/>
              <a:chOff x="1437404" y="3730872"/>
              <a:chExt cx="416564" cy="244527"/>
            </a:xfrm>
          </p:grpSpPr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48EA068B-B1A0-4F65-BD13-381CD6EEE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37404" y="3730872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26" name="Object 30">
              <a:extLst>
                <a:ext uri="{FF2B5EF4-FFF2-40B4-BE49-F238E27FC236}">
                  <a16:creationId xmlns:a16="http://schemas.microsoft.com/office/drawing/2014/main" id="{360AFC69-20B1-4747-AB3A-08DA0262BA38}"/>
                </a:ext>
              </a:extLst>
            </p:cNvPr>
            <p:cNvSpPr txBox="1"/>
            <p:nvPr/>
          </p:nvSpPr>
          <p:spPr>
            <a:xfrm>
              <a:off x="1333263" y="3687806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01</a:t>
              </a:r>
              <a:endParaRPr lang="en-US" dirty="0"/>
            </a:p>
          </p:txBody>
        </p:sp>
      </p:grpSp>
      <p:grpSp>
        <p:nvGrpSpPr>
          <p:cNvPr id="29" name="그룹 1011">
            <a:extLst>
              <a:ext uri="{FF2B5EF4-FFF2-40B4-BE49-F238E27FC236}">
                <a16:creationId xmlns:a16="http://schemas.microsoft.com/office/drawing/2014/main" id="{5CFED86D-9193-47B3-AE1C-8BCFA502CFEA}"/>
              </a:ext>
            </a:extLst>
          </p:cNvPr>
          <p:cNvGrpSpPr/>
          <p:nvPr/>
        </p:nvGrpSpPr>
        <p:grpSpPr>
          <a:xfrm>
            <a:off x="4740701" y="3751347"/>
            <a:ext cx="3798383" cy="156406"/>
            <a:chOff x="4740701" y="3724218"/>
            <a:chExt cx="3798383" cy="156406"/>
          </a:xfrm>
        </p:grpSpPr>
        <p:pic>
          <p:nvPicPr>
            <p:cNvPr id="30" name="Object 36">
              <a:extLst>
                <a:ext uri="{FF2B5EF4-FFF2-40B4-BE49-F238E27FC236}">
                  <a16:creationId xmlns:a16="http://schemas.microsoft.com/office/drawing/2014/main" id="{B1C51E9E-A630-4B01-86FA-7966DC6C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0701" y="3724218"/>
              <a:ext cx="3798383" cy="156406"/>
            </a:xfrm>
            <a:prstGeom prst="rect">
              <a:avLst/>
            </a:prstGeom>
          </p:spPr>
        </p:pic>
      </p:grpSp>
      <p:sp>
        <p:nvSpPr>
          <p:cNvPr id="31" name="Object 35">
            <a:extLst>
              <a:ext uri="{FF2B5EF4-FFF2-40B4-BE49-F238E27FC236}">
                <a16:creationId xmlns:a16="http://schemas.microsoft.com/office/drawing/2014/main" id="{B0BE28D8-5209-41CB-AFEE-5FCCFD551CDA}"/>
              </a:ext>
            </a:extLst>
          </p:cNvPr>
          <p:cNvSpPr txBox="1"/>
          <p:nvPr/>
        </p:nvSpPr>
        <p:spPr>
          <a:xfrm>
            <a:off x="1892782" y="3617043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>
                <a:solidFill>
                  <a:srgbClr val="714625"/>
                </a:solidFill>
              </a:rPr>
              <a:t>스포츠 관전</a:t>
            </a:r>
            <a:endParaRPr lang="en-US" dirty="0">
              <a:solidFill>
                <a:srgbClr val="714625"/>
              </a:solidFill>
            </a:endParaRPr>
          </a:p>
        </p:txBody>
      </p:sp>
      <p:sp>
        <p:nvSpPr>
          <p:cNvPr id="32" name="Object 42">
            <a:extLst>
              <a:ext uri="{FF2B5EF4-FFF2-40B4-BE49-F238E27FC236}">
                <a16:creationId xmlns:a16="http://schemas.microsoft.com/office/drawing/2014/main" id="{78AB28FB-B7E6-4053-907E-0F55F2BC5301}"/>
              </a:ext>
            </a:extLst>
          </p:cNvPr>
          <p:cNvSpPr txBox="1"/>
          <p:nvPr/>
        </p:nvSpPr>
        <p:spPr>
          <a:xfrm>
            <a:off x="1621224" y="4118677"/>
            <a:ext cx="10618497" cy="1960593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>
                <a:solidFill>
                  <a:srgbClr val="714625"/>
                </a:solidFill>
              </a:rPr>
              <a:t>스포츠 관전은 대부분 </a:t>
            </a:r>
            <a:r>
              <a:rPr lang="en-US" altLang="ko-KR" dirty="0">
                <a:solidFill>
                  <a:srgbClr val="714625"/>
                </a:solidFill>
              </a:rPr>
              <a:t>‘</a:t>
            </a:r>
            <a:r>
              <a:rPr lang="ko-KR" altLang="en-US" dirty="0">
                <a:solidFill>
                  <a:srgbClr val="714625"/>
                </a:solidFill>
              </a:rPr>
              <a:t>야구</a:t>
            </a:r>
            <a:r>
              <a:rPr lang="en-US" altLang="ko-KR" dirty="0">
                <a:solidFill>
                  <a:srgbClr val="714625"/>
                </a:solidFill>
              </a:rPr>
              <a:t>‘</a:t>
            </a:r>
          </a:p>
          <a:p>
            <a:pPr algn="just"/>
            <a:endParaRPr lang="en-US" dirty="0">
              <a:solidFill>
                <a:srgbClr val="714625"/>
              </a:solidFill>
            </a:endParaRPr>
          </a:p>
          <a:p>
            <a:pPr algn="just"/>
            <a:r>
              <a:rPr lang="en-US" dirty="0">
                <a:solidFill>
                  <a:srgbClr val="714625"/>
                </a:solidFill>
              </a:rPr>
              <a:t>1993</a:t>
            </a:r>
            <a:r>
              <a:rPr lang="ko-KR" altLang="en-US" dirty="0">
                <a:solidFill>
                  <a:srgbClr val="714625"/>
                </a:solidFill>
              </a:rPr>
              <a:t>년 이후 축구 </a:t>
            </a:r>
            <a:r>
              <a:rPr lang="en-US" altLang="ko-KR" dirty="0">
                <a:solidFill>
                  <a:srgbClr val="714625"/>
                </a:solidFill>
              </a:rPr>
              <a:t>J</a:t>
            </a:r>
            <a:r>
              <a:rPr lang="ko-KR" altLang="en-US" dirty="0">
                <a:solidFill>
                  <a:srgbClr val="714625"/>
                </a:solidFill>
              </a:rPr>
              <a:t>리그 개막</a:t>
            </a:r>
            <a:r>
              <a:rPr lang="en-US" altLang="ko-KR" dirty="0">
                <a:solidFill>
                  <a:srgbClr val="714625"/>
                </a:solidFill>
              </a:rPr>
              <a:t>!</a:t>
            </a:r>
          </a:p>
          <a:p>
            <a:pPr algn="just"/>
            <a:endParaRPr lang="en-US" dirty="0">
              <a:solidFill>
                <a:srgbClr val="714625"/>
              </a:solidFill>
            </a:endParaRPr>
          </a:p>
          <a:p>
            <a:pPr algn="just"/>
            <a:r>
              <a:rPr lang="en-US" dirty="0">
                <a:solidFill>
                  <a:srgbClr val="714625"/>
                </a:solidFill>
              </a:rPr>
              <a:t>2002</a:t>
            </a:r>
            <a:r>
              <a:rPr lang="ko-KR" altLang="en-US" dirty="0">
                <a:solidFill>
                  <a:srgbClr val="714625"/>
                </a:solidFill>
              </a:rPr>
              <a:t>년 한일 공동 월드컵 개최</a:t>
            </a:r>
            <a:r>
              <a:rPr lang="en-US" altLang="ko-KR" dirty="0">
                <a:solidFill>
                  <a:srgbClr val="714625"/>
                </a:solidFill>
              </a:rPr>
              <a:t>!</a:t>
            </a:r>
          </a:p>
          <a:p>
            <a:pPr algn="just"/>
            <a:endParaRPr lang="en-US" dirty="0">
              <a:solidFill>
                <a:srgbClr val="714625"/>
              </a:solidFill>
            </a:endParaRPr>
          </a:p>
          <a:p>
            <a:pPr algn="just"/>
            <a:r>
              <a:rPr lang="ko-KR" altLang="en-US" dirty="0">
                <a:solidFill>
                  <a:srgbClr val="714625"/>
                </a:solidFill>
              </a:rPr>
              <a:t>여자 스포츠에도 관심</a:t>
            </a:r>
            <a:r>
              <a:rPr lang="ko-KR" altLang="en-US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US" altLang="ko-KR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- 2011</a:t>
            </a:r>
            <a:r>
              <a:rPr lang="ko-KR" altLang="en-US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년 </a:t>
            </a:r>
            <a:r>
              <a:rPr lang="en-US" altLang="ko-KR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FIFA </a:t>
            </a:r>
            <a:r>
              <a:rPr lang="ko-KR" altLang="en-US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여자 월드컵 우승</a:t>
            </a:r>
            <a:r>
              <a:rPr lang="en-US" altLang="ko-KR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/>
            <a:endParaRPr lang="en-US" altLang="ko-KR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ko-KR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/>
          </a:p>
        </p:txBody>
      </p:sp>
      <p:grpSp>
        <p:nvGrpSpPr>
          <p:cNvPr id="33" name="그룹 1007">
            <a:extLst>
              <a:ext uri="{FF2B5EF4-FFF2-40B4-BE49-F238E27FC236}">
                <a16:creationId xmlns:a16="http://schemas.microsoft.com/office/drawing/2014/main" id="{DA988E2E-520D-4B5B-BF61-67CB32E73BC1}"/>
              </a:ext>
            </a:extLst>
          </p:cNvPr>
          <p:cNvGrpSpPr/>
          <p:nvPr/>
        </p:nvGrpSpPr>
        <p:grpSpPr>
          <a:xfrm>
            <a:off x="1475504" y="6326973"/>
            <a:ext cx="416564" cy="334025"/>
            <a:chOff x="1437404" y="3676599"/>
            <a:chExt cx="416564" cy="334025"/>
          </a:xfrm>
        </p:grpSpPr>
        <p:grpSp>
          <p:nvGrpSpPr>
            <p:cNvPr id="34" name="그룹 1008">
              <a:extLst>
                <a:ext uri="{FF2B5EF4-FFF2-40B4-BE49-F238E27FC236}">
                  <a16:creationId xmlns:a16="http://schemas.microsoft.com/office/drawing/2014/main" id="{A208F236-B2E3-4D66-BC93-FE0EC5CFFE34}"/>
                </a:ext>
              </a:extLst>
            </p:cNvPr>
            <p:cNvGrpSpPr/>
            <p:nvPr/>
          </p:nvGrpSpPr>
          <p:grpSpPr>
            <a:xfrm>
              <a:off x="1475499" y="3676599"/>
              <a:ext cx="334025" cy="334025"/>
              <a:chOff x="1475499" y="3676599"/>
              <a:chExt cx="334025" cy="334025"/>
            </a:xfrm>
          </p:grpSpPr>
          <p:pic>
            <p:nvPicPr>
              <p:cNvPr id="38" name="Object 24">
                <a:extLst>
                  <a:ext uri="{FF2B5EF4-FFF2-40B4-BE49-F238E27FC236}">
                    <a16:creationId xmlns:a16="http://schemas.microsoft.com/office/drawing/2014/main" id="{3DF17088-1578-424A-A641-8E1827AE0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75499" y="3676599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35" name="그룹 1009">
              <a:extLst>
                <a:ext uri="{FF2B5EF4-FFF2-40B4-BE49-F238E27FC236}">
                  <a16:creationId xmlns:a16="http://schemas.microsoft.com/office/drawing/2014/main" id="{0D268EA2-F16A-4199-BDD3-39A31B813026}"/>
                </a:ext>
              </a:extLst>
            </p:cNvPr>
            <p:cNvGrpSpPr/>
            <p:nvPr/>
          </p:nvGrpSpPr>
          <p:grpSpPr>
            <a:xfrm>
              <a:off x="1437404" y="3730872"/>
              <a:ext cx="416564" cy="244527"/>
              <a:chOff x="1437404" y="3730872"/>
              <a:chExt cx="416564" cy="244527"/>
            </a:xfrm>
          </p:grpSpPr>
          <p:pic>
            <p:nvPicPr>
              <p:cNvPr id="37" name="Object 27">
                <a:extLst>
                  <a:ext uri="{FF2B5EF4-FFF2-40B4-BE49-F238E27FC236}">
                    <a16:creationId xmlns:a16="http://schemas.microsoft.com/office/drawing/2014/main" id="{DC2BC981-613F-4851-B52B-AD1D8A99B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37404" y="3730872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36" name="Object 30">
              <a:extLst>
                <a:ext uri="{FF2B5EF4-FFF2-40B4-BE49-F238E27FC236}">
                  <a16:creationId xmlns:a16="http://schemas.microsoft.com/office/drawing/2014/main" id="{60AB2BD1-DAB2-4AF9-86B0-C7750C7B342D}"/>
                </a:ext>
              </a:extLst>
            </p:cNvPr>
            <p:cNvSpPr txBox="1"/>
            <p:nvPr/>
          </p:nvSpPr>
          <p:spPr>
            <a:xfrm>
              <a:off x="1333263" y="3687806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02</a:t>
              </a:r>
              <a:endParaRPr lang="en-US" dirty="0"/>
            </a:p>
          </p:txBody>
        </p:sp>
      </p:grpSp>
      <p:grpSp>
        <p:nvGrpSpPr>
          <p:cNvPr id="39" name="그룹 1011">
            <a:extLst>
              <a:ext uri="{FF2B5EF4-FFF2-40B4-BE49-F238E27FC236}">
                <a16:creationId xmlns:a16="http://schemas.microsoft.com/office/drawing/2014/main" id="{42E18E81-EC6E-4CCF-8C45-81B7D75ED5FC}"/>
              </a:ext>
            </a:extLst>
          </p:cNvPr>
          <p:cNvGrpSpPr/>
          <p:nvPr/>
        </p:nvGrpSpPr>
        <p:grpSpPr>
          <a:xfrm>
            <a:off x="4778801" y="6401721"/>
            <a:ext cx="3798383" cy="156406"/>
            <a:chOff x="4740701" y="3724218"/>
            <a:chExt cx="3798383" cy="156406"/>
          </a:xfrm>
        </p:grpSpPr>
        <p:pic>
          <p:nvPicPr>
            <p:cNvPr id="40" name="Object 36">
              <a:extLst>
                <a:ext uri="{FF2B5EF4-FFF2-40B4-BE49-F238E27FC236}">
                  <a16:creationId xmlns:a16="http://schemas.microsoft.com/office/drawing/2014/main" id="{04299CF7-EF2D-40C2-90EA-AD983E337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0701" y="3724218"/>
              <a:ext cx="3798383" cy="156406"/>
            </a:xfrm>
            <a:prstGeom prst="rect">
              <a:avLst/>
            </a:prstGeom>
          </p:spPr>
        </p:pic>
      </p:grpSp>
      <p:sp>
        <p:nvSpPr>
          <p:cNvPr id="41" name="Object 35">
            <a:extLst>
              <a:ext uri="{FF2B5EF4-FFF2-40B4-BE49-F238E27FC236}">
                <a16:creationId xmlns:a16="http://schemas.microsoft.com/office/drawing/2014/main" id="{260E8BF4-9D5E-4AB0-98D8-1E56802AD7DE}"/>
              </a:ext>
            </a:extLst>
          </p:cNvPr>
          <p:cNvSpPr txBox="1"/>
          <p:nvPr/>
        </p:nvSpPr>
        <p:spPr>
          <a:xfrm>
            <a:off x="1930882" y="6267417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>
                <a:solidFill>
                  <a:srgbClr val="714625"/>
                </a:solidFill>
              </a:rPr>
              <a:t>스모</a:t>
            </a:r>
            <a:r>
              <a:rPr lang="en-US" altLang="ko-KR" dirty="0">
                <a:solidFill>
                  <a:srgbClr val="714625"/>
                </a:solidFill>
              </a:rPr>
              <a:t>!</a:t>
            </a:r>
            <a:endParaRPr lang="en-US" dirty="0">
              <a:solidFill>
                <a:srgbClr val="714625"/>
              </a:solidFill>
            </a:endParaRPr>
          </a:p>
        </p:txBody>
      </p:sp>
      <p:sp>
        <p:nvSpPr>
          <p:cNvPr id="51" name="Object 42">
            <a:extLst>
              <a:ext uri="{FF2B5EF4-FFF2-40B4-BE49-F238E27FC236}">
                <a16:creationId xmlns:a16="http://schemas.microsoft.com/office/drawing/2014/main" id="{1C5ABD6E-FB65-4506-B583-FF15EE970E37}"/>
              </a:ext>
            </a:extLst>
          </p:cNvPr>
          <p:cNvSpPr txBox="1"/>
          <p:nvPr/>
        </p:nvSpPr>
        <p:spPr>
          <a:xfrm>
            <a:off x="1631716" y="6850664"/>
            <a:ext cx="10618497" cy="172631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>
                <a:solidFill>
                  <a:srgbClr val="714625"/>
                </a:solidFill>
              </a:rPr>
              <a:t>일본의 국기 </a:t>
            </a:r>
            <a:r>
              <a:rPr lang="en-US" altLang="ko-KR" dirty="0">
                <a:solidFill>
                  <a:srgbClr val="714625"/>
                </a:solidFill>
              </a:rPr>
              <a:t>= </a:t>
            </a:r>
            <a:r>
              <a:rPr lang="ko-KR" altLang="en-US" dirty="0">
                <a:solidFill>
                  <a:srgbClr val="714625"/>
                </a:solidFill>
              </a:rPr>
              <a:t>스모</a:t>
            </a:r>
            <a:r>
              <a:rPr lang="en-US" altLang="ko-KR" dirty="0">
                <a:solidFill>
                  <a:srgbClr val="714625"/>
                </a:solidFill>
              </a:rPr>
              <a:t>!</a:t>
            </a:r>
          </a:p>
          <a:p>
            <a:pPr algn="just"/>
            <a:endParaRPr lang="en-US" dirty="0">
              <a:solidFill>
                <a:srgbClr val="714625"/>
              </a:solidFill>
            </a:endParaRPr>
          </a:p>
          <a:p>
            <a:pPr algn="just"/>
            <a:r>
              <a:rPr lang="ko-KR" altLang="en-US" dirty="0" err="1">
                <a:solidFill>
                  <a:srgbClr val="714625"/>
                </a:solidFill>
              </a:rPr>
              <a:t>오즈모</a:t>
            </a:r>
            <a:r>
              <a:rPr lang="ko-KR" altLang="en-US" dirty="0">
                <a:solidFill>
                  <a:srgbClr val="714625"/>
                </a:solidFill>
              </a:rPr>
              <a:t> </a:t>
            </a:r>
            <a:r>
              <a:rPr lang="en-US" altLang="ko-KR" dirty="0">
                <a:solidFill>
                  <a:srgbClr val="714625"/>
                </a:solidFill>
              </a:rPr>
              <a:t>= </a:t>
            </a:r>
            <a:r>
              <a:rPr lang="ko-KR" altLang="en-US" dirty="0">
                <a:solidFill>
                  <a:srgbClr val="714625"/>
                </a:solidFill>
              </a:rPr>
              <a:t>일본 스모 협회가 개최하는 프로 스모 대회</a:t>
            </a:r>
            <a:r>
              <a:rPr lang="en-US" altLang="ko-KR" dirty="0">
                <a:solidFill>
                  <a:srgbClr val="714625"/>
                </a:solidFill>
              </a:rPr>
              <a:t>!</a:t>
            </a:r>
          </a:p>
          <a:p>
            <a:pPr algn="just"/>
            <a:endParaRPr lang="en-US" dirty="0">
              <a:solidFill>
                <a:srgbClr val="714625"/>
              </a:solidFill>
            </a:endParaRPr>
          </a:p>
          <a:p>
            <a:pPr algn="just"/>
            <a:r>
              <a:rPr lang="ko-KR" altLang="en-US" dirty="0">
                <a:solidFill>
                  <a:srgbClr val="714625"/>
                </a:solidFill>
              </a:rPr>
              <a:t>관전자의 대다수 </a:t>
            </a:r>
            <a:r>
              <a:rPr lang="en-US" altLang="ko-KR" dirty="0">
                <a:solidFill>
                  <a:srgbClr val="714625"/>
                </a:solidFill>
              </a:rPr>
              <a:t>= </a:t>
            </a:r>
            <a:r>
              <a:rPr lang="ko-KR" altLang="en-US" dirty="0">
                <a:solidFill>
                  <a:srgbClr val="714625"/>
                </a:solidFill>
              </a:rPr>
              <a:t>고령자</a:t>
            </a:r>
            <a:r>
              <a:rPr lang="en-US" altLang="ko-KR" dirty="0">
                <a:solidFill>
                  <a:srgbClr val="714625"/>
                </a:solidFill>
              </a:rPr>
              <a:t>…</a:t>
            </a:r>
            <a:r>
              <a:rPr lang="en-US" altLang="ko-KR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ko-KR" altLang="en-US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젊은이들의 무관심</a:t>
            </a:r>
            <a:r>
              <a:rPr lang="en-US" altLang="ko-KR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…↑</a:t>
            </a:r>
            <a:endParaRPr lang="en-US" dirty="0">
              <a:solidFill>
                <a:srgbClr val="714625"/>
              </a:solidFill>
            </a:endParaRPr>
          </a:p>
        </p:txBody>
      </p:sp>
      <p:pic>
        <p:nvPicPr>
          <p:cNvPr id="1026" name="Picture 2" descr="오즈모 11월 바쇼(스모 11월 대회) 예매 개시! 후쿠오카시 관광안내소(덴진)에서도 티켓 판매!! | 후쿠오카 · 하카타 관광 정보가  가득! 후쿠오카시 여행 가이드 요카 나비">
            <a:extLst>
              <a:ext uri="{FF2B5EF4-FFF2-40B4-BE49-F238E27FC236}">
                <a16:creationId xmlns:a16="http://schemas.microsoft.com/office/drawing/2014/main" id="{2D341C26-F4DC-4CD9-9818-D502269B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861" y="5406136"/>
            <a:ext cx="4648200" cy="308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DA607-51FB-4FD9-B3BB-3B7C647BB5DE}"/>
              </a:ext>
            </a:extLst>
          </p:cNvPr>
          <p:cNvSpPr txBox="1"/>
          <p:nvPr/>
        </p:nvSpPr>
        <p:spPr>
          <a:xfrm>
            <a:off x="11471235" y="8622872"/>
            <a:ext cx="356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714625"/>
                </a:solidFill>
              </a:rPr>
              <a:t>&lt;</a:t>
            </a:r>
            <a:r>
              <a:rPr lang="ko-KR" altLang="en-US" dirty="0" err="1">
                <a:solidFill>
                  <a:srgbClr val="714625"/>
                </a:solidFill>
              </a:rPr>
              <a:t>오즈모</a:t>
            </a:r>
            <a:r>
              <a:rPr lang="ko-KR" altLang="en-US" dirty="0">
                <a:solidFill>
                  <a:srgbClr val="714625"/>
                </a:solidFill>
              </a:rPr>
              <a:t> 대회</a:t>
            </a:r>
            <a:r>
              <a:rPr lang="en-US" altLang="ko-KR" dirty="0">
                <a:solidFill>
                  <a:srgbClr val="714625"/>
                </a:solidFill>
              </a:rPr>
              <a:t>&gt;</a:t>
            </a:r>
            <a:endParaRPr lang="ko-KR" altLang="en-US" dirty="0">
              <a:solidFill>
                <a:srgbClr val="714625"/>
              </a:solidFill>
            </a:endParaRP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EB2C04D6-ECC6-43B2-A0DB-A4F9204DF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01743"/>
              </p:ext>
            </p:extLst>
          </p:nvPr>
        </p:nvGraphicFramePr>
        <p:xfrm>
          <a:off x="10797418" y="2459488"/>
          <a:ext cx="4648200" cy="247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227175903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4199955910"/>
                    </a:ext>
                  </a:extLst>
                </a:gridCol>
              </a:tblGrid>
              <a:tr h="3218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종목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요금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47785"/>
                  </a:ext>
                </a:extLst>
              </a:tr>
              <a:tr h="5278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야구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1,000 ~ 6,000</a:t>
                      </a:r>
                      <a:r>
                        <a:rPr lang="ko-KR" altLang="en-US" dirty="0"/>
                        <a:t>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532221"/>
                  </a:ext>
                </a:extLst>
              </a:tr>
              <a:tr h="5278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축구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2,000 ~ 6,000</a:t>
                      </a:r>
                      <a:r>
                        <a:rPr lang="ko-KR" altLang="en-US" dirty="0"/>
                        <a:t>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919277"/>
                  </a:ext>
                </a:extLst>
              </a:tr>
              <a:tr h="5278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여자 축구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1,000 ~ 2,000</a:t>
                      </a:r>
                      <a:r>
                        <a:rPr lang="ko-KR" altLang="en-US" dirty="0"/>
                        <a:t>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808218"/>
                  </a:ext>
                </a:extLst>
              </a:tr>
              <a:tr h="5278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스모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2,000 ~ 12,000</a:t>
                      </a:r>
                      <a:r>
                        <a:rPr lang="ko-KR" altLang="en-US" dirty="0"/>
                        <a:t>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2345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AAF057-8BBB-4097-89BA-92F0DFD82273}"/>
              </a:ext>
            </a:extLst>
          </p:cNvPr>
          <p:cNvSpPr txBox="1"/>
          <p:nvPr/>
        </p:nvSpPr>
        <p:spPr>
          <a:xfrm>
            <a:off x="10829690" y="2079068"/>
            <a:ext cx="4648200" cy="3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》 </a:t>
            </a:r>
            <a:r>
              <a:rPr lang="ko-KR" altLang="en-US" dirty="0">
                <a:solidFill>
                  <a:srgbClr val="714625"/>
                </a:solidFill>
              </a:rPr>
              <a:t>각 스포츠 티켓 요금 </a:t>
            </a:r>
            <a:r>
              <a:rPr lang="en-US" altLang="ko-KR" dirty="0">
                <a:solidFill>
                  <a:srgbClr val="714625"/>
                </a:solidFill>
              </a:rPr>
              <a:t>(</a:t>
            </a:r>
            <a:r>
              <a:rPr lang="ko-KR" altLang="en-US" dirty="0" err="1">
                <a:solidFill>
                  <a:srgbClr val="714625"/>
                </a:solidFill>
              </a:rPr>
              <a:t>어림샘</a:t>
            </a:r>
            <a:r>
              <a:rPr lang="en-US" altLang="ko-KR" dirty="0">
                <a:solidFill>
                  <a:srgbClr val="714625"/>
                </a:solidFill>
              </a:rPr>
              <a:t>)</a:t>
            </a:r>
            <a:endParaRPr lang="ko-KR" altLang="en-US" dirty="0">
              <a:solidFill>
                <a:srgbClr val="7146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1" grpId="0"/>
      <p:bldP spid="51" grpId="0"/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7926" y="342900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일본 문화</a:t>
            </a:r>
            <a:endParaRPr lang="en-US" altLang="ko-KR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475499" y="8648516"/>
            <a:ext cx="2855705" cy="248757"/>
            <a:chOff x="1475499" y="8648516"/>
            <a:chExt cx="2855705" cy="2487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499" y="8648516"/>
              <a:ext cx="2855705" cy="2487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75499" y="3456323"/>
            <a:ext cx="6688498" cy="4800958"/>
            <a:chOff x="1475499" y="3456323"/>
            <a:chExt cx="6688498" cy="48009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499" y="3456323"/>
              <a:ext cx="6688498" cy="480095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460259" y="3456324"/>
            <a:ext cx="10032747" cy="493328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21990" y="1370853"/>
            <a:ext cx="8409872" cy="23369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6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세번째</a:t>
            </a:r>
          </a:p>
          <a:p>
            <a:pPr algn="just"/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r>
              <a:rPr 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ko-KR" alt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일본의 대중오락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1421990" y="2890417"/>
            <a:ext cx="2635153" cy="156406"/>
            <a:chOff x="1421990" y="2890417"/>
            <a:chExt cx="2635153" cy="15640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1990" y="2890417"/>
              <a:ext cx="2635153" cy="156406"/>
            </a:xfrm>
            <a:prstGeom prst="rect">
              <a:avLst/>
            </a:prstGeom>
          </p:spPr>
        </p:pic>
      </p:grpSp>
      <p:grpSp>
        <p:nvGrpSpPr>
          <p:cNvPr id="21" name="그룹 1007">
            <a:extLst>
              <a:ext uri="{FF2B5EF4-FFF2-40B4-BE49-F238E27FC236}">
                <a16:creationId xmlns:a16="http://schemas.microsoft.com/office/drawing/2014/main" id="{C2361AEF-2790-4787-950B-3ECD7D2BA57A}"/>
              </a:ext>
            </a:extLst>
          </p:cNvPr>
          <p:cNvGrpSpPr/>
          <p:nvPr/>
        </p:nvGrpSpPr>
        <p:grpSpPr>
          <a:xfrm>
            <a:off x="1437404" y="3676599"/>
            <a:ext cx="416564" cy="334025"/>
            <a:chOff x="1437404" y="3676599"/>
            <a:chExt cx="416564" cy="334025"/>
          </a:xfrm>
        </p:grpSpPr>
        <p:grpSp>
          <p:nvGrpSpPr>
            <p:cNvPr id="23" name="그룹 1008">
              <a:extLst>
                <a:ext uri="{FF2B5EF4-FFF2-40B4-BE49-F238E27FC236}">
                  <a16:creationId xmlns:a16="http://schemas.microsoft.com/office/drawing/2014/main" id="{9D565FE8-6FF1-4066-966C-996B969D8D92}"/>
                </a:ext>
              </a:extLst>
            </p:cNvPr>
            <p:cNvGrpSpPr/>
            <p:nvPr/>
          </p:nvGrpSpPr>
          <p:grpSpPr>
            <a:xfrm>
              <a:off x="1475499" y="3676599"/>
              <a:ext cx="334025" cy="334025"/>
              <a:chOff x="1475499" y="3676599"/>
              <a:chExt cx="334025" cy="334025"/>
            </a:xfrm>
          </p:grpSpPr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CB542368-FB96-4076-A6B9-33CAAD17E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75499" y="3676599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24" name="그룹 1009">
              <a:extLst>
                <a:ext uri="{FF2B5EF4-FFF2-40B4-BE49-F238E27FC236}">
                  <a16:creationId xmlns:a16="http://schemas.microsoft.com/office/drawing/2014/main" id="{8EFD6CE2-DE1F-4F71-ABBC-E163E8090E3E}"/>
                </a:ext>
              </a:extLst>
            </p:cNvPr>
            <p:cNvGrpSpPr/>
            <p:nvPr/>
          </p:nvGrpSpPr>
          <p:grpSpPr>
            <a:xfrm>
              <a:off x="1437404" y="3730872"/>
              <a:ext cx="416564" cy="244527"/>
              <a:chOff x="1437404" y="3730872"/>
              <a:chExt cx="416564" cy="244527"/>
            </a:xfrm>
          </p:grpSpPr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48EA068B-B1A0-4F65-BD13-381CD6EEE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37404" y="3730872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26" name="Object 30">
              <a:extLst>
                <a:ext uri="{FF2B5EF4-FFF2-40B4-BE49-F238E27FC236}">
                  <a16:creationId xmlns:a16="http://schemas.microsoft.com/office/drawing/2014/main" id="{360AFC69-20B1-4747-AB3A-08DA0262BA38}"/>
                </a:ext>
              </a:extLst>
            </p:cNvPr>
            <p:cNvSpPr txBox="1"/>
            <p:nvPr/>
          </p:nvSpPr>
          <p:spPr>
            <a:xfrm>
              <a:off x="1333263" y="3687806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01</a:t>
              </a:r>
              <a:endParaRPr lang="en-US" dirty="0"/>
            </a:p>
          </p:txBody>
        </p:sp>
      </p:grpSp>
      <p:grpSp>
        <p:nvGrpSpPr>
          <p:cNvPr id="29" name="그룹 1011">
            <a:extLst>
              <a:ext uri="{FF2B5EF4-FFF2-40B4-BE49-F238E27FC236}">
                <a16:creationId xmlns:a16="http://schemas.microsoft.com/office/drawing/2014/main" id="{5CFED86D-9193-47B3-AE1C-8BCFA502CFEA}"/>
              </a:ext>
            </a:extLst>
          </p:cNvPr>
          <p:cNvGrpSpPr/>
          <p:nvPr/>
        </p:nvGrpSpPr>
        <p:grpSpPr>
          <a:xfrm>
            <a:off x="4740701" y="3751347"/>
            <a:ext cx="3798383" cy="156406"/>
            <a:chOff x="4740701" y="3724218"/>
            <a:chExt cx="3798383" cy="156406"/>
          </a:xfrm>
        </p:grpSpPr>
        <p:pic>
          <p:nvPicPr>
            <p:cNvPr id="30" name="Object 36">
              <a:extLst>
                <a:ext uri="{FF2B5EF4-FFF2-40B4-BE49-F238E27FC236}">
                  <a16:creationId xmlns:a16="http://schemas.microsoft.com/office/drawing/2014/main" id="{B1C51E9E-A630-4B01-86FA-7966DC6C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0701" y="3724218"/>
              <a:ext cx="3798383" cy="156406"/>
            </a:xfrm>
            <a:prstGeom prst="rect">
              <a:avLst/>
            </a:prstGeom>
          </p:spPr>
        </p:pic>
      </p:grpSp>
      <p:sp>
        <p:nvSpPr>
          <p:cNvPr id="31" name="Object 35">
            <a:extLst>
              <a:ext uri="{FF2B5EF4-FFF2-40B4-BE49-F238E27FC236}">
                <a16:creationId xmlns:a16="http://schemas.microsoft.com/office/drawing/2014/main" id="{B0BE28D8-5209-41CB-AFEE-5FCCFD551CDA}"/>
              </a:ext>
            </a:extLst>
          </p:cNvPr>
          <p:cNvSpPr txBox="1"/>
          <p:nvPr/>
        </p:nvSpPr>
        <p:spPr>
          <a:xfrm>
            <a:off x="1931599" y="3651401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000" dirty="0">
                <a:solidFill>
                  <a:srgbClr val="714625"/>
                </a:solidFill>
              </a:rPr>
              <a:t>게임</a:t>
            </a:r>
            <a:endParaRPr lang="en-US" sz="2000" dirty="0">
              <a:solidFill>
                <a:srgbClr val="714625"/>
              </a:solidFill>
            </a:endParaRPr>
          </a:p>
        </p:txBody>
      </p:sp>
      <p:sp>
        <p:nvSpPr>
          <p:cNvPr id="32" name="Object 42">
            <a:extLst>
              <a:ext uri="{FF2B5EF4-FFF2-40B4-BE49-F238E27FC236}">
                <a16:creationId xmlns:a16="http://schemas.microsoft.com/office/drawing/2014/main" id="{78AB28FB-B7E6-4053-907E-0F55F2BC5301}"/>
              </a:ext>
            </a:extLst>
          </p:cNvPr>
          <p:cNvSpPr txBox="1"/>
          <p:nvPr/>
        </p:nvSpPr>
        <p:spPr>
          <a:xfrm>
            <a:off x="1296518" y="4186665"/>
            <a:ext cx="10618497" cy="172631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1983</a:t>
            </a:r>
            <a:r>
              <a:rPr lang="ko-KR" altLang="en-US" sz="2000" dirty="0">
                <a:solidFill>
                  <a:srgbClr val="714625"/>
                </a:solidFill>
              </a:rPr>
              <a:t>년 닌텐도가 패밀리 컴퓨터 </a:t>
            </a:r>
            <a:r>
              <a:rPr lang="en-US" altLang="ko-KR" sz="2000" dirty="0">
                <a:solidFill>
                  <a:srgbClr val="714625"/>
                </a:solidFill>
              </a:rPr>
              <a:t>(= </a:t>
            </a:r>
            <a:r>
              <a:rPr lang="ko-KR" altLang="en-US" sz="2000" dirty="0" err="1">
                <a:solidFill>
                  <a:srgbClr val="714625"/>
                </a:solidFill>
              </a:rPr>
              <a:t>파미콘</a:t>
            </a:r>
            <a:r>
              <a:rPr lang="en-US" altLang="ko-KR" sz="2000" dirty="0">
                <a:solidFill>
                  <a:srgbClr val="714625"/>
                </a:solidFill>
              </a:rPr>
              <a:t>)</a:t>
            </a:r>
            <a:r>
              <a:rPr lang="ko-KR" altLang="en-US" sz="2000" dirty="0">
                <a:solidFill>
                  <a:srgbClr val="714625"/>
                </a:solidFill>
              </a:rPr>
              <a:t>를 발매  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  학생들을 중심으로 </a:t>
            </a:r>
            <a:r>
              <a:rPr lang="ko-KR" altLang="en-US" sz="2000" dirty="0" err="1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폭발전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인기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/>
            <a:endParaRPr lang="en-US" altLang="ko-KR" sz="20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ko-KR" altLang="en-US" sz="2000" dirty="0" err="1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컨슈머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게임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개인이나 일반 가정의 직접 구입하는 게임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TV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게임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휴대형 게임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인터넷을 이용  →   온라인 게임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PC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게임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모바일 게임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SNS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연계 게임 등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2014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년 일본의 게임 시장 매출 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1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조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1,925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억 엔으로 최고액을 갱신 </a:t>
            </a:r>
            <a:endParaRPr lang="en-US" altLang="ko-KR" sz="20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↓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중국 </a:t>
            </a:r>
            <a:r>
              <a:rPr lang="ko-KR" altLang="en-US" sz="2000" dirty="0" err="1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ㆍ</a:t>
            </a:r>
            <a:r>
              <a:rPr lang="ko-KR" altLang="en-US" sz="2000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 미국에 이어 제 </a:t>
            </a:r>
            <a:r>
              <a:rPr lang="en-US" altLang="ko-KR" sz="2000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3</a:t>
            </a:r>
            <a:r>
              <a:rPr lang="ko-KR" altLang="en-US" sz="2000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위</a:t>
            </a:r>
            <a:r>
              <a:rPr lang="en-US" altLang="ko-KR" sz="2000" dirty="0">
                <a:solidFill>
                  <a:srgbClr val="71462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! </a:t>
            </a:r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dirty="0"/>
              <a:t>         </a:t>
            </a:r>
          </a:p>
        </p:txBody>
      </p:sp>
      <p:pic>
        <p:nvPicPr>
          <p:cNvPr id="2050" name="Picture 2" descr="모여봐요 동물의 숲 - YouTube">
            <a:extLst>
              <a:ext uri="{FF2B5EF4-FFF2-40B4-BE49-F238E27FC236}">
                <a16:creationId xmlns:a16="http://schemas.microsoft.com/office/drawing/2014/main" id="{9D9FAECC-4557-4E08-B254-349C38C88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811" y="2058296"/>
            <a:ext cx="4992951" cy="279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1A4B87-F9F2-40A6-B2F1-05E856C26D2D}"/>
              </a:ext>
            </a:extLst>
          </p:cNvPr>
          <p:cNvSpPr txBox="1"/>
          <p:nvPr/>
        </p:nvSpPr>
        <p:spPr>
          <a:xfrm>
            <a:off x="12960586" y="51435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714625"/>
                </a:solidFill>
              </a:rPr>
              <a:t>닌텐도 게임 </a:t>
            </a:r>
            <a:r>
              <a:rPr lang="en-US" altLang="ko-KR" dirty="0">
                <a:solidFill>
                  <a:srgbClr val="714625"/>
                </a:solidFill>
              </a:rPr>
              <a:t>(</a:t>
            </a:r>
            <a:r>
              <a:rPr lang="ko-KR" altLang="en-US" dirty="0">
                <a:solidFill>
                  <a:srgbClr val="714625"/>
                </a:solidFill>
              </a:rPr>
              <a:t>모여봐요 동물의 숲</a:t>
            </a:r>
            <a:r>
              <a:rPr lang="en-US" altLang="ko-KR" dirty="0">
                <a:solidFill>
                  <a:srgbClr val="714625"/>
                </a:solidFill>
              </a:rPr>
              <a:t>)</a:t>
            </a:r>
            <a:endParaRPr lang="ko-KR" altLang="en-US" dirty="0">
              <a:solidFill>
                <a:srgbClr val="714625"/>
              </a:solidFill>
            </a:endParaRPr>
          </a:p>
        </p:txBody>
      </p:sp>
      <p:pic>
        <p:nvPicPr>
          <p:cNvPr id="2052" name="Picture 4" descr="매출 16조 韓 게임, 세계 순위 '4→5위' 뒷걸음…英에 추월당해 - Chosunbiz &gt; 테크">
            <a:extLst>
              <a:ext uri="{FF2B5EF4-FFF2-40B4-BE49-F238E27FC236}">
                <a16:creationId xmlns:a16="http://schemas.microsoft.com/office/drawing/2014/main" id="{4AD028B1-D789-4FB7-82F4-665874D4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662" y="5629135"/>
            <a:ext cx="5533755" cy="346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7926" y="651137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일본 문화</a:t>
            </a:r>
            <a:endParaRPr lang="en-US" altLang="ko-KR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475499" y="8648516"/>
            <a:ext cx="2855705" cy="248757"/>
            <a:chOff x="1475499" y="8648516"/>
            <a:chExt cx="2855705" cy="2487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499" y="8648516"/>
              <a:ext cx="2855705" cy="2487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75499" y="3456323"/>
            <a:ext cx="6688498" cy="4800958"/>
            <a:chOff x="1475499" y="3456323"/>
            <a:chExt cx="6688498" cy="48009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499" y="3456323"/>
              <a:ext cx="6688498" cy="480095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460259" y="3456324"/>
            <a:ext cx="10032747" cy="493328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21990" y="1370853"/>
            <a:ext cx="8409872" cy="23369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6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세번째</a:t>
            </a:r>
          </a:p>
          <a:p>
            <a:pPr algn="just"/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r>
              <a:rPr 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ko-KR" alt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일본의 대중오락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1421990" y="2890417"/>
            <a:ext cx="2635153" cy="156406"/>
            <a:chOff x="1421990" y="2890417"/>
            <a:chExt cx="2635153" cy="15640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1990" y="2890417"/>
              <a:ext cx="2635153" cy="156406"/>
            </a:xfrm>
            <a:prstGeom prst="rect">
              <a:avLst/>
            </a:prstGeom>
          </p:spPr>
        </p:pic>
      </p:grpSp>
      <p:grpSp>
        <p:nvGrpSpPr>
          <p:cNvPr id="21" name="그룹 1007">
            <a:extLst>
              <a:ext uri="{FF2B5EF4-FFF2-40B4-BE49-F238E27FC236}">
                <a16:creationId xmlns:a16="http://schemas.microsoft.com/office/drawing/2014/main" id="{C2361AEF-2790-4787-950B-3ECD7D2BA57A}"/>
              </a:ext>
            </a:extLst>
          </p:cNvPr>
          <p:cNvGrpSpPr/>
          <p:nvPr/>
        </p:nvGrpSpPr>
        <p:grpSpPr>
          <a:xfrm>
            <a:off x="1437404" y="3676599"/>
            <a:ext cx="416564" cy="334025"/>
            <a:chOff x="1437404" y="3676599"/>
            <a:chExt cx="416564" cy="334025"/>
          </a:xfrm>
        </p:grpSpPr>
        <p:grpSp>
          <p:nvGrpSpPr>
            <p:cNvPr id="23" name="그룹 1008">
              <a:extLst>
                <a:ext uri="{FF2B5EF4-FFF2-40B4-BE49-F238E27FC236}">
                  <a16:creationId xmlns:a16="http://schemas.microsoft.com/office/drawing/2014/main" id="{9D565FE8-6FF1-4066-966C-996B969D8D92}"/>
                </a:ext>
              </a:extLst>
            </p:cNvPr>
            <p:cNvGrpSpPr/>
            <p:nvPr/>
          </p:nvGrpSpPr>
          <p:grpSpPr>
            <a:xfrm>
              <a:off x="1475499" y="3676599"/>
              <a:ext cx="334025" cy="334025"/>
              <a:chOff x="1475499" y="3676599"/>
              <a:chExt cx="334025" cy="334025"/>
            </a:xfrm>
          </p:grpSpPr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CB542368-FB96-4076-A6B9-33CAAD17E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75499" y="3676599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24" name="그룹 1009">
              <a:extLst>
                <a:ext uri="{FF2B5EF4-FFF2-40B4-BE49-F238E27FC236}">
                  <a16:creationId xmlns:a16="http://schemas.microsoft.com/office/drawing/2014/main" id="{8EFD6CE2-DE1F-4F71-ABBC-E163E8090E3E}"/>
                </a:ext>
              </a:extLst>
            </p:cNvPr>
            <p:cNvGrpSpPr/>
            <p:nvPr/>
          </p:nvGrpSpPr>
          <p:grpSpPr>
            <a:xfrm>
              <a:off x="1437404" y="3730872"/>
              <a:ext cx="416564" cy="244527"/>
              <a:chOff x="1437404" y="3730872"/>
              <a:chExt cx="416564" cy="244527"/>
            </a:xfrm>
          </p:grpSpPr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48EA068B-B1A0-4F65-BD13-381CD6EEE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37404" y="3730872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26" name="Object 30">
              <a:extLst>
                <a:ext uri="{FF2B5EF4-FFF2-40B4-BE49-F238E27FC236}">
                  <a16:creationId xmlns:a16="http://schemas.microsoft.com/office/drawing/2014/main" id="{360AFC69-20B1-4747-AB3A-08DA0262BA38}"/>
                </a:ext>
              </a:extLst>
            </p:cNvPr>
            <p:cNvSpPr txBox="1"/>
            <p:nvPr/>
          </p:nvSpPr>
          <p:spPr>
            <a:xfrm>
              <a:off x="1333263" y="3687806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01</a:t>
              </a:r>
              <a:endParaRPr lang="en-US" dirty="0"/>
            </a:p>
          </p:txBody>
        </p:sp>
      </p:grpSp>
      <p:grpSp>
        <p:nvGrpSpPr>
          <p:cNvPr id="29" name="그룹 1011">
            <a:extLst>
              <a:ext uri="{FF2B5EF4-FFF2-40B4-BE49-F238E27FC236}">
                <a16:creationId xmlns:a16="http://schemas.microsoft.com/office/drawing/2014/main" id="{5CFED86D-9193-47B3-AE1C-8BCFA502CFEA}"/>
              </a:ext>
            </a:extLst>
          </p:cNvPr>
          <p:cNvGrpSpPr/>
          <p:nvPr/>
        </p:nvGrpSpPr>
        <p:grpSpPr>
          <a:xfrm>
            <a:off x="4740701" y="3751347"/>
            <a:ext cx="3798383" cy="156406"/>
            <a:chOff x="4740701" y="3724218"/>
            <a:chExt cx="3798383" cy="156406"/>
          </a:xfrm>
        </p:grpSpPr>
        <p:pic>
          <p:nvPicPr>
            <p:cNvPr id="30" name="Object 36">
              <a:extLst>
                <a:ext uri="{FF2B5EF4-FFF2-40B4-BE49-F238E27FC236}">
                  <a16:creationId xmlns:a16="http://schemas.microsoft.com/office/drawing/2014/main" id="{B1C51E9E-A630-4B01-86FA-7966DC6C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40701" y="3724218"/>
              <a:ext cx="3798383" cy="156406"/>
            </a:xfrm>
            <a:prstGeom prst="rect">
              <a:avLst/>
            </a:prstGeom>
          </p:spPr>
        </p:pic>
      </p:grpSp>
      <p:sp>
        <p:nvSpPr>
          <p:cNvPr id="31" name="Object 35">
            <a:extLst>
              <a:ext uri="{FF2B5EF4-FFF2-40B4-BE49-F238E27FC236}">
                <a16:creationId xmlns:a16="http://schemas.microsoft.com/office/drawing/2014/main" id="{B0BE28D8-5209-41CB-AFEE-5FCCFD551CDA}"/>
              </a:ext>
            </a:extLst>
          </p:cNvPr>
          <p:cNvSpPr txBox="1"/>
          <p:nvPr/>
        </p:nvSpPr>
        <p:spPr>
          <a:xfrm>
            <a:off x="1892782" y="3617043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>
                <a:solidFill>
                  <a:srgbClr val="714625"/>
                </a:solidFill>
              </a:rPr>
              <a:t>그 밖의 오락</a:t>
            </a:r>
            <a:endParaRPr lang="en-US" dirty="0">
              <a:solidFill>
                <a:srgbClr val="714625"/>
              </a:solidFill>
            </a:endParaRPr>
          </a:p>
        </p:txBody>
      </p:sp>
      <p:sp>
        <p:nvSpPr>
          <p:cNvPr id="32" name="Object 42">
            <a:extLst>
              <a:ext uri="{FF2B5EF4-FFF2-40B4-BE49-F238E27FC236}">
                <a16:creationId xmlns:a16="http://schemas.microsoft.com/office/drawing/2014/main" id="{78AB28FB-B7E6-4053-907E-0F55F2BC5301}"/>
              </a:ext>
            </a:extLst>
          </p:cNvPr>
          <p:cNvSpPr txBox="1"/>
          <p:nvPr/>
        </p:nvSpPr>
        <p:spPr>
          <a:xfrm>
            <a:off x="1405661" y="4104841"/>
            <a:ext cx="10618497" cy="172631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</a:t>
            </a:r>
            <a:r>
              <a:rPr lang="ko-KR" altLang="en-US" sz="2000" dirty="0">
                <a:solidFill>
                  <a:srgbClr val="714625"/>
                </a:solidFill>
              </a:rPr>
              <a:t>간편하고 폭 넓은 워킹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</a:rPr>
              <a:t>조깅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</a:rPr>
              <a:t>낚시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</a:rPr>
              <a:t>골프 등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altLang="ko-KR" sz="20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ko-KR" altLang="en-US" sz="2000" dirty="0">
                <a:solidFill>
                  <a:srgbClr val="714625"/>
                </a:solidFill>
              </a:rPr>
              <a:t> 여름에 사랑받는 </a:t>
            </a:r>
            <a:r>
              <a:rPr lang="en-US" altLang="ko-KR" sz="2000" dirty="0">
                <a:solidFill>
                  <a:srgbClr val="714625"/>
                </a:solidFill>
              </a:rPr>
              <a:t>‘</a:t>
            </a:r>
            <a:r>
              <a:rPr lang="ko-KR" altLang="en-US" sz="2000" dirty="0">
                <a:solidFill>
                  <a:srgbClr val="714625"/>
                </a:solidFill>
              </a:rPr>
              <a:t>마린 스포츠</a:t>
            </a:r>
            <a:r>
              <a:rPr lang="en-US" altLang="ko-KR" sz="2000" dirty="0">
                <a:solidFill>
                  <a:srgbClr val="714625"/>
                </a:solidFill>
              </a:rPr>
              <a:t>‘ ( </a:t>
            </a:r>
            <a:r>
              <a:rPr lang="ko-KR" altLang="en-US" sz="2000" dirty="0">
                <a:solidFill>
                  <a:srgbClr val="714625"/>
                </a:solidFill>
              </a:rPr>
              <a:t>서핑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</a:rPr>
              <a:t>스쿠버 다이빙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</a:rPr>
              <a:t>수상스키</a:t>
            </a:r>
            <a:r>
              <a:rPr lang="en-US" altLang="ko-KR" sz="2000" dirty="0">
                <a:solidFill>
                  <a:srgbClr val="714625"/>
                </a:solidFill>
              </a:rPr>
              <a:t>)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</a:t>
            </a:r>
            <a:r>
              <a:rPr lang="ko-KR" altLang="en-US" sz="2000" dirty="0">
                <a:solidFill>
                  <a:srgbClr val="714625"/>
                </a:solidFill>
              </a:rPr>
              <a:t>겨울에 사랑받는 </a:t>
            </a:r>
            <a:r>
              <a:rPr lang="en-US" altLang="ko-KR" sz="2000" dirty="0">
                <a:solidFill>
                  <a:srgbClr val="714625"/>
                </a:solidFill>
              </a:rPr>
              <a:t>‘</a:t>
            </a:r>
            <a:r>
              <a:rPr lang="ko-KR" altLang="en-US" sz="2000" dirty="0" err="1">
                <a:solidFill>
                  <a:srgbClr val="714625"/>
                </a:solidFill>
              </a:rPr>
              <a:t>윈터</a:t>
            </a:r>
            <a:r>
              <a:rPr lang="ko-KR" altLang="en-US" sz="2000" dirty="0">
                <a:solidFill>
                  <a:srgbClr val="714625"/>
                </a:solidFill>
              </a:rPr>
              <a:t> 스포츠</a:t>
            </a:r>
            <a:r>
              <a:rPr lang="en-US" altLang="ko-KR" sz="2000" dirty="0">
                <a:solidFill>
                  <a:srgbClr val="714625"/>
                </a:solidFill>
              </a:rPr>
              <a:t>‘  ( </a:t>
            </a:r>
            <a:r>
              <a:rPr lang="ko-KR" altLang="en-US" sz="2000" dirty="0">
                <a:solidFill>
                  <a:srgbClr val="714625"/>
                </a:solidFill>
              </a:rPr>
              <a:t>스키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</a:rPr>
              <a:t>스노보드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</a:rPr>
              <a:t>스케이트</a:t>
            </a:r>
            <a:r>
              <a:rPr lang="en-US" altLang="ko-KR" sz="2000" dirty="0">
                <a:solidFill>
                  <a:srgbClr val="714625"/>
                </a:solidFill>
              </a:rPr>
              <a:t>)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dirty="0"/>
              <a:t>         </a:t>
            </a:r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E90EE4B5-4893-40FF-AA7C-B9FB3B513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82565"/>
              </p:ext>
            </p:extLst>
          </p:nvPr>
        </p:nvGraphicFramePr>
        <p:xfrm>
          <a:off x="2057400" y="6228151"/>
          <a:ext cx="13487402" cy="2861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151740229"/>
                    </a:ext>
                  </a:extLst>
                </a:gridCol>
                <a:gridCol w="2824245">
                  <a:extLst>
                    <a:ext uri="{9D8B030D-6E8A-4147-A177-3AD203B41FA5}">
                      <a16:colId xmlns:a16="http://schemas.microsoft.com/office/drawing/2014/main" val="2981412823"/>
                    </a:ext>
                  </a:extLst>
                </a:gridCol>
                <a:gridCol w="3102893">
                  <a:extLst>
                    <a:ext uri="{9D8B030D-6E8A-4147-A177-3AD203B41FA5}">
                      <a16:colId xmlns:a16="http://schemas.microsoft.com/office/drawing/2014/main" val="596452977"/>
                    </a:ext>
                  </a:extLst>
                </a:gridCol>
                <a:gridCol w="639276">
                  <a:extLst>
                    <a:ext uri="{9D8B030D-6E8A-4147-A177-3AD203B41FA5}">
                      <a16:colId xmlns:a16="http://schemas.microsoft.com/office/drawing/2014/main" val="3895469490"/>
                    </a:ext>
                  </a:extLst>
                </a:gridCol>
                <a:gridCol w="3040512">
                  <a:extLst>
                    <a:ext uri="{9D8B030D-6E8A-4147-A177-3AD203B41FA5}">
                      <a16:colId xmlns:a16="http://schemas.microsoft.com/office/drawing/2014/main" val="2800516344"/>
                    </a:ext>
                  </a:extLst>
                </a:gridCol>
                <a:gridCol w="3118476">
                  <a:extLst>
                    <a:ext uri="{9D8B030D-6E8A-4147-A177-3AD203B41FA5}">
                      <a16:colId xmlns:a16="http://schemas.microsoft.com/office/drawing/2014/main" val="677511231"/>
                    </a:ext>
                  </a:extLst>
                </a:gridCol>
              </a:tblGrid>
              <a:tr h="5337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rgbClr val="000000"/>
                          </a:solidFill>
                        </a:rPr>
                        <a:t>워킹 </a:t>
                      </a:r>
                      <a:r>
                        <a:rPr lang="ko-KR" altLang="en-US" b="1" dirty="0" err="1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ㆍ가벼운</a:t>
                      </a:r>
                      <a:r>
                        <a:rPr lang="ko-KR" altLang="en-US" b="1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체조</a:t>
                      </a:r>
                      <a:endParaRPr lang="ko-KR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000000"/>
                          </a:solidFill>
                        </a:rPr>
                        <a:t>40,172</a:t>
                      </a:r>
                      <a:endParaRPr lang="ko-KR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i="0" dirty="0">
                          <a:solidFill>
                            <a:schemeClr val="tx1"/>
                          </a:solidFill>
                        </a:rPr>
                        <a:t>등산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i="0" dirty="0">
                          <a:solidFill>
                            <a:schemeClr val="tx1"/>
                          </a:solidFill>
                        </a:rPr>
                        <a:t>10,457</a:t>
                      </a:r>
                      <a:endParaRPr lang="ko-KR" alt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261016"/>
                  </a:ext>
                </a:extLst>
              </a:tr>
              <a:tr h="5727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rgbClr val="000000"/>
                          </a:solidFill>
                        </a:rPr>
                        <a:t>볼링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000000"/>
                          </a:solidFill>
                        </a:rPr>
                        <a:t>14,621</a:t>
                      </a:r>
                      <a:endParaRPr lang="ko-KR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i="0" dirty="0">
                          <a:solidFill>
                            <a:schemeClr val="tx1"/>
                          </a:solidFill>
                        </a:rPr>
                        <a:t>사이클링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i="0" dirty="0">
                          <a:solidFill>
                            <a:schemeClr val="tx1"/>
                          </a:solidFill>
                        </a:rPr>
                        <a:t>10,110</a:t>
                      </a:r>
                      <a:endParaRPr lang="ko-KR" alt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13653"/>
                  </a:ext>
                </a:extLst>
              </a:tr>
              <a:tr h="5727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rgbClr val="000000"/>
                          </a:solidFill>
                        </a:rPr>
                        <a:t>수영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000000"/>
                          </a:solidFill>
                        </a:rPr>
                        <a:t>12,030</a:t>
                      </a:r>
                      <a:endParaRPr lang="ko-KR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i="0" dirty="0">
                          <a:solidFill>
                            <a:schemeClr val="tx1"/>
                          </a:solidFill>
                        </a:rPr>
                        <a:t>낚시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i="0" dirty="0">
                          <a:solidFill>
                            <a:schemeClr val="tx1"/>
                          </a:solidFill>
                        </a:rPr>
                        <a:t>9,281</a:t>
                      </a:r>
                      <a:endParaRPr lang="ko-KR" alt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249794"/>
                  </a:ext>
                </a:extLst>
              </a:tr>
              <a:tr h="6095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rgbClr val="000000"/>
                          </a:solidFill>
                        </a:rPr>
                        <a:t>기구를 사용한 트레이닝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000000"/>
                          </a:solidFill>
                        </a:rPr>
                        <a:t>11,243</a:t>
                      </a:r>
                      <a:endParaRPr lang="ko-KR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i="0" dirty="0">
                          <a:solidFill>
                            <a:schemeClr val="tx1"/>
                          </a:solidFill>
                        </a:rPr>
                        <a:t>골프</a:t>
                      </a:r>
                      <a:r>
                        <a:rPr lang="en-US" altLang="ko-KR" b="1" i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b="1" i="0" dirty="0">
                          <a:solidFill>
                            <a:schemeClr val="tx1"/>
                          </a:solidFill>
                        </a:rPr>
                        <a:t>연습장 포함</a:t>
                      </a:r>
                      <a:r>
                        <a:rPr lang="en-US" altLang="ko-KR" b="1" i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i="0" dirty="0">
                          <a:solidFill>
                            <a:schemeClr val="tx1"/>
                          </a:solidFill>
                        </a:rPr>
                        <a:t>9,240</a:t>
                      </a:r>
                      <a:endParaRPr lang="ko-KR" alt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0739"/>
                  </a:ext>
                </a:extLst>
              </a:tr>
              <a:tr h="5727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rgbClr val="000000"/>
                          </a:solidFill>
                        </a:rPr>
                        <a:t>조깅 </a:t>
                      </a:r>
                      <a:r>
                        <a:rPr lang="ko-KR" altLang="en-US" b="1" dirty="0" err="1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ㆍ마라톤</a:t>
                      </a:r>
                      <a:endParaRPr lang="ko-KR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000000"/>
                          </a:solidFill>
                        </a:rPr>
                        <a:t>10,956</a:t>
                      </a:r>
                      <a:endParaRPr lang="ko-KR" alt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i="0" dirty="0">
                          <a:solidFill>
                            <a:schemeClr val="tx1"/>
                          </a:solidFill>
                        </a:rPr>
                        <a:t>야구</a:t>
                      </a:r>
                      <a:r>
                        <a:rPr lang="en-US" altLang="ko-KR" b="1" i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b="1" i="0" dirty="0">
                          <a:solidFill>
                            <a:schemeClr val="tx1"/>
                          </a:solidFill>
                        </a:rPr>
                        <a:t>캐치볼 포함</a:t>
                      </a:r>
                      <a:r>
                        <a:rPr lang="en-US" altLang="ko-KR" b="1" i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i="0" dirty="0">
                          <a:solidFill>
                            <a:schemeClr val="tx1"/>
                          </a:solidFill>
                        </a:rPr>
                        <a:t>8,122</a:t>
                      </a:r>
                      <a:endParaRPr lang="ko-KR" alt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0604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96A607-DF8E-43AB-B7C9-B5A36A9118EC}"/>
              </a:ext>
            </a:extLst>
          </p:cNvPr>
          <p:cNvSpPr txBox="1"/>
          <p:nvPr/>
        </p:nvSpPr>
        <p:spPr>
          <a:xfrm>
            <a:off x="11125200" y="9038123"/>
            <a:ext cx="456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총무성</a:t>
            </a:r>
            <a:r>
              <a:rPr lang="ko-KR" altLang="en-US" dirty="0"/>
              <a:t> 통계국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사회생활 기본조사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』 (2011)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611A5-6DFB-4109-8306-FE84015AA9C8}"/>
              </a:ext>
            </a:extLst>
          </p:cNvPr>
          <p:cNvSpPr txBox="1"/>
          <p:nvPr/>
        </p:nvSpPr>
        <p:spPr>
          <a:xfrm>
            <a:off x="2057400" y="5756453"/>
            <a:ext cx="4648200" cy="37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ㆍ</a:t>
            </a:r>
            <a:r>
              <a:rPr lang="ko-KR" altLang="en-US" dirty="0" err="1"/>
              <a:t>스포츠</a:t>
            </a:r>
            <a:r>
              <a:rPr lang="ko-KR" altLang="en-US" dirty="0"/>
              <a:t> 참가 인구</a:t>
            </a:r>
            <a:r>
              <a:rPr lang="en-US" altLang="ko-KR" dirty="0"/>
              <a:t>( </a:t>
            </a:r>
            <a:r>
              <a:rPr lang="ko-KR" altLang="en-US" dirty="0"/>
              <a:t>단위 </a:t>
            </a:r>
            <a:r>
              <a:rPr lang="en-US" altLang="ko-KR" dirty="0"/>
              <a:t>: </a:t>
            </a:r>
            <a:r>
              <a:rPr lang="ko-KR" altLang="en-US" dirty="0"/>
              <a:t>만 명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2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28504" y="4509544"/>
            <a:ext cx="6754493" cy="1525386"/>
            <a:chOff x="228504" y="4509544"/>
            <a:chExt cx="6754493" cy="15253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04" y="4509544"/>
              <a:ext cx="6754493" cy="152538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-1460119" y="2286377"/>
            <a:ext cx="8443116" cy="285712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2500" b="1" kern="0" spc="-8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네번째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1245215" y="4509544"/>
            <a:ext cx="6754493" cy="1525386"/>
            <a:chOff x="11245215" y="4509544"/>
            <a:chExt cx="6754493" cy="15253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5215" y="4509544"/>
              <a:ext cx="6754493" cy="152538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982200" y="2415114"/>
            <a:ext cx="8443116" cy="285712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2500" b="1" kern="0" spc="-8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endParaRPr lang="en-US" sz="12500" b="1" kern="0" spc="-800" dirty="0">
              <a:solidFill>
                <a:srgbClr val="695300"/>
              </a:solidFill>
              <a:latin typeface="바른바탕3 B" pitchFamily="34" charset="0"/>
              <a:cs typeface="바른바탕3 B" pitchFamily="34" charset="0"/>
            </a:endParaRPr>
          </a:p>
          <a:p>
            <a:pPr algn="ctr"/>
            <a:endParaRPr lang="en-US" sz="12500" b="1" kern="0" spc="-800" dirty="0">
              <a:solidFill>
                <a:srgbClr val="695300"/>
              </a:solidFill>
              <a:latin typeface="바른바탕3 B" pitchFamily="34" charset="0"/>
              <a:cs typeface="바른바탕3 B" pitchFamily="34" charset="0"/>
            </a:endParaRPr>
          </a:p>
          <a:p>
            <a:pPr algn="ctr"/>
            <a:r>
              <a:rPr lang="ko-KR" altLang="en-US" sz="12500" b="1" kern="0" spc="-800" dirty="0">
                <a:solidFill>
                  <a:srgbClr val="695300"/>
                </a:solidFill>
                <a:latin typeface="바른바탕3 B" pitchFamily="34" charset="0"/>
              </a:rPr>
              <a:t>현대 일본의 젊은 문화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일본 문화</a:t>
            </a:r>
            <a:endParaRPr lang="en-US" altLang="ko-KR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475499" y="8648516"/>
            <a:ext cx="2855705" cy="247347"/>
            <a:chOff x="1475499" y="8648516"/>
            <a:chExt cx="2855705" cy="24734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499" y="8648516"/>
              <a:ext cx="2855705" cy="24734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827962" y="-287511"/>
            <a:ext cx="7652253" cy="8398606"/>
            <a:chOff x="4827962" y="-287511"/>
            <a:chExt cx="7652253" cy="839860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4827962" y="-287511"/>
              <a:ext cx="7652253" cy="83986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6783" y="650494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903863" y="4455404"/>
            <a:ext cx="1820777" cy="1096215"/>
            <a:chOff x="2903863" y="4455404"/>
            <a:chExt cx="1820777" cy="10962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3863" y="4455404"/>
              <a:ext cx="1820777" cy="109621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903863" y="4225441"/>
            <a:ext cx="2731166" cy="207485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9100" b="1" kern="0" spc="-6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01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6374738" y="4455404"/>
            <a:ext cx="1820777" cy="1096215"/>
            <a:chOff x="6374738" y="4455404"/>
            <a:chExt cx="1820777" cy="10962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4738" y="4455404"/>
              <a:ext cx="1820777" cy="109621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374738" y="4225441"/>
            <a:ext cx="2731166" cy="207485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9100" b="1" kern="0" spc="-6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02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9669976" y="4455404"/>
            <a:ext cx="1820777" cy="1096215"/>
            <a:chOff x="9669976" y="4455404"/>
            <a:chExt cx="1820777" cy="109621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9976" y="4455404"/>
              <a:ext cx="1820777" cy="109621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669976" y="4225441"/>
            <a:ext cx="2731166" cy="207485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9100" b="1" kern="0" spc="-6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03</a:t>
            </a:r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3025748" y="4455404"/>
            <a:ext cx="1820777" cy="1096215"/>
            <a:chOff x="13025748" y="4455404"/>
            <a:chExt cx="1820777" cy="109621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25748" y="4455404"/>
              <a:ext cx="1820777" cy="109621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3058251" y="4225441"/>
            <a:ext cx="2731166" cy="207485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9100" b="1" kern="0" spc="-6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04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1421990" y="1488144"/>
            <a:ext cx="2238787" cy="811214"/>
            <a:chOff x="1421990" y="1488144"/>
            <a:chExt cx="2238787" cy="81121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1990" y="1488144"/>
              <a:ext cx="2238787" cy="81121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421990" y="1318858"/>
            <a:ext cx="3358180" cy="152739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700" b="1" kern="0" spc="-4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목차</a:t>
            </a:r>
            <a:endParaRPr lang="en-US" dirty="0"/>
          </a:p>
        </p:txBody>
      </p:sp>
      <p:grpSp>
        <p:nvGrpSpPr>
          <p:cNvPr id="1007" name="그룹 1007"/>
          <p:cNvGrpSpPr/>
          <p:nvPr/>
        </p:nvGrpSpPr>
        <p:grpSpPr>
          <a:xfrm>
            <a:off x="1475499" y="8648516"/>
            <a:ext cx="2855705" cy="244527"/>
            <a:chOff x="1475499" y="8648516"/>
            <a:chExt cx="2855705" cy="24452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499" y="8648516"/>
              <a:ext cx="2855705" cy="2445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755481" y="5388272"/>
            <a:ext cx="2716981" cy="649367"/>
            <a:chOff x="2755481" y="5388272"/>
            <a:chExt cx="2716981" cy="64936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5481" y="5388272"/>
              <a:ext cx="2716981" cy="649367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076235" y="5263706"/>
            <a:ext cx="3396226" cy="112390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4900" b="1" kern="0" spc="-300" dirty="0">
                <a:solidFill>
                  <a:srgbClr val="695300"/>
                </a:solidFill>
                <a:latin typeface="바른바탕3 B" pitchFamily="34" charset="0"/>
              </a:rPr>
              <a:t>일본 음악</a:t>
            </a:r>
            <a:endParaRPr lang="en-US" dirty="0"/>
          </a:p>
        </p:txBody>
      </p:sp>
      <p:grpSp>
        <p:nvGrpSpPr>
          <p:cNvPr id="1009" name="그룹 1009"/>
          <p:cNvGrpSpPr/>
          <p:nvPr/>
        </p:nvGrpSpPr>
        <p:grpSpPr>
          <a:xfrm>
            <a:off x="2700719" y="5003512"/>
            <a:ext cx="2826505" cy="307132"/>
            <a:chOff x="2700719" y="5003512"/>
            <a:chExt cx="2826505" cy="307132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0719" y="5003512"/>
              <a:ext cx="2826505" cy="307132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994093" y="4939830"/>
            <a:ext cx="3533131" cy="57170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2500" kern="0" spc="-2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첫번째 이야기</a:t>
            </a:r>
            <a:endParaRPr lang="en-US" dirty="0"/>
          </a:p>
        </p:txBody>
      </p:sp>
      <p:grpSp>
        <p:nvGrpSpPr>
          <p:cNvPr id="1010" name="그룹 1010"/>
          <p:cNvGrpSpPr/>
          <p:nvPr/>
        </p:nvGrpSpPr>
        <p:grpSpPr>
          <a:xfrm>
            <a:off x="6108071" y="5388272"/>
            <a:ext cx="2716981" cy="649367"/>
            <a:chOff x="6108071" y="5388272"/>
            <a:chExt cx="2716981" cy="64936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8071" y="5388272"/>
              <a:ext cx="2716981" cy="649367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428826" y="5263706"/>
            <a:ext cx="3396226" cy="112390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4900" b="1" kern="0" spc="-300" dirty="0">
                <a:solidFill>
                  <a:srgbClr val="695300"/>
                </a:solidFill>
                <a:latin typeface="바른바탕3 B" pitchFamily="34" charset="0"/>
              </a:rPr>
              <a:t>일본 영화</a:t>
            </a:r>
            <a:endParaRPr lang="en-US" dirty="0"/>
          </a:p>
        </p:txBody>
      </p:sp>
      <p:grpSp>
        <p:nvGrpSpPr>
          <p:cNvPr id="1011" name="그룹 1011"/>
          <p:cNvGrpSpPr/>
          <p:nvPr/>
        </p:nvGrpSpPr>
        <p:grpSpPr>
          <a:xfrm>
            <a:off x="6053309" y="5003512"/>
            <a:ext cx="2826505" cy="307132"/>
            <a:chOff x="6053309" y="5003512"/>
            <a:chExt cx="2826505" cy="307132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3309" y="5003512"/>
              <a:ext cx="2826505" cy="307132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346683" y="4939830"/>
            <a:ext cx="3533131" cy="57170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2500" kern="0" spc="-2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두번째 이야기</a:t>
            </a:r>
            <a:endParaRPr lang="en-US" dirty="0"/>
          </a:p>
        </p:txBody>
      </p:sp>
      <p:grpSp>
        <p:nvGrpSpPr>
          <p:cNvPr id="1012" name="그룹 1012"/>
          <p:cNvGrpSpPr/>
          <p:nvPr/>
        </p:nvGrpSpPr>
        <p:grpSpPr>
          <a:xfrm>
            <a:off x="9460662" y="5388272"/>
            <a:ext cx="2716981" cy="649367"/>
            <a:chOff x="9460662" y="5388272"/>
            <a:chExt cx="2716981" cy="649367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60662" y="5388272"/>
              <a:ext cx="2716981" cy="64936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8781417" y="5263706"/>
            <a:ext cx="3396226" cy="112390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4900" b="1" kern="0" spc="-300" dirty="0">
                <a:solidFill>
                  <a:srgbClr val="695300"/>
                </a:solidFill>
                <a:latin typeface="바른바탕3 B" pitchFamily="34" charset="0"/>
              </a:rPr>
              <a:t>일본의 대중오락</a:t>
            </a:r>
            <a:endParaRPr lang="en-US" dirty="0"/>
          </a:p>
        </p:txBody>
      </p:sp>
      <p:grpSp>
        <p:nvGrpSpPr>
          <p:cNvPr id="1013" name="그룹 1013"/>
          <p:cNvGrpSpPr/>
          <p:nvPr/>
        </p:nvGrpSpPr>
        <p:grpSpPr>
          <a:xfrm>
            <a:off x="9405900" y="5003512"/>
            <a:ext cx="2826505" cy="307132"/>
            <a:chOff x="9405900" y="5003512"/>
            <a:chExt cx="2826505" cy="307132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05900" y="5003512"/>
              <a:ext cx="2826505" cy="307132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8699274" y="4939830"/>
            <a:ext cx="3533131" cy="57170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2500" kern="0" spc="-2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세번째 이야기</a:t>
            </a:r>
            <a:endParaRPr lang="en-US" dirty="0"/>
          </a:p>
        </p:txBody>
      </p:sp>
      <p:grpSp>
        <p:nvGrpSpPr>
          <p:cNvPr id="1014" name="그룹 1014"/>
          <p:cNvGrpSpPr/>
          <p:nvPr/>
        </p:nvGrpSpPr>
        <p:grpSpPr>
          <a:xfrm>
            <a:off x="12813252" y="5388272"/>
            <a:ext cx="2716981" cy="649367"/>
            <a:chOff x="12813252" y="5388272"/>
            <a:chExt cx="2716981" cy="649367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13252" y="5388272"/>
              <a:ext cx="2716981" cy="649367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11870698" y="5371646"/>
            <a:ext cx="4034122" cy="112390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4900" b="1" kern="0" spc="-300" dirty="0">
                <a:solidFill>
                  <a:srgbClr val="695300"/>
                </a:solidFill>
                <a:latin typeface="바른바탕3 B" pitchFamily="34" charset="0"/>
              </a:rPr>
              <a:t>현대일본의 </a:t>
            </a:r>
            <a:endParaRPr lang="en-US" altLang="ko-KR" sz="4900" b="1" kern="0" spc="-300" dirty="0">
              <a:solidFill>
                <a:srgbClr val="695300"/>
              </a:solidFill>
              <a:latin typeface="바른바탕3 B" pitchFamily="34" charset="0"/>
            </a:endParaRPr>
          </a:p>
          <a:p>
            <a:pPr algn="ctr"/>
            <a:r>
              <a:rPr lang="ko-KR" altLang="en-US" sz="4900" b="1" kern="0" spc="-300" dirty="0">
                <a:solidFill>
                  <a:srgbClr val="695300"/>
                </a:solidFill>
                <a:latin typeface="바른바탕3 B" pitchFamily="34" charset="0"/>
              </a:rPr>
              <a:t>젊은 문화</a:t>
            </a:r>
            <a:endParaRPr lang="en-US" dirty="0"/>
          </a:p>
        </p:txBody>
      </p:sp>
      <p:grpSp>
        <p:nvGrpSpPr>
          <p:cNvPr id="1015" name="그룹 1015"/>
          <p:cNvGrpSpPr/>
          <p:nvPr/>
        </p:nvGrpSpPr>
        <p:grpSpPr>
          <a:xfrm>
            <a:off x="12758491" y="5003512"/>
            <a:ext cx="2826505" cy="307132"/>
            <a:chOff x="12758491" y="5003512"/>
            <a:chExt cx="2826505" cy="307132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58491" y="5003512"/>
              <a:ext cx="2826505" cy="307132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12084367" y="4939830"/>
            <a:ext cx="3533131" cy="57170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2500" kern="0" spc="-2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네번째 이야기</a:t>
            </a:r>
            <a:endParaRPr lang="en-US" dirty="0"/>
          </a:p>
        </p:txBody>
      </p:sp>
      <p:grpSp>
        <p:nvGrpSpPr>
          <p:cNvPr id="1019" name="그룹 1019"/>
          <p:cNvGrpSpPr/>
          <p:nvPr/>
        </p:nvGrpSpPr>
        <p:grpSpPr>
          <a:xfrm>
            <a:off x="1421990" y="2390979"/>
            <a:ext cx="1481873" cy="156406"/>
            <a:chOff x="1421990" y="2390979"/>
            <a:chExt cx="1481873" cy="156406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1990" y="2390979"/>
              <a:ext cx="1481873" cy="156406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13814398" y="1369552"/>
            <a:ext cx="1873870" cy="495633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일본 문화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0" grpId="0"/>
      <p:bldP spid="32" grpId="0"/>
      <p:bldP spid="36" grpId="0"/>
      <p:bldP spid="40" grpId="0"/>
      <p:bldP spid="44" grpId="0"/>
      <p:bldP spid="48" grpId="0"/>
      <p:bldP spid="52" grpId="0"/>
      <p:bldP spid="56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6783" y="639620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일본 문화</a:t>
            </a:r>
            <a:endParaRPr lang="en-US" altLang="ko-KR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475499" y="8648516"/>
            <a:ext cx="2855705" cy="248757"/>
            <a:chOff x="1475499" y="8648516"/>
            <a:chExt cx="2855705" cy="2487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499" y="8648516"/>
              <a:ext cx="2855705" cy="2487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75499" y="3456323"/>
            <a:ext cx="6688498" cy="4800958"/>
            <a:chOff x="1475499" y="3456323"/>
            <a:chExt cx="6688498" cy="48009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499" y="3456323"/>
              <a:ext cx="6688498" cy="480095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460259" y="3456324"/>
            <a:ext cx="10032747" cy="493328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21990" y="1370853"/>
            <a:ext cx="8409872" cy="23369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46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네</a:t>
            </a:r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번째</a:t>
            </a:r>
            <a:endParaRPr lang="en-US" sz="4600" b="1" kern="0" spc="-300" dirty="0">
              <a:solidFill>
                <a:srgbClr val="695300"/>
              </a:solidFill>
              <a:latin typeface="바른바탕3 B" pitchFamily="34" charset="0"/>
              <a:cs typeface="바른바탕3 B" pitchFamily="34" charset="0"/>
            </a:endParaRPr>
          </a:p>
          <a:p>
            <a:pPr algn="just"/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r>
              <a:rPr 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ko-KR" alt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현대 일본의 젊은이 문화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1421990" y="2890417"/>
            <a:ext cx="2635153" cy="156406"/>
            <a:chOff x="1421990" y="2890417"/>
            <a:chExt cx="2635153" cy="15640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1990" y="2890417"/>
              <a:ext cx="2635153" cy="156406"/>
            </a:xfrm>
            <a:prstGeom prst="rect">
              <a:avLst/>
            </a:prstGeom>
          </p:spPr>
        </p:pic>
      </p:grpSp>
      <p:grpSp>
        <p:nvGrpSpPr>
          <p:cNvPr id="21" name="그룹 1007">
            <a:extLst>
              <a:ext uri="{FF2B5EF4-FFF2-40B4-BE49-F238E27FC236}">
                <a16:creationId xmlns:a16="http://schemas.microsoft.com/office/drawing/2014/main" id="{C2361AEF-2790-4787-950B-3ECD7D2BA57A}"/>
              </a:ext>
            </a:extLst>
          </p:cNvPr>
          <p:cNvGrpSpPr/>
          <p:nvPr/>
        </p:nvGrpSpPr>
        <p:grpSpPr>
          <a:xfrm>
            <a:off x="1437404" y="3676599"/>
            <a:ext cx="416564" cy="334025"/>
            <a:chOff x="1437404" y="3676599"/>
            <a:chExt cx="416564" cy="334025"/>
          </a:xfrm>
        </p:grpSpPr>
        <p:grpSp>
          <p:nvGrpSpPr>
            <p:cNvPr id="23" name="그룹 1008">
              <a:extLst>
                <a:ext uri="{FF2B5EF4-FFF2-40B4-BE49-F238E27FC236}">
                  <a16:creationId xmlns:a16="http://schemas.microsoft.com/office/drawing/2014/main" id="{9D565FE8-6FF1-4066-966C-996B969D8D92}"/>
                </a:ext>
              </a:extLst>
            </p:cNvPr>
            <p:cNvGrpSpPr/>
            <p:nvPr/>
          </p:nvGrpSpPr>
          <p:grpSpPr>
            <a:xfrm>
              <a:off x="1475499" y="3676599"/>
              <a:ext cx="334025" cy="334025"/>
              <a:chOff x="1475499" y="3676599"/>
              <a:chExt cx="334025" cy="334025"/>
            </a:xfrm>
          </p:grpSpPr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CB542368-FB96-4076-A6B9-33CAAD17E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75499" y="3676599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24" name="그룹 1009">
              <a:extLst>
                <a:ext uri="{FF2B5EF4-FFF2-40B4-BE49-F238E27FC236}">
                  <a16:creationId xmlns:a16="http://schemas.microsoft.com/office/drawing/2014/main" id="{8EFD6CE2-DE1F-4F71-ABBC-E163E8090E3E}"/>
                </a:ext>
              </a:extLst>
            </p:cNvPr>
            <p:cNvGrpSpPr/>
            <p:nvPr/>
          </p:nvGrpSpPr>
          <p:grpSpPr>
            <a:xfrm>
              <a:off x="1437404" y="3730872"/>
              <a:ext cx="416564" cy="244527"/>
              <a:chOff x="1437404" y="3730872"/>
              <a:chExt cx="416564" cy="244527"/>
            </a:xfrm>
          </p:grpSpPr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48EA068B-B1A0-4F65-BD13-381CD6EEE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37404" y="3730872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26" name="Object 30">
              <a:extLst>
                <a:ext uri="{FF2B5EF4-FFF2-40B4-BE49-F238E27FC236}">
                  <a16:creationId xmlns:a16="http://schemas.microsoft.com/office/drawing/2014/main" id="{360AFC69-20B1-4747-AB3A-08DA0262BA38}"/>
                </a:ext>
              </a:extLst>
            </p:cNvPr>
            <p:cNvSpPr txBox="1"/>
            <p:nvPr/>
          </p:nvSpPr>
          <p:spPr>
            <a:xfrm>
              <a:off x="1333263" y="3687806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01</a:t>
              </a:r>
              <a:endParaRPr lang="en-US" dirty="0"/>
            </a:p>
          </p:txBody>
        </p:sp>
      </p:grpSp>
      <p:grpSp>
        <p:nvGrpSpPr>
          <p:cNvPr id="29" name="그룹 1011">
            <a:extLst>
              <a:ext uri="{FF2B5EF4-FFF2-40B4-BE49-F238E27FC236}">
                <a16:creationId xmlns:a16="http://schemas.microsoft.com/office/drawing/2014/main" id="{5CFED86D-9193-47B3-AE1C-8BCFA502CFEA}"/>
              </a:ext>
            </a:extLst>
          </p:cNvPr>
          <p:cNvGrpSpPr/>
          <p:nvPr/>
        </p:nvGrpSpPr>
        <p:grpSpPr>
          <a:xfrm>
            <a:off x="4740701" y="3751347"/>
            <a:ext cx="3798383" cy="156406"/>
            <a:chOff x="4740701" y="3724218"/>
            <a:chExt cx="3798383" cy="156406"/>
          </a:xfrm>
        </p:grpSpPr>
        <p:pic>
          <p:nvPicPr>
            <p:cNvPr id="30" name="Object 36">
              <a:extLst>
                <a:ext uri="{FF2B5EF4-FFF2-40B4-BE49-F238E27FC236}">
                  <a16:creationId xmlns:a16="http://schemas.microsoft.com/office/drawing/2014/main" id="{B1C51E9E-A630-4B01-86FA-7966DC6C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40701" y="3724218"/>
              <a:ext cx="3798383" cy="156406"/>
            </a:xfrm>
            <a:prstGeom prst="rect">
              <a:avLst/>
            </a:prstGeom>
          </p:spPr>
        </p:pic>
      </p:grpSp>
      <p:sp>
        <p:nvSpPr>
          <p:cNvPr id="31" name="Object 35">
            <a:extLst>
              <a:ext uri="{FF2B5EF4-FFF2-40B4-BE49-F238E27FC236}">
                <a16:creationId xmlns:a16="http://schemas.microsoft.com/office/drawing/2014/main" id="{B0BE28D8-5209-41CB-AFEE-5FCCFD551CDA}"/>
              </a:ext>
            </a:extLst>
          </p:cNvPr>
          <p:cNvSpPr txBox="1"/>
          <p:nvPr/>
        </p:nvSpPr>
        <p:spPr>
          <a:xfrm>
            <a:off x="1892782" y="3617043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>
                <a:solidFill>
                  <a:srgbClr val="714625"/>
                </a:solidFill>
              </a:rPr>
              <a:t>젊은이 언어</a:t>
            </a:r>
            <a:endParaRPr lang="en-US" dirty="0">
              <a:solidFill>
                <a:srgbClr val="714625"/>
              </a:solidFill>
            </a:endParaRPr>
          </a:p>
        </p:txBody>
      </p:sp>
      <p:sp>
        <p:nvSpPr>
          <p:cNvPr id="32" name="Object 42">
            <a:extLst>
              <a:ext uri="{FF2B5EF4-FFF2-40B4-BE49-F238E27FC236}">
                <a16:creationId xmlns:a16="http://schemas.microsoft.com/office/drawing/2014/main" id="{78AB28FB-B7E6-4053-907E-0F55F2BC5301}"/>
              </a:ext>
            </a:extLst>
          </p:cNvPr>
          <p:cNvSpPr txBox="1"/>
          <p:nvPr/>
        </p:nvSpPr>
        <p:spPr>
          <a:xfrm>
            <a:off x="1460085" y="4103113"/>
            <a:ext cx="10618497" cy="2368233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</a:t>
            </a:r>
            <a:r>
              <a:rPr lang="ko-KR" altLang="en-US" sz="2000" dirty="0">
                <a:solidFill>
                  <a:srgbClr val="714625"/>
                </a:solidFill>
              </a:rPr>
              <a:t>말은 문화의 산물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</a:rPr>
              <a:t>문화에 의해 규정</a:t>
            </a:r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</a:t>
            </a:r>
            <a:r>
              <a:rPr lang="ko-KR" altLang="en-US" sz="2000" dirty="0">
                <a:solidFill>
                  <a:srgbClr val="714625"/>
                </a:solidFill>
              </a:rPr>
              <a:t>젊은이 </a:t>
            </a:r>
            <a:r>
              <a:rPr lang="en-US" altLang="ko-KR" sz="2000" dirty="0">
                <a:solidFill>
                  <a:srgbClr val="714625"/>
                </a:solidFill>
              </a:rPr>
              <a:t>&gt; </a:t>
            </a:r>
            <a:r>
              <a:rPr lang="ko-KR" altLang="en-US" sz="2000" dirty="0">
                <a:solidFill>
                  <a:srgbClr val="714625"/>
                </a:solidFill>
              </a:rPr>
              <a:t>새로운 의미와 용법이 고안</a:t>
            </a:r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</a:t>
            </a:r>
            <a:r>
              <a:rPr lang="ko-KR" altLang="en-US" sz="2000" dirty="0">
                <a:solidFill>
                  <a:srgbClr val="714625"/>
                </a:solidFill>
              </a:rPr>
              <a:t>특징 </a:t>
            </a:r>
            <a:r>
              <a:rPr lang="en-US" altLang="ko-KR" sz="2000" dirty="0">
                <a:solidFill>
                  <a:srgbClr val="714625"/>
                </a:solidFill>
              </a:rPr>
              <a:t>: </a:t>
            </a:r>
            <a:r>
              <a:rPr lang="ko-KR" altLang="en-US" sz="2000" dirty="0">
                <a:solidFill>
                  <a:srgbClr val="714625"/>
                </a:solidFill>
              </a:rPr>
              <a:t>스마트폰 보급 </a:t>
            </a:r>
            <a:r>
              <a:rPr lang="en-US" altLang="ko-KR" sz="2000" dirty="0">
                <a:solidFill>
                  <a:srgbClr val="714625"/>
                </a:solidFill>
              </a:rPr>
              <a:t>– </a:t>
            </a:r>
            <a:r>
              <a:rPr lang="ko-KR" altLang="en-US" sz="2000" dirty="0">
                <a:solidFill>
                  <a:srgbClr val="714625"/>
                </a:solidFill>
              </a:rPr>
              <a:t>글자 수 한정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짧게 생략된 말 ↑</a:t>
            </a:r>
            <a:endParaRPr lang="en-US" altLang="ko-KR" sz="20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ko-KR" sz="20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젊은이 말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또래 친구들 사이에 쓰는 말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윗사람에게 사용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dirty="0"/>
              <a:t>         </a:t>
            </a:r>
          </a:p>
        </p:txBody>
      </p:sp>
      <p:grpSp>
        <p:nvGrpSpPr>
          <p:cNvPr id="33" name="그룹 1012">
            <a:extLst>
              <a:ext uri="{FF2B5EF4-FFF2-40B4-BE49-F238E27FC236}">
                <a16:creationId xmlns:a16="http://schemas.microsoft.com/office/drawing/2014/main" id="{76DF4C4A-CD99-4DD3-8A88-6107DAD3B00A}"/>
              </a:ext>
            </a:extLst>
          </p:cNvPr>
          <p:cNvGrpSpPr/>
          <p:nvPr/>
        </p:nvGrpSpPr>
        <p:grpSpPr>
          <a:xfrm>
            <a:off x="14064273" y="2013031"/>
            <a:ext cx="2594303" cy="3118952"/>
            <a:chOff x="4312875" y="2509080"/>
            <a:chExt cx="2594303" cy="3118952"/>
          </a:xfrm>
        </p:grpSpPr>
        <p:pic>
          <p:nvPicPr>
            <p:cNvPr id="34" name="Object 35">
              <a:extLst>
                <a:ext uri="{FF2B5EF4-FFF2-40B4-BE49-F238E27FC236}">
                  <a16:creationId xmlns:a16="http://schemas.microsoft.com/office/drawing/2014/main" id="{A4033017-C8C9-4CEE-9F88-E9F02E853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875" y="2509080"/>
              <a:ext cx="2594303" cy="3118952"/>
            </a:xfrm>
            <a:prstGeom prst="rect">
              <a:avLst/>
            </a:prstGeom>
          </p:spPr>
        </p:pic>
      </p:grpSp>
      <p:sp>
        <p:nvSpPr>
          <p:cNvPr id="2" name="말풍선: 사각형 1">
            <a:extLst>
              <a:ext uri="{FF2B5EF4-FFF2-40B4-BE49-F238E27FC236}">
                <a16:creationId xmlns:a16="http://schemas.microsoft.com/office/drawing/2014/main" id="{DDCC9D3E-F3AE-490A-AE8C-803A9D43E6F5}"/>
              </a:ext>
            </a:extLst>
          </p:cNvPr>
          <p:cNvSpPr/>
          <p:nvPr/>
        </p:nvSpPr>
        <p:spPr>
          <a:xfrm>
            <a:off x="10768797" y="1218871"/>
            <a:ext cx="3083192" cy="2128899"/>
          </a:xfrm>
          <a:prstGeom prst="wedgeRectCallout">
            <a:avLst>
              <a:gd name="adj1" fmla="val 62314"/>
              <a:gd name="adj2" fmla="val 3795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rgbClr val="714625"/>
                </a:solidFill>
              </a:rPr>
              <a:t>あけおめ！</a:t>
            </a:r>
            <a:br>
              <a:rPr lang="en-US" altLang="ja-JP" sz="2000" dirty="0">
                <a:solidFill>
                  <a:srgbClr val="714625"/>
                </a:solidFill>
              </a:rPr>
            </a:br>
            <a:r>
              <a:rPr lang="ja-JP" altLang="en-US" sz="2000" dirty="0">
                <a:solidFill>
                  <a:srgbClr val="714625"/>
                </a:solidFill>
              </a:rPr>
              <a:t>ことよろ！</a:t>
            </a:r>
            <a:br>
              <a:rPr lang="en-US" altLang="ja-JP" sz="2000" dirty="0">
                <a:solidFill>
                  <a:srgbClr val="714625"/>
                </a:solidFill>
              </a:rPr>
            </a:br>
            <a:r>
              <a:rPr lang="ja-JP" altLang="en-US" sz="2000" dirty="0">
                <a:solidFill>
                  <a:srgbClr val="714625"/>
                </a:solidFill>
              </a:rPr>
              <a:t>＝</a:t>
            </a:r>
            <a:br>
              <a:rPr lang="en-US" altLang="ja-JP" sz="2000" dirty="0">
                <a:solidFill>
                  <a:srgbClr val="714625"/>
                </a:solidFill>
              </a:rPr>
            </a:br>
            <a:r>
              <a:rPr lang="ko-KR" altLang="en-US" sz="2000" dirty="0">
                <a:solidFill>
                  <a:srgbClr val="714625"/>
                </a:solidFill>
              </a:rPr>
              <a:t>새해 복</a:t>
            </a:r>
            <a:r>
              <a:rPr lang="en-US" altLang="ko-KR" sz="2000" dirty="0">
                <a:solidFill>
                  <a:srgbClr val="714625"/>
                </a:solidFill>
              </a:rPr>
              <a:t>!</a:t>
            </a:r>
            <a:br>
              <a:rPr lang="en-US" altLang="ko-KR" sz="2000" dirty="0">
                <a:solidFill>
                  <a:srgbClr val="714625"/>
                </a:solidFill>
              </a:rPr>
            </a:br>
            <a:r>
              <a:rPr lang="ko-KR" altLang="en-US" sz="2000" dirty="0">
                <a:solidFill>
                  <a:srgbClr val="714625"/>
                </a:solidFill>
              </a:rPr>
              <a:t>이번에도 잘 부탁</a:t>
            </a:r>
            <a:r>
              <a:rPr lang="en-US" altLang="ko-KR" sz="2000" dirty="0">
                <a:solidFill>
                  <a:srgbClr val="714625"/>
                </a:solidFill>
              </a:rPr>
              <a:t>!</a:t>
            </a:r>
            <a:endParaRPr lang="ko-KR" altLang="en-US" sz="2000" dirty="0">
              <a:solidFill>
                <a:srgbClr val="714625"/>
              </a:solidFill>
            </a:endParaRPr>
          </a:p>
        </p:txBody>
      </p:sp>
      <p:grpSp>
        <p:nvGrpSpPr>
          <p:cNvPr id="35" name="그룹 1010">
            <a:extLst>
              <a:ext uri="{FF2B5EF4-FFF2-40B4-BE49-F238E27FC236}">
                <a16:creationId xmlns:a16="http://schemas.microsoft.com/office/drawing/2014/main" id="{C1E62087-2452-4C98-882C-4B99E363DC6E}"/>
              </a:ext>
            </a:extLst>
          </p:cNvPr>
          <p:cNvGrpSpPr/>
          <p:nvPr/>
        </p:nvGrpSpPr>
        <p:grpSpPr>
          <a:xfrm>
            <a:off x="9123962" y="5598073"/>
            <a:ext cx="1774555" cy="3586910"/>
            <a:chOff x="9012148" y="4660968"/>
            <a:chExt cx="1774555" cy="3586910"/>
          </a:xfrm>
        </p:grpSpPr>
        <p:pic>
          <p:nvPicPr>
            <p:cNvPr id="36" name="Object 29">
              <a:extLst>
                <a:ext uri="{FF2B5EF4-FFF2-40B4-BE49-F238E27FC236}">
                  <a16:creationId xmlns:a16="http://schemas.microsoft.com/office/drawing/2014/main" id="{500E3BB3-381C-4232-A3DA-C94F2E3CE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12148" y="4660968"/>
              <a:ext cx="1774555" cy="3586910"/>
            </a:xfrm>
            <a:prstGeom prst="rect">
              <a:avLst/>
            </a:prstGeom>
          </p:spPr>
        </p:pic>
      </p:grpSp>
      <p:sp>
        <p:nvSpPr>
          <p:cNvPr id="37" name="말풍선: 사각형 36">
            <a:extLst>
              <a:ext uri="{FF2B5EF4-FFF2-40B4-BE49-F238E27FC236}">
                <a16:creationId xmlns:a16="http://schemas.microsoft.com/office/drawing/2014/main" id="{4268C46B-37F3-43D1-99ED-1FD1A4BF52A9}"/>
              </a:ext>
            </a:extLst>
          </p:cNvPr>
          <p:cNvSpPr/>
          <p:nvPr/>
        </p:nvSpPr>
        <p:spPr>
          <a:xfrm>
            <a:off x="11822620" y="6366027"/>
            <a:ext cx="3083192" cy="2128899"/>
          </a:xfrm>
          <a:prstGeom prst="wedgeRectCallout">
            <a:avLst>
              <a:gd name="adj1" fmla="val -72204"/>
              <a:gd name="adj2" fmla="val -364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rgbClr val="714625"/>
                </a:solidFill>
              </a:rPr>
              <a:t>ガチで　さむっ！</a:t>
            </a:r>
            <a:endParaRPr lang="en-US" altLang="ja-JP" sz="2000" dirty="0">
              <a:solidFill>
                <a:srgbClr val="714625"/>
              </a:solidFill>
            </a:endParaRPr>
          </a:p>
          <a:p>
            <a:pPr algn="ctr"/>
            <a:r>
              <a:rPr lang="ja-JP" altLang="en-US" sz="2000" dirty="0">
                <a:solidFill>
                  <a:srgbClr val="714625"/>
                </a:solidFill>
              </a:rPr>
              <a:t>＝</a:t>
            </a:r>
            <a:endParaRPr lang="en-US" altLang="ja-JP" sz="2000" dirty="0">
              <a:solidFill>
                <a:srgbClr val="714625"/>
              </a:solidFill>
            </a:endParaRPr>
          </a:p>
          <a:p>
            <a:pPr algn="ctr"/>
            <a:r>
              <a:rPr lang="ko-KR" altLang="en-US" sz="2000" dirty="0">
                <a:solidFill>
                  <a:srgbClr val="714625"/>
                </a:solidFill>
              </a:rPr>
              <a:t>진짜 추워</a:t>
            </a:r>
            <a:r>
              <a:rPr lang="en-US" altLang="ko-KR" sz="2000" dirty="0">
                <a:solidFill>
                  <a:srgbClr val="714625"/>
                </a:solidFill>
              </a:rPr>
              <a:t>!</a:t>
            </a:r>
            <a:endParaRPr lang="en-US" altLang="ja-JP" sz="2000" dirty="0">
              <a:solidFill>
                <a:srgbClr val="7146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6783" y="650494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일본 문화</a:t>
            </a:r>
            <a:endParaRPr lang="en-US" altLang="ko-KR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475499" y="8648516"/>
            <a:ext cx="2855705" cy="248757"/>
            <a:chOff x="1475499" y="8648516"/>
            <a:chExt cx="2855705" cy="2487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499" y="8648516"/>
              <a:ext cx="2855705" cy="2487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75499" y="3456323"/>
            <a:ext cx="6688498" cy="4800958"/>
            <a:chOff x="1475499" y="3456323"/>
            <a:chExt cx="6688498" cy="48009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499" y="3456323"/>
              <a:ext cx="6688498" cy="480095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460259" y="3456324"/>
            <a:ext cx="10032747" cy="493328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21990" y="1370853"/>
            <a:ext cx="8409872" cy="23369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46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네</a:t>
            </a:r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번째</a:t>
            </a:r>
            <a:endParaRPr lang="en-US" sz="4600" b="1" kern="0" spc="-300" dirty="0">
              <a:solidFill>
                <a:srgbClr val="695300"/>
              </a:solidFill>
              <a:latin typeface="바른바탕3 B" pitchFamily="34" charset="0"/>
              <a:cs typeface="바른바탕3 B" pitchFamily="34" charset="0"/>
            </a:endParaRPr>
          </a:p>
          <a:p>
            <a:pPr algn="just"/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r>
              <a:rPr 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ko-KR" alt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현대 일본의 젊은이 문화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1421990" y="2890417"/>
            <a:ext cx="2635153" cy="156406"/>
            <a:chOff x="1421990" y="2890417"/>
            <a:chExt cx="2635153" cy="15640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1990" y="2890417"/>
              <a:ext cx="2635153" cy="156406"/>
            </a:xfrm>
            <a:prstGeom prst="rect">
              <a:avLst/>
            </a:prstGeom>
          </p:spPr>
        </p:pic>
      </p:grpSp>
      <p:grpSp>
        <p:nvGrpSpPr>
          <p:cNvPr id="21" name="그룹 1007">
            <a:extLst>
              <a:ext uri="{FF2B5EF4-FFF2-40B4-BE49-F238E27FC236}">
                <a16:creationId xmlns:a16="http://schemas.microsoft.com/office/drawing/2014/main" id="{C2361AEF-2790-4787-950B-3ECD7D2BA57A}"/>
              </a:ext>
            </a:extLst>
          </p:cNvPr>
          <p:cNvGrpSpPr/>
          <p:nvPr/>
        </p:nvGrpSpPr>
        <p:grpSpPr>
          <a:xfrm>
            <a:off x="1437404" y="3676599"/>
            <a:ext cx="416564" cy="334025"/>
            <a:chOff x="1437404" y="3676599"/>
            <a:chExt cx="416564" cy="334025"/>
          </a:xfrm>
        </p:grpSpPr>
        <p:grpSp>
          <p:nvGrpSpPr>
            <p:cNvPr id="23" name="그룹 1008">
              <a:extLst>
                <a:ext uri="{FF2B5EF4-FFF2-40B4-BE49-F238E27FC236}">
                  <a16:creationId xmlns:a16="http://schemas.microsoft.com/office/drawing/2014/main" id="{9D565FE8-6FF1-4066-966C-996B969D8D92}"/>
                </a:ext>
              </a:extLst>
            </p:cNvPr>
            <p:cNvGrpSpPr/>
            <p:nvPr/>
          </p:nvGrpSpPr>
          <p:grpSpPr>
            <a:xfrm>
              <a:off x="1475499" y="3676599"/>
              <a:ext cx="334025" cy="334025"/>
              <a:chOff x="1475499" y="3676599"/>
              <a:chExt cx="334025" cy="334025"/>
            </a:xfrm>
          </p:grpSpPr>
          <p:pic>
            <p:nvPicPr>
              <p:cNvPr id="28" name="Object 24">
                <a:extLst>
                  <a:ext uri="{FF2B5EF4-FFF2-40B4-BE49-F238E27FC236}">
                    <a16:creationId xmlns:a16="http://schemas.microsoft.com/office/drawing/2014/main" id="{CB542368-FB96-4076-A6B9-33CAAD17E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75499" y="3676599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24" name="그룹 1009">
              <a:extLst>
                <a:ext uri="{FF2B5EF4-FFF2-40B4-BE49-F238E27FC236}">
                  <a16:creationId xmlns:a16="http://schemas.microsoft.com/office/drawing/2014/main" id="{8EFD6CE2-DE1F-4F71-ABBC-E163E8090E3E}"/>
                </a:ext>
              </a:extLst>
            </p:cNvPr>
            <p:cNvGrpSpPr/>
            <p:nvPr/>
          </p:nvGrpSpPr>
          <p:grpSpPr>
            <a:xfrm>
              <a:off x="1437404" y="3730872"/>
              <a:ext cx="416564" cy="244527"/>
              <a:chOff x="1437404" y="3730872"/>
              <a:chExt cx="416564" cy="244527"/>
            </a:xfrm>
          </p:grpSpPr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id="{48EA068B-B1A0-4F65-BD13-381CD6EEE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37404" y="3730872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26" name="Object 30">
              <a:extLst>
                <a:ext uri="{FF2B5EF4-FFF2-40B4-BE49-F238E27FC236}">
                  <a16:creationId xmlns:a16="http://schemas.microsoft.com/office/drawing/2014/main" id="{360AFC69-20B1-4747-AB3A-08DA0262BA38}"/>
                </a:ext>
              </a:extLst>
            </p:cNvPr>
            <p:cNvSpPr txBox="1"/>
            <p:nvPr/>
          </p:nvSpPr>
          <p:spPr>
            <a:xfrm>
              <a:off x="1333263" y="3687806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01</a:t>
              </a:r>
              <a:endParaRPr lang="en-US" dirty="0"/>
            </a:p>
          </p:txBody>
        </p:sp>
      </p:grpSp>
      <p:grpSp>
        <p:nvGrpSpPr>
          <p:cNvPr id="29" name="그룹 1011">
            <a:extLst>
              <a:ext uri="{FF2B5EF4-FFF2-40B4-BE49-F238E27FC236}">
                <a16:creationId xmlns:a16="http://schemas.microsoft.com/office/drawing/2014/main" id="{5CFED86D-9193-47B3-AE1C-8BCFA502CFEA}"/>
              </a:ext>
            </a:extLst>
          </p:cNvPr>
          <p:cNvGrpSpPr/>
          <p:nvPr/>
        </p:nvGrpSpPr>
        <p:grpSpPr>
          <a:xfrm>
            <a:off x="4740701" y="3751347"/>
            <a:ext cx="3798383" cy="156406"/>
            <a:chOff x="4740701" y="3724218"/>
            <a:chExt cx="3798383" cy="156406"/>
          </a:xfrm>
        </p:grpSpPr>
        <p:pic>
          <p:nvPicPr>
            <p:cNvPr id="30" name="Object 36">
              <a:extLst>
                <a:ext uri="{FF2B5EF4-FFF2-40B4-BE49-F238E27FC236}">
                  <a16:creationId xmlns:a16="http://schemas.microsoft.com/office/drawing/2014/main" id="{B1C51E9E-A630-4B01-86FA-7966DC6C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0701" y="3724218"/>
              <a:ext cx="3798383" cy="156406"/>
            </a:xfrm>
            <a:prstGeom prst="rect">
              <a:avLst/>
            </a:prstGeom>
          </p:spPr>
        </p:pic>
      </p:grpSp>
      <p:sp>
        <p:nvSpPr>
          <p:cNvPr id="31" name="Object 35">
            <a:extLst>
              <a:ext uri="{FF2B5EF4-FFF2-40B4-BE49-F238E27FC236}">
                <a16:creationId xmlns:a16="http://schemas.microsoft.com/office/drawing/2014/main" id="{B0BE28D8-5209-41CB-AFEE-5FCCFD551CDA}"/>
              </a:ext>
            </a:extLst>
          </p:cNvPr>
          <p:cNvSpPr txBox="1"/>
          <p:nvPr/>
        </p:nvSpPr>
        <p:spPr>
          <a:xfrm>
            <a:off x="1892782" y="3617043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>
                <a:solidFill>
                  <a:srgbClr val="714625"/>
                </a:solidFill>
              </a:rPr>
              <a:t>패션</a:t>
            </a:r>
            <a:endParaRPr lang="en-US" dirty="0">
              <a:solidFill>
                <a:srgbClr val="714625"/>
              </a:solidFill>
            </a:endParaRPr>
          </a:p>
        </p:txBody>
      </p:sp>
      <p:sp>
        <p:nvSpPr>
          <p:cNvPr id="32" name="Object 42">
            <a:extLst>
              <a:ext uri="{FF2B5EF4-FFF2-40B4-BE49-F238E27FC236}">
                <a16:creationId xmlns:a16="http://schemas.microsoft.com/office/drawing/2014/main" id="{78AB28FB-B7E6-4053-907E-0F55F2BC5301}"/>
              </a:ext>
            </a:extLst>
          </p:cNvPr>
          <p:cNvSpPr txBox="1"/>
          <p:nvPr/>
        </p:nvSpPr>
        <p:spPr>
          <a:xfrm>
            <a:off x="1460085" y="4103113"/>
            <a:ext cx="11112915" cy="172631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</a:t>
            </a:r>
            <a:r>
              <a:rPr lang="ko-KR" altLang="en-US" sz="2000" dirty="0">
                <a:solidFill>
                  <a:srgbClr val="714625"/>
                </a:solidFill>
              </a:rPr>
              <a:t>오늘날 젊은이 패션 </a:t>
            </a:r>
            <a:r>
              <a:rPr lang="en-US" altLang="ko-KR" sz="2000" dirty="0">
                <a:solidFill>
                  <a:srgbClr val="714625"/>
                </a:solidFill>
              </a:rPr>
              <a:t>= </a:t>
            </a:r>
            <a:r>
              <a:rPr lang="ko-KR" altLang="en-US" sz="2000" dirty="0">
                <a:solidFill>
                  <a:srgbClr val="714625"/>
                </a:solidFill>
              </a:rPr>
              <a:t>각자 선호하는 스타일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</a:rPr>
              <a:t>개성이 강함</a:t>
            </a:r>
            <a:r>
              <a:rPr lang="en-US" altLang="ko-KR" sz="2000" dirty="0">
                <a:solidFill>
                  <a:srgbClr val="714625"/>
                </a:solidFill>
              </a:rPr>
              <a:t>!</a:t>
            </a: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</a:t>
            </a:r>
            <a:r>
              <a:rPr lang="ko-KR" altLang="en-US" sz="2000" dirty="0">
                <a:solidFill>
                  <a:srgbClr val="714625"/>
                </a:solidFill>
              </a:rPr>
              <a:t>각자의 개성을 존중하는 사회가 됨</a:t>
            </a:r>
            <a:r>
              <a:rPr lang="en-US" altLang="ko-KR" sz="2000" dirty="0">
                <a:solidFill>
                  <a:srgbClr val="714625"/>
                </a:solidFill>
              </a:rPr>
              <a:t>!</a:t>
            </a: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</a:t>
            </a:r>
            <a:r>
              <a:rPr lang="ko-KR" altLang="en-US" sz="2000" dirty="0">
                <a:solidFill>
                  <a:srgbClr val="714625"/>
                </a:solidFill>
              </a:rPr>
              <a:t>패션 </a:t>
            </a:r>
            <a:r>
              <a:rPr lang="en-US" altLang="ko-KR" sz="2000" dirty="0">
                <a:solidFill>
                  <a:srgbClr val="714625"/>
                </a:solidFill>
              </a:rPr>
              <a:t>= </a:t>
            </a:r>
            <a:r>
              <a:rPr lang="ko-KR" altLang="en-US" sz="2000" dirty="0">
                <a:solidFill>
                  <a:srgbClr val="714625"/>
                </a:solidFill>
              </a:rPr>
              <a:t>자기표현의 중요한 수단</a:t>
            </a:r>
            <a:r>
              <a:rPr lang="en-US" altLang="ko-KR" sz="2000" dirty="0">
                <a:solidFill>
                  <a:srgbClr val="714625"/>
                </a:solidFill>
              </a:rPr>
              <a:t>! </a:t>
            </a: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</a:t>
            </a:r>
            <a:r>
              <a:rPr lang="ko-KR" altLang="en-US" sz="2000" dirty="0">
                <a:solidFill>
                  <a:srgbClr val="714625"/>
                </a:solidFill>
              </a:rPr>
              <a:t>패션 잡지의 영향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→ 닮은 복장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머리 모양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↑ 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일본인의 특성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주위사람들과 비슷한 스타일을 통한 </a:t>
            </a:r>
            <a:r>
              <a:rPr lang="ko-KR" altLang="en-US" sz="2000" u="sng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동료 의식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이 강함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ko-KR" altLang="en-US" sz="2000" dirty="0">
                <a:solidFill>
                  <a:srgbClr val="714625"/>
                </a:solidFill>
              </a:rPr>
              <a:t>   버블 시대 이후</a:t>
            </a:r>
            <a:r>
              <a:rPr lang="en-US" altLang="ko-KR" sz="2000" dirty="0">
                <a:solidFill>
                  <a:srgbClr val="714625"/>
                </a:solidFill>
              </a:rPr>
              <a:t>,  </a:t>
            </a:r>
            <a:r>
              <a:rPr lang="ko-KR" altLang="en-US" sz="2000" dirty="0">
                <a:solidFill>
                  <a:srgbClr val="714625"/>
                </a:solidFill>
              </a:rPr>
              <a:t>명품을 선호하는 경향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altLang="ko-KR" sz="20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루이비통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(LOUIS VUITTON), </a:t>
            </a:r>
            <a:r>
              <a:rPr lang="ko-KR" altLang="en-US" sz="2000" dirty="0" err="1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에르메스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(HERMES),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구찌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(GUCCI)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등을 가짐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하나의 </a:t>
            </a:r>
            <a:r>
              <a:rPr lang="ko-KR" altLang="en-US" sz="2000" u="sng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지위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라고 생각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342900" indent="-342900" algn="just">
              <a:buFontTx/>
              <a:buChar char="-"/>
            </a:pPr>
            <a:endParaRPr lang="en-US" altLang="ko-KR" sz="20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적당한 가격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좋은 품질로 인한 재평가 되는 </a:t>
            </a:r>
            <a:r>
              <a:rPr lang="ko-KR" altLang="en-US" sz="2000" dirty="0" err="1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패스트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패션 유행</a:t>
            </a:r>
            <a:endParaRPr lang="en-US" altLang="ko-KR" sz="20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</a:t>
            </a:r>
            <a:r>
              <a:rPr lang="ko-KR" altLang="en-US" sz="2000" dirty="0" err="1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유니클로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(UNIQLO), </a:t>
            </a:r>
            <a:r>
              <a:rPr lang="ko-KR" altLang="en-US" sz="2000" dirty="0" err="1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에이치앤엠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(H&amp;M),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자라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(ZARA),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갭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(GAP)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저가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ko-KR" altLang="en-US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빠름 </a:t>
            </a:r>
            <a:r>
              <a:rPr lang="en-US" altLang="ko-KR" sz="2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   </a:t>
            </a:r>
          </a:p>
          <a:p>
            <a:pPr algn="just"/>
            <a:endParaRPr lang="en-US" altLang="ko-KR" sz="20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ko-KR" altLang="en-US" sz="2000" dirty="0">
                <a:solidFill>
                  <a:srgbClr val="714625"/>
                </a:solidFill>
              </a:rPr>
              <a:t> </a:t>
            </a:r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dirty="0"/>
              <a:t>         </a:t>
            </a:r>
          </a:p>
        </p:txBody>
      </p:sp>
      <p:pic>
        <p:nvPicPr>
          <p:cNvPr id="3074" name="Picture 2" descr="유니클로 알바생이 직접 알려준 쇼핑 '꿀팁' 6가지 - 인사이트">
            <a:extLst>
              <a:ext uri="{FF2B5EF4-FFF2-40B4-BE49-F238E27FC236}">
                <a16:creationId xmlns:a16="http://schemas.microsoft.com/office/drawing/2014/main" id="{F65599B6-649C-4091-A9D2-537DD804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696" y="2608468"/>
            <a:ext cx="4525643" cy="30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BCB4F3-89E0-414E-A6EB-4582253D48B1}"/>
              </a:ext>
            </a:extLst>
          </p:cNvPr>
          <p:cNvSpPr txBox="1"/>
          <p:nvPr/>
        </p:nvSpPr>
        <p:spPr>
          <a:xfrm>
            <a:off x="12573000" y="5780239"/>
            <a:ext cx="4239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714625"/>
                </a:solidFill>
              </a:rPr>
              <a:t>&lt;</a:t>
            </a:r>
            <a:r>
              <a:rPr lang="ko-KR" altLang="en-US" sz="2000" dirty="0" err="1">
                <a:solidFill>
                  <a:srgbClr val="714625"/>
                </a:solidFill>
              </a:rPr>
              <a:t>유니클로</a:t>
            </a:r>
            <a:r>
              <a:rPr lang="ko-KR" altLang="en-US" sz="2000" dirty="0">
                <a:solidFill>
                  <a:srgbClr val="714625"/>
                </a:solidFill>
              </a:rPr>
              <a:t> 매장</a:t>
            </a:r>
            <a:r>
              <a:rPr lang="en-US" altLang="ko-KR" sz="2000" dirty="0">
                <a:solidFill>
                  <a:srgbClr val="714625"/>
                </a:solidFill>
              </a:rPr>
              <a:t>&gt;</a:t>
            </a:r>
            <a:endParaRPr lang="ko-KR" altLang="en-US" sz="2000" dirty="0">
              <a:solidFill>
                <a:srgbClr val="714625"/>
              </a:solidFill>
            </a:endParaRPr>
          </a:p>
        </p:txBody>
      </p:sp>
      <p:grpSp>
        <p:nvGrpSpPr>
          <p:cNvPr id="34" name="그룹 1001">
            <a:extLst>
              <a:ext uri="{FF2B5EF4-FFF2-40B4-BE49-F238E27FC236}">
                <a16:creationId xmlns:a16="http://schemas.microsoft.com/office/drawing/2014/main" id="{280197F9-A3B7-427B-B41E-75BD7315F25A}"/>
              </a:ext>
            </a:extLst>
          </p:cNvPr>
          <p:cNvGrpSpPr/>
          <p:nvPr/>
        </p:nvGrpSpPr>
        <p:grpSpPr>
          <a:xfrm>
            <a:off x="12133364" y="6768837"/>
            <a:ext cx="1636545" cy="3511374"/>
            <a:chOff x="3364929" y="3554215"/>
            <a:chExt cx="1636545" cy="3511374"/>
          </a:xfrm>
        </p:grpSpPr>
        <p:pic>
          <p:nvPicPr>
            <p:cNvPr id="35" name="Object 2">
              <a:extLst>
                <a:ext uri="{FF2B5EF4-FFF2-40B4-BE49-F238E27FC236}">
                  <a16:creationId xmlns:a16="http://schemas.microsoft.com/office/drawing/2014/main" id="{A4D3F6A9-217C-4836-BF0E-741E3E190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64929" y="3554215"/>
              <a:ext cx="1636545" cy="3511374"/>
            </a:xfrm>
            <a:prstGeom prst="rect">
              <a:avLst/>
            </a:prstGeom>
          </p:spPr>
        </p:pic>
      </p:grpSp>
      <p:sp>
        <p:nvSpPr>
          <p:cNvPr id="36" name="말풍선: 사각형 35">
            <a:extLst>
              <a:ext uri="{FF2B5EF4-FFF2-40B4-BE49-F238E27FC236}">
                <a16:creationId xmlns:a16="http://schemas.microsoft.com/office/drawing/2014/main" id="{5BC9E0A6-7B2E-4076-AE97-55133FF9F022}"/>
              </a:ext>
            </a:extLst>
          </p:cNvPr>
          <p:cNvSpPr/>
          <p:nvPr/>
        </p:nvSpPr>
        <p:spPr>
          <a:xfrm>
            <a:off x="13938012" y="6314012"/>
            <a:ext cx="3522814" cy="2128899"/>
          </a:xfrm>
          <a:prstGeom prst="wedgeRectCallout">
            <a:avLst>
              <a:gd name="adj1" fmla="val -60549"/>
              <a:gd name="adj2" fmla="val -269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rgbClr val="714625"/>
                </a:solidFill>
              </a:rPr>
              <a:t>ふだん着の日が、人生になる</a:t>
            </a:r>
            <a:r>
              <a:rPr lang="en-US" altLang="ko-KR" sz="2000" dirty="0">
                <a:solidFill>
                  <a:srgbClr val="714625"/>
                </a:solidFill>
              </a:rPr>
              <a:t>!</a:t>
            </a:r>
            <a:endParaRPr lang="en-US" altLang="ja-JP" sz="2000" dirty="0">
              <a:solidFill>
                <a:srgbClr val="714625"/>
              </a:solidFill>
            </a:endParaRPr>
          </a:p>
          <a:p>
            <a:pPr algn="ctr"/>
            <a:endParaRPr lang="en-US" altLang="ja-JP" sz="2000" dirty="0">
              <a:solidFill>
                <a:srgbClr val="714625"/>
              </a:solidFill>
            </a:endParaRPr>
          </a:p>
          <a:p>
            <a:pPr algn="ctr"/>
            <a:r>
              <a:rPr lang="ja-JP" altLang="en-US" sz="2000" dirty="0">
                <a:solidFill>
                  <a:srgbClr val="714625"/>
                </a:solidFill>
              </a:rPr>
              <a:t>＝</a:t>
            </a:r>
            <a:endParaRPr lang="en-US" altLang="ja-JP" sz="2000" dirty="0">
              <a:solidFill>
                <a:srgbClr val="714625"/>
              </a:solidFill>
            </a:endParaRPr>
          </a:p>
          <a:p>
            <a:pPr algn="ctr"/>
            <a:endParaRPr lang="en-US" altLang="ja-JP" sz="2000" dirty="0">
              <a:solidFill>
                <a:srgbClr val="714625"/>
              </a:solidFill>
            </a:endParaRPr>
          </a:p>
          <a:p>
            <a:pPr algn="ctr"/>
            <a:r>
              <a:rPr lang="ko-KR" altLang="en-US" sz="2000" dirty="0">
                <a:solidFill>
                  <a:srgbClr val="714625"/>
                </a:solidFill>
              </a:rPr>
              <a:t>평상복의 날이 인생이 되다</a:t>
            </a:r>
            <a:r>
              <a:rPr lang="en-US" altLang="ko-KR" sz="2000" dirty="0">
                <a:solidFill>
                  <a:srgbClr val="714625"/>
                </a:solidFill>
              </a:rPr>
              <a:t>!</a:t>
            </a:r>
            <a:endParaRPr lang="en-US" altLang="ja-JP" sz="2000" dirty="0">
              <a:solidFill>
                <a:srgbClr val="71462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181EE-50A7-466B-AA92-795D6702DF2A}"/>
              </a:ext>
            </a:extLst>
          </p:cNvPr>
          <p:cNvSpPr txBox="1"/>
          <p:nvPr/>
        </p:nvSpPr>
        <p:spPr>
          <a:xfrm>
            <a:off x="15353483" y="844291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714625"/>
                </a:solidFill>
              </a:rPr>
              <a:t>(</a:t>
            </a:r>
            <a:r>
              <a:rPr lang="ko-KR" altLang="en-US" dirty="0" err="1">
                <a:solidFill>
                  <a:srgbClr val="714625"/>
                </a:solidFill>
              </a:rPr>
              <a:t>유니클로</a:t>
            </a:r>
            <a:r>
              <a:rPr lang="ko-KR" altLang="en-US" dirty="0">
                <a:solidFill>
                  <a:srgbClr val="714625"/>
                </a:solidFill>
              </a:rPr>
              <a:t> 홍보 멘트</a:t>
            </a:r>
            <a:r>
              <a:rPr lang="en-US" altLang="ko-KR" dirty="0">
                <a:solidFill>
                  <a:srgbClr val="714625"/>
                </a:solidFill>
              </a:rPr>
              <a:t>)</a:t>
            </a:r>
            <a:endParaRPr lang="ko-KR" altLang="en-US" dirty="0">
              <a:solidFill>
                <a:srgbClr val="7146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" grpId="0"/>
      <p:bldP spid="36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33400" y="705405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75499" y="8648516"/>
            <a:ext cx="2855705" cy="244527"/>
            <a:chOff x="1475499" y="8648516"/>
            <a:chExt cx="2855705" cy="24452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499" y="8648516"/>
              <a:ext cx="2855705" cy="24452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02943" y="4387560"/>
            <a:ext cx="654200" cy="354782"/>
            <a:chOff x="1402943" y="4387560"/>
            <a:chExt cx="654200" cy="35478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2943" y="4387560"/>
              <a:ext cx="654200" cy="35478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494766" y="4387560"/>
            <a:ext cx="654200" cy="354782"/>
            <a:chOff x="9494766" y="4387560"/>
            <a:chExt cx="654200" cy="35478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94766" y="4387560"/>
              <a:ext cx="654200" cy="35478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02943" y="5346479"/>
            <a:ext cx="6006581" cy="417896"/>
            <a:chOff x="1402943" y="5346479"/>
            <a:chExt cx="6006581" cy="41789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2943" y="5346479"/>
              <a:ext cx="6006581" cy="41789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494766" y="5346479"/>
            <a:ext cx="6006581" cy="417896"/>
            <a:chOff x="9494766" y="5346479"/>
            <a:chExt cx="6006581" cy="417896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94766" y="5346479"/>
              <a:ext cx="6006581" cy="41789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158229" y="3996190"/>
            <a:ext cx="9009872" cy="78273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3400" b="1" kern="0" spc="-200" dirty="0">
                <a:solidFill>
                  <a:srgbClr val="695300"/>
                </a:solidFill>
                <a:latin typeface="바른바탕3 B" pitchFamily="34" charset="0"/>
              </a:rPr>
              <a:t> </a:t>
            </a:r>
            <a:endParaRPr lang="en-US" dirty="0"/>
          </a:p>
        </p:txBody>
      </p:sp>
      <p:grpSp>
        <p:nvGrpSpPr>
          <p:cNvPr id="1012" name="그룹 1012"/>
          <p:cNvGrpSpPr/>
          <p:nvPr/>
        </p:nvGrpSpPr>
        <p:grpSpPr>
          <a:xfrm>
            <a:off x="1402943" y="5993522"/>
            <a:ext cx="7282772" cy="1765543"/>
            <a:chOff x="1402943" y="5993522"/>
            <a:chExt cx="7282772" cy="176554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2943" y="5993522"/>
              <a:ext cx="7282772" cy="1765543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402943" y="5942730"/>
            <a:ext cx="10924158" cy="283802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endParaRPr lang="en-US" dirty="0"/>
          </a:p>
        </p:txBody>
      </p:sp>
      <p:grpSp>
        <p:nvGrpSpPr>
          <p:cNvPr id="1013" name="그룹 1013"/>
          <p:cNvGrpSpPr/>
          <p:nvPr/>
        </p:nvGrpSpPr>
        <p:grpSpPr>
          <a:xfrm>
            <a:off x="9494766" y="5993522"/>
            <a:ext cx="7318059" cy="1765289"/>
            <a:chOff x="9494766" y="5993522"/>
            <a:chExt cx="7318059" cy="1765289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94766" y="5993522"/>
              <a:ext cx="7318059" cy="1765289"/>
            </a:xfrm>
            <a:prstGeom prst="rect">
              <a:avLst/>
            </a:prstGeom>
          </p:spPr>
        </p:pic>
      </p:grpSp>
      <p:sp>
        <p:nvSpPr>
          <p:cNvPr id="36" name="Object 41">
            <a:extLst>
              <a:ext uri="{FF2B5EF4-FFF2-40B4-BE49-F238E27FC236}">
                <a16:creationId xmlns:a16="http://schemas.microsoft.com/office/drawing/2014/main" id="{3C9DE05B-3991-4810-97F4-938297F0DB78}"/>
              </a:ext>
            </a:extLst>
          </p:cNvPr>
          <p:cNvSpPr txBox="1"/>
          <p:nvPr/>
        </p:nvSpPr>
        <p:spPr>
          <a:xfrm>
            <a:off x="6365482" y="8986050"/>
            <a:ext cx="5307981" cy="782739"/>
          </a:xfrm>
          <a:prstGeom prst="rect">
            <a:avLst/>
          </a:prstGeom>
          <a:noFill/>
        </p:spPr>
        <p:txBody>
          <a:bodyPr wrap="square" rtlCol="0"/>
          <a:lstStyle/>
          <a:p>
            <a:pPr algn="l" fontAlgn="base"/>
            <a:r>
              <a:rPr lang="ko-KR" altLang="en-US" sz="3400" b="1" kern="0" spc="-200" dirty="0">
                <a:solidFill>
                  <a:srgbClr val="695300"/>
                </a:solidFill>
                <a:latin typeface="바른바탕3 B" pitchFamily="34" charset="0"/>
              </a:rPr>
              <a:t> </a:t>
            </a:r>
            <a:r>
              <a:rPr lang="ja-JP" altLang="en-US" sz="3400" b="1" kern="0" spc="-200" dirty="0">
                <a:solidFill>
                  <a:srgbClr val="695300"/>
                </a:solidFill>
                <a:latin typeface="바른바탕3 B" pitchFamily="34" charset="0"/>
              </a:rPr>
              <a:t>「ユニクロ」</a:t>
            </a:r>
            <a:r>
              <a:rPr lang="en-US" altLang="ja-JP" sz="3400" b="1" kern="0" spc="-200" dirty="0">
                <a:solidFill>
                  <a:srgbClr val="695300"/>
                </a:solidFill>
                <a:latin typeface="바른바탕3 B" pitchFamily="34" charset="0"/>
              </a:rPr>
              <a:t>(</a:t>
            </a:r>
            <a:r>
              <a:rPr lang="ko-KR" altLang="en-US" sz="3400" b="1" kern="0" spc="-200" dirty="0" err="1">
                <a:solidFill>
                  <a:srgbClr val="695300"/>
                </a:solidFill>
                <a:latin typeface="바른바탕3 B" pitchFamily="34" charset="0"/>
              </a:rPr>
              <a:t>유니클로</a:t>
            </a:r>
            <a:r>
              <a:rPr lang="en-US" altLang="ko-KR" sz="3400" b="1" kern="0" spc="-200" dirty="0">
                <a:solidFill>
                  <a:srgbClr val="695300"/>
                </a:solidFill>
                <a:latin typeface="바른바탕3 B" pitchFamily="34" charset="0"/>
              </a:rPr>
              <a:t>)</a:t>
            </a:r>
            <a:r>
              <a:rPr lang="ko-KR" altLang="en-US" sz="3400" b="1" kern="0" spc="-200" dirty="0">
                <a:solidFill>
                  <a:srgbClr val="695300"/>
                </a:solidFill>
                <a:latin typeface="바른바탕3 B" pitchFamily="34" charset="0"/>
              </a:rPr>
              <a:t> </a:t>
            </a:r>
            <a:r>
              <a:rPr lang="en-US" altLang="ko-KR" sz="3400" b="1" kern="0" spc="-200" dirty="0">
                <a:solidFill>
                  <a:srgbClr val="695300"/>
                </a:solidFill>
                <a:latin typeface="바른바탕3 B" pitchFamily="34" charset="0"/>
              </a:rPr>
              <a:t>CM</a:t>
            </a:r>
            <a:br>
              <a:rPr lang="ko-KR" altLang="en-US" sz="3200" dirty="0"/>
            </a:br>
            <a:r>
              <a:rPr lang="en-US" altLang="ko-KR" sz="3000" dirty="0">
                <a:solidFill>
                  <a:srgbClr val="714625"/>
                </a:solidFill>
                <a:latin typeface="Arial" panose="020B0604020202020204" pitchFamily="34" charset="0"/>
              </a:rPr>
              <a:t> </a:t>
            </a:r>
            <a:endParaRPr lang="en-US" sz="3000" dirty="0">
              <a:solidFill>
                <a:srgbClr val="714625"/>
              </a:solidFill>
            </a:endParaRPr>
          </a:p>
        </p:txBody>
      </p:sp>
      <p:pic>
        <p:nvPicPr>
          <p:cNvPr id="2" name="온라인 미디어 1" title="綾瀬はるか、ユニクロで洋服を爆買い！？　CM楽曲は桑田佳祐「若い広場」　ユニクロ新CM第1弾「ジーンズ編」">
            <a:hlinkClick r:id="" action="ppaction://media"/>
            <a:extLst>
              <a:ext uri="{FF2B5EF4-FFF2-40B4-BE49-F238E27FC236}">
                <a16:creationId xmlns:a16="http://schemas.microsoft.com/office/drawing/2014/main" id="{81FAEA3C-0042-4FA8-BA81-315A414A12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2674343" y="1488144"/>
            <a:ext cx="12907275" cy="72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2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8607" y="650494"/>
            <a:ext cx="14921833" cy="8984726"/>
            <a:chOff x="748607" y="650494"/>
            <a:chExt cx="14921833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607" y="650494"/>
              <a:ext cx="14921833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44438" y="2780207"/>
            <a:ext cx="11547925" cy="2196587"/>
            <a:chOff x="1944438" y="2780207"/>
            <a:chExt cx="11547925" cy="21965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4438" y="2780207"/>
              <a:ext cx="11547925" cy="219658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44438" y="2885554"/>
            <a:ext cx="17321887" cy="379249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6600" kern="0" spc="-1200" dirty="0">
                <a:solidFill>
                  <a:srgbClr val="FFFFFF"/>
                </a:solidFill>
                <a:latin typeface="Black Han Sans" pitchFamily="34" charset="0"/>
                <a:cs typeface="Black Han Sans" pitchFamily="34" charset="0"/>
              </a:rPr>
              <a:t>발표를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944438" y="4925289"/>
            <a:ext cx="10161320" cy="2212287"/>
            <a:chOff x="1944438" y="4925289"/>
            <a:chExt cx="10161320" cy="221228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4438" y="4925289"/>
              <a:ext cx="10161320" cy="221228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57400" y="3714706"/>
            <a:ext cx="15241980" cy="379249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6600" kern="0" spc="-1200" dirty="0">
                <a:solidFill>
                  <a:srgbClr val="695300"/>
                </a:solidFill>
                <a:latin typeface="Black Han Sans" pitchFamily="34" charset="0"/>
                <a:cs typeface="Black Han Sans" pitchFamily="34" charset="0"/>
              </a:rPr>
              <a:t>마칩니다.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944438" y="1431001"/>
            <a:ext cx="3350817" cy="328160"/>
            <a:chOff x="1944438" y="1431001"/>
            <a:chExt cx="3350817" cy="32816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4438" y="1431001"/>
              <a:ext cx="3350817" cy="32816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944438" y="1365270"/>
            <a:ext cx="5026225" cy="59306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600" b="1" kern="0" spc="-2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Thank you!</a:t>
            </a:r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944438" y="8648516"/>
            <a:ext cx="2855705" cy="247347"/>
            <a:chOff x="1944438" y="8648516"/>
            <a:chExt cx="2855705" cy="24734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4438" y="8648516"/>
              <a:ext cx="2855705" cy="24734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782913" y="1416625"/>
            <a:ext cx="1873870" cy="227018"/>
            <a:chOff x="12782913" y="1416625"/>
            <a:chExt cx="1873870" cy="22701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82913" y="1416625"/>
              <a:ext cx="1873870" cy="22701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1845978" y="1369555"/>
            <a:ext cx="1873870" cy="422578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kern="0" spc="-100" dirty="0" err="1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최장근</a:t>
            </a:r>
            <a:r>
              <a:rPr 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 교수님</a:t>
            </a:r>
            <a:endParaRPr lang="en-US" dirty="0"/>
          </a:p>
        </p:txBody>
      </p:sp>
      <p:grpSp>
        <p:nvGrpSpPr>
          <p:cNvPr id="1007" name="그룹 1007"/>
          <p:cNvGrpSpPr/>
          <p:nvPr/>
        </p:nvGrpSpPr>
        <p:grpSpPr>
          <a:xfrm>
            <a:off x="11925427" y="8297374"/>
            <a:ext cx="2716981" cy="595669"/>
            <a:chOff x="11925427" y="8297374"/>
            <a:chExt cx="2716981" cy="59566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25427" y="8297374"/>
              <a:ext cx="2716981" cy="59566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0566936" y="8172808"/>
            <a:ext cx="2716981" cy="112390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4900" b="1" kern="0" spc="-300" dirty="0">
                <a:solidFill>
                  <a:srgbClr val="695300"/>
                </a:solidFill>
                <a:latin typeface="바른바탕3 B" pitchFamily="34" charset="0"/>
              </a:rPr>
              <a:t>정 주 용</a:t>
            </a:r>
            <a:endParaRPr lang="en-US" dirty="0"/>
          </a:p>
        </p:txBody>
      </p:sp>
      <p:grpSp>
        <p:nvGrpSpPr>
          <p:cNvPr id="1008" name="그룹 1008"/>
          <p:cNvGrpSpPr/>
          <p:nvPr/>
        </p:nvGrpSpPr>
        <p:grpSpPr>
          <a:xfrm>
            <a:off x="13209401" y="7912614"/>
            <a:ext cx="1382063" cy="303003"/>
            <a:chOff x="13209401" y="7912614"/>
            <a:chExt cx="1382063" cy="30300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09401" y="7912614"/>
              <a:ext cx="1382063" cy="30300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2518369" y="7848932"/>
            <a:ext cx="1382063" cy="571703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en-US" sz="2500" kern="0" spc="-2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발표</a:t>
            </a:r>
            <a:endParaRPr lang="en-US" dirty="0"/>
          </a:p>
        </p:txBody>
      </p:sp>
      <p:grpSp>
        <p:nvGrpSpPr>
          <p:cNvPr id="1009" name="그룹 1009"/>
          <p:cNvGrpSpPr/>
          <p:nvPr/>
        </p:nvGrpSpPr>
        <p:grpSpPr>
          <a:xfrm>
            <a:off x="9558008" y="8610421"/>
            <a:ext cx="3004492" cy="287153"/>
            <a:chOff x="9558008" y="8610421"/>
            <a:chExt cx="3004492" cy="287153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58008" y="8610421"/>
              <a:ext cx="3004492" cy="28715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8055762" y="8551484"/>
            <a:ext cx="3004492" cy="531765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2300" b="1" kern="0" spc="-10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일본어 일본학과</a:t>
            </a:r>
            <a:endParaRPr lang="en-US" dirty="0"/>
          </a:p>
        </p:txBody>
      </p:sp>
      <p:grpSp>
        <p:nvGrpSpPr>
          <p:cNvPr id="1010" name="그룹 1010"/>
          <p:cNvGrpSpPr/>
          <p:nvPr/>
        </p:nvGrpSpPr>
        <p:grpSpPr>
          <a:xfrm>
            <a:off x="14534322" y="5678163"/>
            <a:ext cx="4042424" cy="4771903"/>
            <a:chOff x="14534322" y="5678163"/>
            <a:chExt cx="4042424" cy="4771903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34322" y="5678163"/>
              <a:ext cx="4042424" cy="47719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345058" y="3577746"/>
            <a:ext cx="6754493" cy="3572991"/>
            <a:chOff x="10345058" y="3577746"/>
            <a:chExt cx="6754493" cy="357299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5058" y="3577746"/>
              <a:ext cx="6754493" cy="357299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144000" y="3261081"/>
            <a:ext cx="10131739" cy="630947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2500" b="1" kern="0" spc="-8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첫번째</a:t>
            </a:r>
          </a:p>
          <a:p>
            <a:pPr algn="just"/>
            <a:r>
              <a:rPr lang="en-US" sz="12500" b="1" kern="0" spc="-8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   </a:t>
            </a:r>
            <a:r>
              <a:rPr lang="en-US" sz="12500" b="1" kern="0" spc="-8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endParaRPr lang="en-US" sz="12500" b="1" kern="0" spc="-800" dirty="0">
              <a:solidFill>
                <a:srgbClr val="695300"/>
              </a:solidFill>
              <a:latin typeface="바른바탕3 B" pitchFamily="34" charset="0"/>
              <a:cs typeface="바른바탕3 B" pitchFamily="34" charset="0"/>
            </a:endParaRPr>
          </a:p>
          <a:p>
            <a:pPr algn="just"/>
            <a:r>
              <a:rPr lang="en-US" sz="12500" b="1" kern="0" spc="-800" dirty="0">
                <a:solidFill>
                  <a:srgbClr val="695300"/>
                </a:solidFill>
                <a:latin typeface="바른바탕3 B" pitchFamily="34" charset="0"/>
              </a:rPr>
              <a:t>     </a:t>
            </a:r>
            <a:r>
              <a:rPr lang="ko-KR" altLang="en-US" sz="12500" b="1" kern="0" spc="-800" dirty="0">
                <a:solidFill>
                  <a:srgbClr val="695300"/>
                </a:solidFill>
                <a:latin typeface="바른바탕3 B" pitchFamily="34" charset="0"/>
              </a:rPr>
              <a:t>일본 음악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일본 문화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475499" y="8648516"/>
            <a:ext cx="2855705" cy="247347"/>
            <a:chOff x="1475499" y="8648516"/>
            <a:chExt cx="2855705" cy="24734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499" y="8648516"/>
              <a:ext cx="2855705" cy="24734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679632" y="2841173"/>
            <a:ext cx="7140883" cy="7832578"/>
            <a:chOff x="3679632" y="2841173"/>
            <a:chExt cx="7140883" cy="78325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9632" y="2841173"/>
              <a:ext cx="7140883" cy="78325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6783" y="650494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482579" y="6292477"/>
            <a:ext cx="7276190" cy="3343590"/>
            <a:chOff x="9428571" y="3676599"/>
            <a:chExt cx="7276190" cy="33435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8571" y="3676599"/>
              <a:ext cx="7276190" cy="334359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21990" y="1370853"/>
            <a:ext cx="8409872" cy="23369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6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첫번째</a:t>
            </a:r>
          </a:p>
          <a:p>
            <a:pPr algn="just"/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r>
              <a:rPr 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ko-KR" alt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일본 음악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475499" y="8648516"/>
            <a:ext cx="2855705" cy="247347"/>
            <a:chOff x="1475499" y="8648516"/>
            <a:chExt cx="2855705" cy="24734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499" y="8648516"/>
              <a:ext cx="2855705" cy="24734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21990" y="2890417"/>
            <a:ext cx="2635153" cy="156406"/>
            <a:chOff x="1421990" y="2890417"/>
            <a:chExt cx="2635153" cy="15640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1990" y="2890417"/>
              <a:ext cx="2635153" cy="15640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kern="0" spc="-100" dirty="0">
                <a:solidFill>
                  <a:srgbClr val="695300"/>
                </a:solidFill>
                <a:latin typeface="바른바탕1 L" pitchFamily="34" charset="0"/>
              </a:rPr>
              <a:t>일본 문화</a:t>
            </a:r>
            <a:endParaRPr lang="en-US" dirty="0"/>
          </a:p>
        </p:txBody>
      </p:sp>
      <p:grpSp>
        <p:nvGrpSpPr>
          <p:cNvPr id="1007" name="그룹 1007"/>
          <p:cNvGrpSpPr/>
          <p:nvPr/>
        </p:nvGrpSpPr>
        <p:grpSpPr>
          <a:xfrm>
            <a:off x="1437404" y="3676599"/>
            <a:ext cx="416564" cy="334025"/>
            <a:chOff x="1437404" y="3676599"/>
            <a:chExt cx="416564" cy="334025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475499" y="3676599"/>
              <a:ext cx="334025" cy="334025"/>
              <a:chOff x="1475499" y="3676599"/>
              <a:chExt cx="334025" cy="334025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75499" y="3676599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437404" y="3730872"/>
              <a:ext cx="416564" cy="244527"/>
              <a:chOff x="1437404" y="3730872"/>
              <a:chExt cx="416564" cy="244527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37404" y="3730872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30" name="Object 30"/>
            <p:cNvSpPr txBox="1"/>
            <p:nvPr/>
          </p:nvSpPr>
          <p:spPr>
            <a:xfrm>
              <a:off x="1333263" y="3687806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01</a:t>
              </a:r>
              <a:endParaRPr lang="en-US" dirty="0"/>
            </a:p>
          </p:txBody>
        </p:sp>
      </p:grpSp>
      <p:grpSp>
        <p:nvGrpSpPr>
          <p:cNvPr id="1010" name="그룹 1010"/>
          <p:cNvGrpSpPr/>
          <p:nvPr/>
        </p:nvGrpSpPr>
        <p:grpSpPr>
          <a:xfrm>
            <a:off x="1892782" y="3676599"/>
            <a:ext cx="2846840" cy="287184"/>
            <a:chOff x="1892782" y="3676599"/>
            <a:chExt cx="2846840" cy="28718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92782" y="3676599"/>
              <a:ext cx="2846840" cy="28718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740701" y="3751347"/>
            <a:ext cx="3798383" cy="156406"/>
            <a:chOff x="4740701" y="3724218"/>
            <a:chExt cx="3798383" cy="15640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0701" y="3724218"/>
              <a:ext cx="3798383" cy="156406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892782" y="3617043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b="1" kern="0" spc="-200" dirty="0">
                <a:solidFill>
                  <a:srgbClr val="695300"/>
                </a:solidFill>
                <a:latin typeface="바른바탕3 B" pitchFamily="34" charset="0"/>
              </a:rPr>
              <a:t>일본의 음악 시장 점유율</a:t>
            </a:r>
            <a:endParaRPr lang="en-US" dirty="0"/>
          </a:p>
        </p:txBody>
      </p:sp>
      <p:grpSp>
        <p:nvGrpSpPr>
          <p:cNvPr id="1012" name="그룹 1012"/>
          <p:cNvGrpSpPr/>
          <p:nvPr/>
        </p:nvGrpSpPr>
        <p:grpSpPr>
          <a:xfrm>
            <a:off x="1460085" y="4150067"/>
            <a:ext cx="7078998" cy="809502"/>
            <a:chOff x="1460085" y="4150067"/>
            <a:chExt cx="7078998" cy="809502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60085" y="4150067"/>
              <a:ext cx="7078998" cy="80950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460085" y="4103114"/>
            <a:ext cx="10618497" cy="103883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/>
              <a:t>         </a:t>
            </a:r>
            <a:r>
              <a:rPr lang="ko-KR" altLang="en-US" sz="2000" dirty="0">
                <a:solidFill>
                  <a:srgbClr val="714625"/>
                </a:solidFill>
              </a:rPr>
              <a:t>미국에 이어 세계 </a:t>
            </a:r>
            <a:r>
              <a:rPr lang="en-US" altLang="ko-KR" sz="2000" dirty="0">
                <a:solidFill>
                  <a:srgbClr val="714625"/>
                </a:solidFill>
              </a:rPr>
              <a:t>2</a:t>
            </a:r>
            <a:r>
              <a:rPr lang="ko-KR" altLang="en-US" sz="2000" dirty="0">
                <a:solidFill>
                  <a:srgbClr val="714625"/>
                </a:solidFill>
              </a:rPr>
              <a:t>위</a:t>
            </a:r>
            <a:r>
              <a:rPr lang="en-US" altLang="ko-KR" sz="2000" dirty="0">
                <a:solidFill>
                  <a:srgbClr val="714625"/>
                </a:solidFill>
              </a:rPr>
              <a:t>! </a:t>
            </a:r>
          </a:p>
          <a:p>
            <a:pPr algn="just"/>
            <a:r>
              <a:rPr lang="en-US" sz="2000" dirty="0">
                <a:solidFill>
                  <a:srgbClr val="714625"/>
                </a:solidFill>
              </a:rPr>
              <a:t>         </a:t>
            </a:r>
          </a:p>
          <a:p>
            <a:pPr algn="just"/>
            <a:r>
              <a:rPr lang="en-US" sz="2000" dirty="0">
                <a:solidFill>
                  <a:srgbClr val="714625"/>
                </a:solidFill>
              </a:rPr>
              <a:t>          MP3 </a:t>
            </a:r>
            <a:r>
              <a:rPr lang="ko-KR" altLang="en-US" sz="2000" dirty="0">
                <a:solidFill>
                  <a:srgbClr val="714625"/>
                </a:solidFill>
              </a:rPr>
              <a:t>방식 개발 → 인터넷에 의한 배급</a:t>
            </a:r>
            <a:r>
              <a:rPr lang="en-US" altLang="ko-KR" sz="2000" dirty="0">
                <a:solidFill>
                  <a:srgbClr val="714625"/>
                </a:solidFill>
              </a:rPr>
              <a:t>!</a:t>
            </a: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dirty="0"/>
              <a:t>         </a:t>
            </a:r>
          </a:p>
        </p:txBody>
      </p:sp>
      <p:grpSp>
        <p:nvGrpSpPr>
          <p:cNvPr id="1013" name="그룹 1013"/>
          <p:cNvGrpSpPr/>
          <p:nvPr/>
        </p:nvGrpSpPr>
        <p:grpSpPr>
          <a:xfrm>
            <a:off x="1437404" y="5270790"/>
            <a:ext cx="416564" cy="334025"/>
            <a:chOff x="1437404" y="5270790"/>
            <a:chExt cx="416564" cy="334025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1475499" y="5270790"/>
              <a:ext cx="334025" cy="334025"/>
              <a:chOff x="1475499" y="5270790"/>
              <a:chExt cx="334025" cy="334025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75499" y="5270790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437404" y="5325063"/>
              <a:ext cx="416564" cy="244527"/>
              <a:chOff x="1437404" y="5325063"/>
              <a:chExt cx="416564" cy="244527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37404" y="5325063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50" name="Object 50"/>
            <p:cNvSpPr txBox="1"/>
            <p:nvPr/>
          </p:nvSpPr>
          <p:spPr>
            <a:xfrm>
              <a:off x="1333263" y="5281997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02</a:t>
              </a:r>
              <a:endParaRPr lang="en-US" dirty="0"/>
            </a:p>
          </p:txBody>
        </p:sp>
      </p:grpSp>
      <p:grpSp>
        <p:nvGrpSpPr>
          <p:cNvPr id="1016" name="그룹 1016"/>
          <p:cNvGrpSpPr/>
          <p:nvPr/>
        </p:nvGrpSpPr>
        <p:grpSpPr>
          <a:xfrm>
            <a:off x="1892782" y="5270790"/>
            <a:ext cx="2846840" cy="287184"/>
            <a:chOff x="1892782" y="5270790"/>
            <a:chExt cx="2846840" cy="287184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92782" y="5270790"/>
              <a:ext cx="2846840" cy="287184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1892782" y="5211234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b="1" kern="0" spc="-2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주의점</a:t>
            </a:r>
            <a:r>
              <a:rPr lang="en-US" altLang="ko-KR" sz="2400" b="1" kern="0" spc="-2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!</a:t>
            </a:r>
            <a:endParaRPr lang="en-US" dirty="0"/>
          </a:p>
        </p:txBody>
      </p:sp>
      <p:grpSp>
        <p:nvGrpSpPr>
          <p:cNvPr id="1017" name="그룹 1017"/>
          <p:cNvGrpSpPr/>
          <p:nvPr/>
        </p:nvGrpSpPr>
        <p:grpSpPr>
          <a:xfrm>
            <a:off x="4740701" y="5318409"/>
            <a:ext cx="3784007" cy="156406"/>
            <a:chOff x="4740701" y="5318409"/>
            <a:chExt cx="3784007" cy="156406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0701" y="5318409"/>
              <a:ext cx="3784007" cy="156406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460085" y="5744258"/>
            <a:ext cx="7050247" cy="575411"/>
            <a:chOff x="1460085" y="5744258"/>
            <a:chExt cx="7050247" cy="575411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0085" y="5744258"/>
              <a:ext cx="7050247" cy="575411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1460085" y="5697305"/>
            <a:ext cx="10575370" cy="103883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kern="0" spc="-100" dirty="0">
                <a:solidFill>
                  <a:srgbClr val="695300"/>
                </a:solidFill>
                <a:latin typeface="THE명품고딕R" pitchFamily="34" charset="0"/>
              </a:rPr>
              <a:t>           </a:t>
            </a:r>
            <a:r>
              <a:rPr lang="ko-KR" altLang="en-US" sz="2000" kern="0" spc="-100" dirty="0">
                <a:solidFill>
                  <a:srgbClr val="695300"/>
                </a:solidFill>
                <a:latin typeface="THE명품고딕R" pitchFamily="34" charset="0"/>
              </a:rPr>
              <a:t>저작권을 무시한 인터넷 배급 </a:t>
            </a:r>
            <a:r>
              <a:rPr lang="ko-KR" altLang="en-US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altLang="ko-KR" sz="2000" kern="0" spc="-100" dirty="0">
              <a:solidFill>
                <a:srgbClr val="69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ko-KR" altLang="en-US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endParaRPr lang="en-US" altLang="ko-KR" sz="2000" kern="0" spc="-100" dirty="0">
              <a:solidFill>
                <a:srgbClr val="69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ko-KR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ko-KR" altLang="en-US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결과 </a:t>
            </a:r>
            <a:r>
              <a:rPr lang="en-US" altLang="ko-KR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CD </a:t>
            </a:r>
            <a:r>
              <a:rPr lang="ko-KR" altLang="en-US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판매 부진</a:t>
            </a:r>
            <a:r>
              <a:rPr lang="en-US" altLang="ko-KR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  </a:t>
            </a:r>
            <a:endParaRPr lang="en-US" sz="2000" kern="0" spc="-100" dirty="0">
              <a:solidFill>
                <a:srgbClr val="69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27" name="그룹 1027"/>
          <p:cNvGrpSpPr/>
          <p:nvPr/>
        </p:nvGrpSpPr>
        <p:grpSpPr>
          <a:xfrm>
            <a:off x="1702225" y="7748688"/>
            <a:ext cx="891692" cy="163765"/>
            <a:chOff x="1702225" y="7748688"/>
            <a:chExt cx="891692" cy="163765"/>
          </a:xfrm>
        </p:grpSpPr>
        <p:pic>
          <p:nvPicPr>
            <p:cNvPr id="88" name="Object 8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2225" y="7748688"/>
              <a:ext cx="891692" cy="163765"/>
            </a:xfrm>
            <a:prstGeom prst="rect">
              <a:avLst/>
            </a:prstGeom>
          </p:spPr>
        </p:pic>
      </p:grpSp>
      <p:grpSp>
        <p:nvGrpSpPr>
          <p:cNvPr id="1028" name="그룹 1028"/>
          <p:cNvGrpSpPr/>
          <p:nvPr/>
        </p:nvGrpSpPr>
        <p:grpSpPr>
          <a:xfrm>
            <a:off x="3263894" y="7748688"/>
            <a:ext cx="891692" cy="189233"/>
            <a:chOff x="3263894" y="7748688"/>
            <a:chExt cx="891692" cy="189233"/>
          </a:xfrm>
        </p:grpSpPr>
        <p:pic>
          <p:nvPicPr>
            <p:cNvPr id="92" name="Object 91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63894" y="7748688"/>
              <a:ext cx="891692" cy="189233"/>
            </a:xfrm>
            <a:prstGeom prst="rect">
              <a:avLst/>
            </a:prstGeom>
          </p:spPr>
        </p:pic>
      </p:grpSp>
      <p:grpSp>
        <p:nvGrpSpPr>
          <p:cNvPr id="1029" name="그룹 1029"/>
          <p:cNvGrpSpPr/>
          <p:nvPr/>
        </p:nvGrpSpPr>
        <p:grpSpPr>
          <a:xfrm>
            <a:off x="4848248" y="7748688"/>
            <a:ext cx="891692" cy="189233"/>
            <a:chOff x="4848248" y="7748688"/>
            <a:chExt cx="891692" cy="189233"/>
          </a:xfrm>
        </p:grpSpPr>
        <p:pic>
          <p:nvPicPr>
            <p:cNvPr id="96" name="Object 9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48248" y="7748688"/>
              <a:ext cx="891692" cy="189233"/>
            </a:xfrm>
            <a:prstGeom prst="rect">
              <a:avLst/>
            </a:prstGeom>
          </p:spPr>
        </p:pic>
      </p:grpSp>
      <p:grpSp>
        <p:nvGrpSpPr>
          <p:cNvPr id="1030" name="그룹 1030"/>
          <p:cNvGrpSpPr/>
          <p:nvPr/>
        </p:nvGrpSpPr>
        <p:grpSpPr>
          <a:xfrm>
            <a:off x="6425346" y="7748688"/>
            <a:ext cx="891692" cy="190250"/>
            <a:chOff x="6425346" y="7748688"/>
            <a:chExt cx="891692" cy="190250"/>
          </a:xfrm>
        </p:grpSpPr>
        <p:pic>
          <p:nvPicPr>
            <p:cNvPr id="100" name="Object 99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25346" y="7748688"/>
              <a:ext cx="891692" cy="190250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>
            <a:off x="10063376" y="4150067"/>
            <a:ext cx="6006581" cy="417896"/>
            <a:chOff x="10063376" y="4150067"/>
            <a:chExt cx="6006581" cy="417896"/>
          </a:xfrm>
        </p:grpSpPr>
        <p:pic>
          <p:nvPicPr>
            <p:cNvPr id="104" name="Object 10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63376" y="4150067"/>
              <a:ext cx="6006581" cy="417896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>
            <a:off x="10223678" y="4912029"/>
            <a:ext cx="5685977" cy="1003657"/>
            <a:chOff x="10223678" y="4912029"/>
            <a:chExt cx="5685977" cy="1003657"/>
          </a:xfrm>
        </p:grpSpPr>
        <p:pic>
          <p:nvPicPr>
            <p:cNvPr id="108" name="Object 107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23678" y="4912029"/>
              <a:ext cx="5685977" cy="1003657"/>
            </a:xfrm>
            <a:prstGeom prst="rect">
              <a:avLst/>
            </a:prstGeom>
          </p:spPr>
        </p:pic>
      </p:grpSp>
      <p:sp>
        <p:nvSpPr>
          <p:cNvPr id="110" name="Object 110"/>
          <p:cNvSpPr txBox="1"/>
          <p:nvPr/>
        </p:nvSpPr>
        <p:spPr>
          <a:xfrm>
            <a:off x="8482579" y="6856557"/>
            <a:ext cx="7107472" cy="169519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2400" dirty="0"/>
              <a:t>다들 음악의 저작권을 지켜줘야 </a:t>
            </a:r>
            <a:endParaRPr lang="en-US" altLang="ko-KR" sz="2400" dirty="0"/>
          </a:p>
          <a:p>
            <a:pPr algn="ctr"/>
            <a:r>
              <a:rPr lang="ko-KR" altLang="en-US" sz="2400" dirty="0"/>
              <a:t>음악산업이 더 발전할 수 있어요</a:t>
            </a:r>
            <a:r>
              <a:rPr lang="en-US" altLang="ko-KR" sz="2400" dirty="0"/>
              <a:t>!!</a:t>
            </a:r>
          </a:p>
          <a:p>
            <a:pPr algn="ctr"/>
            <a:endParaRPr lang="en-US" sz="2400" dirty="0"/>
          </a:p>
          <a:p>
            <a:pPr algn="ctr"/>
            <a:r>
              <a:rPr lang="ja-JP" altLang="en-US" sz="2400" b="0" i="0" dirty="0">
                <a:solidFill>
                  <a:srgbClr val="000000"/>
                </a:solidFill>
                <a:effectLst/>
                <a:latin typeface="Noto Sans"/>
              </a:rPr>
              <a:t>みんな音楽の著作権を守ってくれてこそ、</a:t>
            </a:r>
            <a:endParaRPr lang="en-US" altLang="ja-JP" sz="2400" b="0" i="0" dirty="0">
              <a:solidFill>
                <a:srgbClr val="000000"/>
              </a:solidFill>
              <a:effectLst/>
              <a:latin typeface="Noto Sans"/>
            </a:endParaRPr>
          </a:p>
          <a:p>
            <a:pPr algn="ctr"/>
            <a:r>
              <a:rPr lang="ja-JP" altLang="en-US" sz="2400" b="0" i="0" dirty="0">
                <a:solidFill>
                  <a:srgbClr val="000000"/>
                </a:solidFill>
                <a:effectLst/>
                <a:latin typeface="Noto Sans"/>
              </a:rPr>
              <a:t>音楽の産業がさらに発展することができます！！</a:t>
            </a:r>
            <a:endParaRPr lang="en-US" sz="2400" dirty="0"/>
          </a:p>
        </p:txBody>
      </p:sp>
      <p:grpSp>
        <p:nvGrpSpPr>
          <p:cNvPr id="81" name="그룹 1005">
            <a:extLst>
              <a:ext uri="{FF2B5EF4-FFF2-40B4-BE49-F238E27FC236}">
                <a16:creationId xmlns:a16="http://schemas.microsoft.com/office/drawing/2014/main" id="{115D588C-ED2E-414C-BC7D-A29C7C86AF41}"/>
              </a:ext>
            </a:extLst>
          </p:cNvPr>
          <p:cNvGrpSpPr/>
          <p:nvPr/>
        </p:nvGrpSpPr>
        <p:grpSpPr>
          <a:xfrm>
            <a:off x="4710278" y="6810288"/>
            <a:ext cx="3844852" cy="4686694"/>
            <a:chOff x="13382456" y="3831296"/>
            <a:chExt cx="1962794" cy="2429261"/>
          </a:xfrm>
        </p:grpSpPr>
        <p:pic>
          <p:nvPicPr>
            <p:cNvPr id="83" name="Object 14">
              <a:extLst>
                <a:ext uri="{FF2B5EF4-FFF2-40B4-BE49-F238E27FC236}">
                  <a16:creationId xmlns:a16="http://schemas.microsoft.com/office/drawing/2014/main" id="{18879785-A961-447C-BDA9-C1EEBE94A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382456" y="3831296"/>
              <a:ext cx="1962794" cy="2429261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087F814A-C423-48FD-9CA0-FD21D18039C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2788" y="2018019"/>
            <a:ext cx="6709266" cy="4111775"/>
          </a:xfrm>
          <a:prstGeom prst="rect">
            <a:avLst/>
          </a:prstGeom>
        </p:spPr>
      </p:pic>
      <p:sp>
        <p:nvSpPr>
          <p:cNvPr id="91" name="Object 35">
            <a:extLst>
              <a:ext uri="{FF2B5EF4-FFF2-40B4-BE49-F238E27FC236}">
                <a16:creationId xmlns:a16="http://schemas.microsoft.com/office/drawing/2014/main" id="{6A58FEE6-1AD3-4CB5-BE43-C3D026D0069A}"/>
              </a:ext>
            </a:extLst>
          </p:cNvPr>
          <p:cNvSpPr txBox="1"/>
          <p:nvPr/>
        </p:nvSpPr>
        <p:spPr>
          <a:xfrm>
            <a:off x="8704354" y="1601667"/>
            <a:ext cx="4801779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b="1" kern="0" spc="-200" dirty="0">
                <a:solidFill>
                  <a:srgbClr val="695300"/>
                </a:solidFill>
                <a:latin typeface="바른바탕3 B" pitchFamily="34" charset="0"/>
              </a:rPr>
              <a:t>일본 음악가의 가장 많이 팔린 음악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55" grpId="0"/>
      <p:bldP spid="62" grpId="0"/>
      <p:bldP spid="11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6783" y="650494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21990" y="1370853"/>
            <a:ext cx="8409872" cy="23369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6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첫번째</a:t>
            </a:r>
          </a:p>
          <a:p>
            <a:pPr algn="just"/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r>
              <a:rPr 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ko-KR" alt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일본 음악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475499" y="8648516"/>
            <a:ext cx="2855705" cy="244527"/>
            <a:chOff x="1475499" y="8648516"/>
            <a:chExt cx="2855705" cy="24452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499" y="8648516"/>
              <a:ext cx="2855705" cy="24452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21990" y="2890417"/>
            <a:ext cx="2635153" cy="156406"/>
            <a:chOff x="1421990" y="2890417"/>
            <a:chExt cx="2635153" cy="15640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1990" y="2890417"/>
              <a:ext cx="2635153" cy="15640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3627477" y="141662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일본 문화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1402943" y="4387560"/>
            <a:ext cx="654200" cy="354782"/>
            <a:chOff x="1402943" y="4387560"/>
            <a:chExt cx="654200" cy="35478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2943" y="4387560"/>
              <a:ext cx="654200" cy="35478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421990" y="3209984"/>
            <a:ext cx="981300" cy="73657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b="1" kern="0" spc="-2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01</a:t>
            </a:r>
            <a:endParaRPr lang="en-US" dirty="0"/>
          </a:p>
        </p:txBody>
      </p:sp>
      <p:grpSp>
        <p:nvGrpSpPr>
          <p:cNvPr id="1007" name="그룹 1007"/>
          <p:cNvGrpSpPr/>
          <p:nvPr/>
        </p:nvGrpSpPr>
        <p:grpSpPr>
          <a:xfrm>
            <a:off x="1394669" y="3811449"/>
            <a:ext cx="7111343" cy="156406"/>
            <a:chOff x="1402943" y="4957880"/>
            <a:chExt cx="7111343" cy="15640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2943" y="4957880"/>
              <a:ext cx="7111343" cy="15640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494766" y="4387560"/>
            <a:ext cx="654200" cy="354782"/>
            <a:chOff x="9494766" y="4387560"/>
            <a:chExt cx="654200" cy="35478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94766" y="4387560"/>
              <a:ext cx="654200" cy="35478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02943" y="5346479"/>
            <a:ext cx="6006581" cy="417896"/>
            <a:chOff x="1402943" y="5346479"/>
            <a:chExt cx="6006581" cy="41789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2943" y="5346479"/>
              <a:ext cx="6006581" cy="41789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494766" y="5346479"/>
            <a:ext cx="6006581" cy="417896"/>
            <a:chOff x="9494766" y="5346479"/>
            <a:chExt cx="6006581" cy="417896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94766" y="5346479"/>
              <a:ext cx="6006581" cy="41789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254121" y="3996190"/>
            <a:ext cx="9009872" cy="78273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3400" b="1" kern="0" spc="-200" dirty="0">
                <a:solidFill>
                  <a:srgbClr val="695300"/>
                </a:solidFill>
                <a:latin typeface="바른바탕3 B" pitchFamily="34" charset="0"/>
              </a:rPr>
              <a:t>최근의 유행 음악</a:t>
            </a:r>
            <a:endParaRPr lang="en-US" dirty="0"/>
          </a:p>
        </p:txBody>
      </p:sp>
      <p:grpSp>
        <p:nvGrpSpPr>
          <p:cNvPr id="1012" name="그룹 1012"/>
          <p:cNvGrpSpPr/>
          <p:nvPr/>
        </p:nvGrpSpPr>
        <p:grpSpPr>
          <a:xfrm>
            <a:off x="1402943" y="5993522"/>
            <a:ext cx="7282772" cy="1765543"/>
            <a:chOff x="1402943" y="5993522"/>
            <a:chExt cx="7282772" cy="176554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2943" y="5993522"/>
              <a:ext cx="7282772" cy="1765543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402943" y="5942730"/>
            <a:ext cx="10924158" cy="283802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endParaRPr lang="en-US" dirty="0"/>
          </a:p>
        </p:txBody>
      </p:sp>
      <p:grpSp>
        <p:nvGrpSpPr>
          <p:cNvPr id="1013" name="그룹 1013"/>
          <p:cNvGrpSpPr/>
          <p:nvPr/>
        </p:nvGrpSpPr>
        <p:grpSpPr>
          <a:xfrm>
            <a:off x="9494766" y="5993522"/>
            <a:ext cx="7318059" cy="1765289"/>
            <a:chOff x="9494766" y="5993522"/>
            <a:chExt cx="7318059" cy="1765289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94766" y="5993522"/>
              <a:ext cx="7318059" cy="1765289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254121" y="4784294"/>
            <a:ext cx="10977088" cy="354505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현대 일본 </a:t>
            </a:r>
            <a:r>
              <a:rPr lang="en-US" altLang="ko-KR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: </a:t>
            </a:r>
            <a:r>
              <a:rPr lang="ko-KR" altLang="en-US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재즈 </a:t>
            </a:r>
            <a:r>
              <a:rPr lang="en-US" altLang="ko-KR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~ </a:t>
            </a:r>
            <a:r>
              <a:rPr lang="ko-KR" altLang="en-US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포크</a:t>
            </a:r>
            <a:r>
              <a:rPr lang="en-US" altLang="ko-KR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, </a:t>
            </a:r>
            <a:r>
              <a:rPr lang="ko-KR" altLang="en-US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하드록까지 다양한 음악</a:t>
            </a:r>
            <a:endParaRPr lang="en-US" altLang="ko-KR" sz="2300" kern="0" spc="-100" dirty="0">
              <a:solidFill>
                <a:srgbClr val="695300"/>
              </a:solidFill>
              <a:latin typeface="THE명품고딕R" pitchFamily="34" charset="0"/>
              <a:cs typeface="THE명품고딕R" pitchFamily="34" charset="0"/>
            </a:endParaRPr>
          </a:p>
          <a:p>
            <a:pPr algn="just"/>
            <a:endParaRPr lang="en-US" altLang="ko-KR" sz="2300" kern="0" spc="-100" dirty="0">
              <a:solidFill>
                <a:srgbClr val="695300"/>
              </a:solidFill>
              <a:latin typeface="THE명품고딕R" pitchFamily="34" charset="0"/>
              <a:cs typeface="THE명품고딕R" pitchFamily="34" charset="0"/>
            </a:endParaRPr>
          </a:p>
          <a:p>
            <a:pPr algn="just"/>
            <a:r>
              <a:rPr lang="ko-KR" altLang="en-US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세계화로 인한 일본에서 활동하는 외국인 가수 </a:t>
            </a:r>
            <a:r>
              <a:rPr lang="ko-KR" altLang="en-US" sz="23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altLang="ko-KR" sz="2300" kern="0" spc="-100" dirty="0">
              <a:solidFill>
                <a:srgbClr val="69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ko-KR" sz="2300" kern="0" spc="-100" dirty="0">
              <a:solidFill>
                <a:srgbClr val="69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ko-KR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1980</a:t>
            </a:r>
            <a:r>
              <a:rPr lang="ko-KR" altLang="en-US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년대 이후  </a:t>
            </a:r>
            <a:r>
              <a:rPr lang="en-US" altLang="ko-KR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(</a:t>
            </a:r>
            <a:r>
              <a:rPr lang="ko-KR" altLang="en-US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미국의 영향</a:t>
            </a:r>
            <a:r>
              <a:rPr lang="en-US" altLang="ko-KR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)  :  R&amp;B</a:t>
            </a:r>
            <a:r>
              <a:rPr lang="ko-KR" altLang="en-US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나 힙합 유행 시작</a:t>
            </a:r>
            <a:endParaRPr lang="en-US" altLang="ko-KR" sz="2300" kern="0" spc="-100" dirty="0">
              <a:solidFill>
                <a:srgbClr val="695300"/>
              </a:solidFill>
              <a:latin typeface="THE명품고딕R" pitchFamily="34" charset="0"/>
              <a:cs typeface="THE명품고딕R" pitchFamily="34" charset="0"/>
            </a:endParaRPr>
          </a:p>
          <a:p>
            <a:pPr algn="just"/>
            <a:endParaRPr lang="en-US" altLang="ko-KR" sz="2300" kern="0" spc="-100" dirty="0">
              <a:solidFill>
                <a:srgbClr val="695300"/>
              </a:solidFill>
              <a:latin typeface="THE명품고딕R" pitchFamily="34" charset="0"/>
              <a:cs typeface="THE명품고딕R" pitchFamily="34" charset="0"/>
            </a:endParaRPr>
          </a:p>
          <a:p>
            <a:pPr algn="just"/>
            <a:r>
              <a:rPr lang="ko-KR" altLang="en-US" sz="2300" kern="0" spc="-100" dirty="0">
                <a:solidFill>
                  <a:srgbClr val="695300"/>
                </a:solidFill>
                <a:latin typeface="THE명품고딕R" pitchFamily="34" charset="0"/>
                <a:cs typeface="THE명품고딕R" pitchFamily="34" charset="0"/>
              </a:rPr>
              <a:t>장르에 구애 받지 않고 독자적인 음악</a:t>
            </a:r>
            <a:r>
              <a:rPr lang="ko-KR" altLang="en-US" sz="23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altLang="ko-KR" sz="2300" kern="0" spc="-100" dirty="0">
              <a:solidFill>
                <a:srgbClr val="69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ko-KR" sz="2300" kern="0" spc="-100" dirty="0">
              <a:solidFill>
                <a:srgbClr val="69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ko-KR" altLang="en-US" sz="23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부모님 세대의 노래를 다시 부르는 </a:t>
            </a:r>
            <a:r>
              <a:rPr lang="ko-KR" altLang="en-US" sz="2300" kern="0" spc="-100" dirty="0" err="1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커버송</a:t>
            </a:r>
            <a:r>
              <a:rPr lang="ko-KR" altLang="en-US" sz="23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38" name="Object 49">
            <a:extLst>
              <a:ext uri="{FF2B5EF4-FFF2-40B4-BE49-F238E27FC236}">
                <a16:creationId xmlns:a16="http://schemas.microsoft.com/office/drawing/2014/main" id="{BACB8285-6A83-4304-91DA-D05EE43D9120}"/>
              </a:ext>
            </a:extLst>
          </p:cNvPr>
          <p:cNvSpPr txBox="1"/>
          <p:nvPr/>
        </p:nvSpPr>
        <p:spPr>
          <a:xfrm>
            <a:off x="8696412" y="5259775"/>
            <a:ext cx="1411972" cy="175834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0000" dirty="0">
                <a:solidFill>
                  <a:srgbClr val="DED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en-US" sz="10000" dirty="0">
              <a:solidFill>
                <a:srgbClr val="DEDE7E"/>
              </a:solidFill>
            </a:endParaRPr>
          </a:p>
        </p:txBody>
      </p:sp>
      <p:sp>
        <p:nvSpPr>
          <p:cNvPr id="40" name="Object 49">
            <a:extLst>
              <a:ext uri="{FF2B5EF4-FFF2-40B4-BE49-F238E27FC236}">
                <a16:creationId xmlns:a16="http://schemas.microsoft.com/office/drawing/2014/main" id="{EC836844-1D54-40FD-A24E-F1822004DA3D}"/>
              </a:ext>
            </a:extLst>
          </p:cNvPr>
          <p:cNvSpPr txBox="1"/>
          <p:nvPr/>
        </p:nvSpPr>
        <p:spPr>
          <a:xfrm>
            <a:off x="9831862" y="4211877"/>
            <a:ext cx="6815661" cy="3310282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젊은이들 </a:t>
            </a:r>
            <a:r>
              <a:rPr lang="en-US" altLang="ko-KR" sz="3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3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지금까지 와는 다른 신선함</a:t>
            </a:r>
            <a:endParaRPr lang="en-US" altLang="ko-KR" sz="30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/>
            <a:endParaRPr lang="en-US" sz="24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7146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o-KR" altLang="en-US" sz="3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부모 세대 </a:t>
            </a:r>
            <a:r>
              <a:rPr lang="en-US" altLang="ko-KR" sz="3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30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향수를 불러일으킴</a:t>
            </a:r>
            <a:endParaRPr lang="en-US" sz="3000" dirty="0">
              <a:solidFill>
                <a:srgbClr val="7146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7926" y="651137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21990" y="1370853"/>
            <a:ext cx="8409872" cy="23369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6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첫번째</a:t>
            </a:r>
          </a:p>
          <a:p>
            <a:pPr algn="just"/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r>
              <a:rPr 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ko-KR" alt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일본 음악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475499" y="8648516"/>
            <a:ext cx="2855705" cy="244527"/>
            <a:chOff x="1475499" y="8648516"/>
            <a:chExt cx="2855705" cy="24452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499" y="8648516"/>
              <a:ext cx="2855705" cy="24452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475499" y="8592250"/>
            <a:ext cx="4283558" cy="50766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200" b="1" kern="0" spc="-1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004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421990" y="2890417"/>
            <a:ext cx="2635153" cy="156406"/>
            <a:chOff x="1421990" y="2890417"/>
            <a:chExt cx="2635153" cy="15640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1990" y="2890417"/>
              <a:ext cx="2635153" cy="15640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3627477" y="141662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1800" kern="0" spc="-100" dirty="0">
                <a:solidFill>
                  <a:srgbClr val="695300"/>
                </a:solidFill>
                <a:latin typeface="바른바탕1 L" pitchFamily="34" charset="0"/>
                <a:cs typeface="바른바탕1 L" pitchFamily="34" charset="0"/>
              </a:rPr>
              <a:t>일본 문화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1402943" y="4387560"/>
            <a:ext cx="654200" cy="354782"/>
            <a:chOff x="1402943" y="4387560"/>
            <a:chExt cx="654200" cy="35478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2943" y="4387560"/>
              <a:ext cx="654200" cy="35478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421990" y="3209984"/>
            <a:ext cx="981300" cy="73657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b="1" kern="0" spc="-2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02</a:t>
            </a:r>
            <a:endParaRPr lang="en-US" dirty="0"/>
          </a:p>
        </p:txBody>
      </p:sp>
      <p:grpSp>
        <p:nvGrpSpPr>
          <p:cNvPr id="1007" name="그룹 1007"/>
          <p:cNvGrpSpPr/>
          <p:nvPr/>
        </p:nvGrpSpPr>
        <p:grpSpPr>
          <a:xfrm>
            <a:off x="1394669" y="3811449"/>
            <a:ext cx="7111343" cy="156406"/>
            <a:chOff x="1402943" y="4957880"/>
            <a:chExt cx="7111343" cy="15640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2943" y="4957880"/>
              <a:ext cx="7111343" cy="15640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494766" y="4387560"/>
            <a:ext cx="654200" cy="354782"/>
            <a:chOff x="9494766" y="4387560"/>
            <a:chExt cx="654200" cy="35478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94766" y="4387560"/>
              <a:ext cx="654200" cy="35478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02943" y="5346479"/>
            <a:ext cx="6006581" cy="417896"/>
            <a:chOff x="1402943" y="5346479"/>
            <a:chExt cx="6006581" cy="41789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2943" y="5346479"/>
              <a:ext cx="6006581" cy="41789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494766" y="5346479"/>
            <a:ext cx="6006581" cy="417896"/>
            <a:chOff x="9494766" y="5346479"/>
            <a:chExt cx="6006581" cy="417896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94766" y="5346479"/>
              <a:ext cx="6006581" cy="41789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158229" y="3996190"/>
            <a:ext cx="9009872" cy="78273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3400" b="1" kern="0" spc="-200" dirty="0">
                <a:solidFill>
                  <a:srgbClr val="695300"/>
                </a:solidFill>
                <a:latin typeface="바른바탕3 B" pitchFamily="34" charset="0"/>
              </a:rPr>
              <a:t> </a:t>
            </a:r>
            <a:r>
              <a:rPr lang="ko-KR" altLang="en-US" sz="3400" b="1" kern="0" spc="-200" dirty="0" err="1">
                <a:solidFill>
                  <a:srgbClr val="695300"/>
                </a:solidFill>
                <a:latin typeface="바른바탕3 B" pitchFamily="34" charset="0"/>
              </a:rPr>
              <a:t>엔카</a:t>
            </a:r>
            <a:endParaRPr lang="en-US" dirty="0"/>
          </a:p>
        </p:txBody>
      </p:sp>
      <p:grpSp>
        <p:nvGrpSpPr>
          <p:cNvPr id="1012" name="그룹 1012"/>
          <p:cNvGrpSpPr/>
          <p:nvPr/>
        </p:nvGrpSpPr>
        <p:grpSpPr>
          <a:xfrm>
            <a:off x="1402943" y="5993522"/>
            <a:ext cx="7282772" cy="1765543"/>
            <a:chOff x="1402943" y="5993522"/>
            <a:chExt cx="7282772" cy="176554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2943" y="5993522"/>
              <a:ext cx="7282772" cy="1765543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402943" y="5942730"/>
            <a:ext cx="10924158" cy="283802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endParaRPr lang="en-US" dirty="0"/>
          </a:p>
        </p:txBody>
      </p:sp>
      <p:grpSp>
        <p:nvGrpSpPr>
          <p:cNvPr id="1013" name="그룹 1013"/>
          <p:cNvGrpSpPr/>
          <p:nvPr/>
        </p:nvGrpSpPr>
        <p:grpSpPr>
          <a:xfrm>
            <a:off x="9494766" y="5993522"/>
            <a:ext cx="7318059" cy="1765289"/>
            <a:chOff x="9494766" y="5993522"/>
            <a:chExt cx="7318059" cy="1765289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94766" y="5993522"/>
              <a:ext cx="7318059" cy="1765289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229424" y="4807265"/>
            <a:ext cx="8602438" cy="372896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dirty="0">
                <a:solidFill>
                  <a:srgbClr val="714625"/>
                </a:solidFill>
              </a:rPr>
              <a:t>일본 독자적 음악</a:t>
            </a:r>
            <a:r>
              <a:rPr lang="en-US" altLang="ko-KR" sz="2400" dirty="0">
                <a:solidFill>
                  <a:srgbClr val="714625"/>
                </a:solidFill>
              </a:rPr>
              <a:t>(</a:t>
            </a:r>
            <a:r>
              <a:rPr lang="ko-KR" altLang="en-US" sz="2400" dirty="0" err="1">
                <a:solidFill>
                  <a:srgbClr val="714625"/>
                </a:solidFill>
              </a:rPr>
              <a:t>가요곡</a:t>
            </a:r>
            <a:r>
              <a:rPr lang="en-US" altLang="ko-KR" sz="2400" dirty="0">
                <a:solidFill>
                  <a:srgbClr val="714625"/>
                </a:solidFill>
              </a:rPr>
              <a:t>)!</a:t>
            </a:r>
          </a:p>
          <a:p>
            <a:pPr algn="just"/>
            <a:endParaRPr lang="en-US" altLang="ko-KR" sz="2400" dirty="0">
              <a:solidFill>
                <a:srgbClr val="714625"/>
              </a:solidFill>
            </a:endParaRPr>
          </a:p>
          <a:p>
            <a:pPr algn="just"/>
            <a:r>
              <a:rPr lang="ko-KR" altLang="en-US" sz="2400" dirty="0">
                <a:solidFill>
                  <a:srgbClr val="714625"/>
                </a:solidFill>
              </a:rPr>
              <a:t>일본 근대기에 공업의 발달 </a:t>
            </a:r>
            <a:r>
              <a:rPr lang="ko-KR" altLang="en-US" sz="24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농어촌을 떠나 도시로</a:t>
            </a:r>
            <a:r>
              <a:rPr lang="en-US" altLang="ko-KR" sz="2400" dirty="0">
                <a:solidFill>
                  <a:srgbClr val="7146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</a:p>
          <a:p>
            <a:pPr algn="just"/>
            <a:endParaRPr lang="en-US" altLang="ko-KR" sz="2400" dirty="0">
              <a:solidFill>
                <a:srgbClr val="714625"/>
              </a:solidFill>
            </a:endParaRPr>
          </a:p>
          <a:p>
            <a:pPr algn="just"/>
            <a:r>
              <a:rPr lang="ko-KR" altLang="en-US" sz="2400" dirty="0">
                <a:solidFill>
                  <a:srgbClr val="714625"/>
                </a:solidFill>
              </a:rPr>
              <a:t>고향에 대한 향수</a:t>
            </a:r>
            <a:r>
              <a:rPr lang="en-US" altLang="ko-KR" sz="2400" dirty="0">
                <a:solidFill>
                  <a:srgbClr val="714625"/>
                </a:solidFill>
              </a:rPr>
              <a:t>, </a:t>
            </a:r>
            <a:r>
              <a:rPr lang="ko-KR" altLang="en-US" sz="2400" dirty="0">
                <a:solidFill>
                  <a:srgbClr val="714625"/>
                </a:solidFill>
              </a:rPr>
              <a:t>사랑과 이별</a:t>
            </a:r>
            <a:r>
              <a:rPr lang="en-US" altLang="ko-KR" sz="2400" dirty="0">
                <a:solidFill>
                  <a:srgbClr val="714625"/>
                </a:solidFill>
              </a:rPr>
              <a:t>, </a:t>
            </a:r>
            <a:r>
              <a:rPr lang="ko-KR" altLang="en-US" sz="2400" dirty="0">
                <a:solidFill>
                  <a:srgbClr val="714625"/>
                </a:solidFill>
              </a:rPr>
              <a:t>인생</a:t>
            </a:r>
            <a:r>
              <a:rPr lang="en-US" altLang="ko-KR" sz="2400" dirty="0">
                <a:solidFill>
                  <a:srgbClr val="714625"/>
                </a:solidFill>
              </a:rPr>
              <a:t>, </a:t>
            </a:r>
            <a:r>
              <a:rPr lang="ko-KR" altLang="en-US" sz="2400" dirty="0">
                <a:solidFill>
                  <a:srgbClr val="714625"/>
                </a:solidFill>
              </a:rPr>
              <a:t>외로움 등을 테마로 함</a:t>
            </a:r>
            <a:endParaRPr lang="en-US" altLang="ko-KR" sz="2400" dirty="0">
              <a:solidFill>
                <a:srgbClr val="714625"/>
              </a:solidFill>
            </a:endParaRPr>
          </a:p>
          <a:p>
            <a:pPr algn="just"/>
            <a:endParaRPr lang="en-US" altLang="ko-KR" sz="2400" dirty="0">
              <a:solidFill>
                <a:srgbClr val="714625"/>
              </a:solidFill>
            </a:endParaRPr>
          </a:p>
          <a:p>
            <a:pPr algn="just"/>
            <a:r>
              <a:rPr lang="ko-KR" altLang="en-US" sz="2400" dirty="0">
                <a:solidFill>
                  <a:srgbClr val="714625"/>
                </a:solidFill>
              </a:rPr>
              <a:t>고향에 대한 향수의 테마 </a:t>
            </a:r>
            <a:r>
              <a:rPr lang="ko-KR" altLang="en-US" sz="2400" dirty="0" err="1">
                <a:solidFill>
                  <a:srgbClr val="714625"/>
                </a:solidFill>
              </a:rPr>
              <a:t>엔카</a:t>
            </a:r>
            <a:r>
              <a:rPr lang="ko-KR" altLang="en-US" sz="2400" dirty="0">
                <a:solidFill>
                  <a:srgbClr val="714625"/>
                </a:solidFill>
              </a:rPr>
              <a:t> </a:t>
            </a:r>
            <a:r>
              <a:rPr lang="en-US" altLang="ko-KR" sz="2400" dirty="0">
                <a:solidFill>
                  <a:srgbClr val="714625"/>
                </a:solidFill>
              </a:rPr>
              <a:t>:  </a:t>
            </a:r>
            <a:r>
              <a:rPr lang="ko-KR" altLang="en-US" sz="2400" dirty="0">
                <a:solidFill>
                  <a:srgbClr val="714625"/>
                </a:solidFill>
              </a:rPr>
              <a:t>북쪽 고향의 여인</a:t>
            </a:r>
            <a:r>
              <a:rPr lang="en-US" altLang="ko-KR" sz="2400" dirty="0">
                <a:solidFill>
                  <a:srgbClr val="714625"/>
                </a:solidFill>
              </a:rPr>
              <a:t>, </a:t>
            </a:r>
            <a:r>
              <a:rPr lang="ko-KR" altLang="en-US" sz="2400" dirty="0">
                <a:solidFill>
                  <a:srgbClr val="714625"/>
                </a:solidFill>
              </a:rPr>
              <a:t>눈의 고향 등</a:t>
            </a:r>
            <a:endParaRPr lang="en-US" altLang="ko-KR" sz="2400" dirty="0">
              <a:solidFill>
                <a:srgbClr val="714625"/>
              </a:solidFill>
            </a:endParaRPr>
          </a:p>
          <a:p>
            <a:pPr algn="just"/>
            <a:endParaRPr lang="en-US" altLang="ko-KR" sz="2400" dirty="0">
              <a:solidFill>
                <a:srgbClr val="714625"/>
              </a:solidFill>
            </a:endParaRPr>
          </a:p>
          <a:p>
            <a:pPr algn="just"/>
            <a:r>
              <a:rPr lang="ko-KR" altLang="en-US" sz="2400" dirty="0">
                <a:solidFill>
                  <a:srgbClr val="714625"/>
                </a:solidFill>
              </a:rPr>
              <a:t>대표적 가수 </a:t>
            </a:r>
            <a:r>
              <a:rPr lang="en-US" altLang="ko-KR" sz="2400" dirty="0">
                <a:solidFill>
                  <a:srgbClr val="714625"/>
                </a:solidFill>
              </a:rPr>
              <a:t>: </a:t>
            </a:r>
            <a:r>
              <a:rPr lang="ko-KR" altLang="en-US" sz="2400" dirty="0" err="1">
                <a:solidFill>
                  <a:srgbClr val="714625"/>
                </a:solidFill>
              </a:rPr>
              <a:t>기타지마</a:t>
            </a:r>
            <a:r>
              <a:rPr lang="ko-KR" altLang="en-US" sz="2400" dirty="0">
                <a:solidFill>
                  <a:srgbClr val="714625"/>
                </a:solidFill>
              </a:rPr>
              <a:t> 사부로</a:t>
            </a:r>
            <a:r>
              <a:rPr lang="en-US" altLang="ko-KR" sz="2400" dirty="0">
                <a:solidFill>
                  <a:srgbClr val="714625"/>
                </a:solidFill>
              </a:rPr>
              <a:t>, </a:t>
            </a:r>
            <a:r>
              <a:rPr lang="ko-KR" altLang="en-US" sz="2400" dirty="0">
                <a:solidFill>
                  <a:srgbClr val="714625"/>
                </a:solidFill>
              </a:rPr>
              <a:t>미소라 </a:t>
            </a:r>
            <a:r>
              <a:rPr lang="ko-KR" altLang="en-US" sz="2400" dirty="0" err="1">
                <a:solidFill>
                  <a:srgbClr val="714625"/>
                </a:solidFill>
              </a:rPr>
              <a:t>히바리</a:t>
            </a:r>
            <a:r>
              <a:rPr lang="en-US" altLang="ko-KR" sz="2400" dirty="0">
                <a:solidFill>
                  <a:srgbClr val="714625"/>
                </a:solidFill>
              </a:rPr>
              <a:t>, </a:t>
            </a:r>
          </a:p>
          <a:p>
            <a:pPr algn="just"/>
            <a:r>
              <a:rPr lang="en-US" altLang="ko-KR" sz="2400" dirty="0">
                <a:solidFill>
                  <a:srgbClr val="714625"/>
                </a:solidFill>
              </a:rPr>
              <a:t>                          </a:t>
            </a:r>
            <a:r>
              <a:rPr lang="ko-KR" altLang="en-US" sz="2400" dirty="0" err="1">
                <a:solidFill>
                  <a:srgbClr val="714625"/>
                </a:solidFill>
              </a:rPr>
              <a:t>미야코</a:t>
            </a:r>
            <a:r>
              <a:rPr lang="ko-KR" altLang="en-US" sz="2400" dirty="0">
                <a:solidFill>
                  <a:srgbClr val="714625"/>
                </a:solidFill>
              </a:rPr>
              <a:t> </a:t>
            </a:r>
            <a:r>
              <a:rPr lang="ko-KR" altLang="en-US" sz="2400" dirty="0" err="1">
                <a:solidFill>
                  <a:srgbClr val="714625"/>
                </a:solidFill>
              </a:rPr>
              <a:t>하루미</a:t>
            </a:r>
            <a:endParaRPr lang="en-US" altLang="ko-KR" sz="2400" dirty="0">
              <a:solidFill>
                <a:srgbClr val="714625"/>
              </a:solidFill>
            </a:endParaRPr>
          </a:p>
          <a:p>
            <a:pPr algn="just"/>
            <a:r>
              <a:rPr lang="en-US" altLang="ko-KR" sz="2400" dirty="0">
                <a:solidFill>
                  <a:srgbClr val="714625"/>
                </a:solidFill>
              </a:rPr>
              <a:t> </a:t>
            </a:r>
          </a:p>
          <a:p>
            <a:pPr algn="just"/>
            <a:endParaRPr lang="en-US" altLang="ko-KR" sz="2400" dirty="0">
              <a:solidFill>
                <a:srgbClr val="714625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36" name="Object 41">
            <a:extLst>
              <a:ext uri="{FF2B5EF4-FFF2-40B4-BE49-F238E27FC236}">
                <a16:creationId xmlns:a16="http://schemas.microsoft.com/office/drawing/2014/main" id="{3C9DE05B-3991-4810-97F4-938297F0DB78}"/>
              </a:ext>
            </a:extLst>
          </p:cNvPr>
          <p:cNvSpPr txBox="1"/>
          <p:nvPr/>
        </p:nvSpPr>
        <p:spPr>
          <a:xfrm>
            <a:off x="9982084" y="6394502"/>
            <a:ext cx="9009872" cy="78273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3400" b="1" kern="0" spc="-200" dirty="0">
                <a:solidFill>
                  <a:srgbClr val="695300"/>
                </a:solidFill>
                <a:latin typeface="바른바탕3 B" pitchFamily="34" charset="0"/>
              </a:rPr>
              <a:t> </a:t>
            </a:r>
            <a:r>
              <a:rPr lang="ko-KR" altLang="en-US" sz="3000" b="1" kern="0" spc="-200" dirty="0">
                <a:solidFill>
                  <a:srgbClr val="695300"/>
                </a:solidFill>
                <a:latin typeface="바른바탕3 B" pitchFamily="34" charset="0"/>
              </a:rPr>
              <a:t>미소라 </a:t>
            </a:r>
            <a:r>
              <a:rPr lang="ko-KR" altLang="en-US" sz="3000" b="1" kern="0" spc="-200" dirty="0" err="1">
                <a:solidFill>
                  <a:srgbClr val="695300"/>
                </a:solidFill>
                <a:latin typeface="바른바탕3 B" pitchFamily="34" charset="0"/>
              </a:rPr>
              <a:t>히바리</a:t>
            </a:r>
            <a:r>
              <a:rPr lang="ko-KR" altLang="en-US" sz="3000" b="1" kern="0" spc="-200" dirty="0">
                <a:solidFill>
                  <a:srgbClr val="695300"/>
                </a:solidFill>
                <a:latin typeface="바른바탕3 B" pitchFamily="34" charset="0"/>
              </a:rPr>
              <a:t> </a:t>
            </a:r>
            <a:r>
              <a:rPr lang="en-US" altLang="ko-KR" sz="3000" b="1" kern="0" spc="-200" dirty="0">
                <a:solidFill>
                  <a:srgbClr val="695300"/>
                </a:solidFill>
                <a:latin typeface="바른바탕3 B" pitchFamily="34" charset="0"/>
              </a:rPr>
              <a:t>(</a:t>
            </a:r>
            <a:r>
              <a:rPr lang="ko-KR" altLang="en-US" sz="3000" b="0" i="0" dirty="0">
                <a:solidFill>
                  <a:srgbClr val="714625"/>
                </a:solidFill>
                <a:effectLst/>
                <a:latin typeface="Arial" panose="020B0604020202020204" pitchFamily="34" charset="0"/>
              </a:rPr>
              <a:t>美空 </a:t>
            </a:r>
            <a:r>
              <a:rPr lang="ja-JP" altLang="en-US" sz="3000" b="0" i="0" dirty="0">
                <a:solidFill>
                  <a:srgbClr val="714625"/>
                </a:solidFill>
                <a:effectLst/>
                <a:latin typeface="Arial" panose="020B0604020202020204" pitchFamily="34" charset="0"/>
              </a:rPr>
              <a:t>ひばり</a:t>
            </a:r>
            <a:r>
              <a:rPr lang="en-US" altLang="ja-JP" sz="3000" b="0" i="0" dirty="0">
                <a:solidFill>
                  <a:srgbClr val="714625"/>
                </a:solidFill>
                <a:effectLst/>
                <a:latin typeface="Arial" panose="020B0604020202020204" pitchFamily="34" charset="0"/>
              </a:rPr>
              <a:t>)</a:t>
            </a:r>
            <a:endParaRPr lang="en-US" sz="3000" dirty="0">
              <a:solidFill>
                <a:srgbClr val="714625"/>
              </a:solidFill>
            </a:endParaRPr>
          </a:p>
        </p:txBody>
      </p:sp>
      <p:sp>
        <p:nvSpPr>
          <p:cNvPr id="42" name="Object 49">
            <a:extLst>
              <a:ext uri="{FF2B5EF4-FFF2-40B4-BE49-F238E27FC236}">
                <a16:creationId xmlns:a16="http://schemas.microsoft.com/office/drawing/2014/main" id="{04D50517-2F8D-4C42-A95E-01BD43A19F9C}"/>
              </a:ext>
            </a:extLst>
          </p:cNvPr>
          <p:cNvSpPr txBox="1"/>
          <p:nvPr/>
        </p:nvSpPr>
        <p:spPr>
          <a:xfrm>
            <a:off x="10118680" y="7050785"/>
            <a:ext cx="7618913" cy="2542926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altLang="ko-KR" sz="2400" dirty="0">
                <a:solidFill>
                  <a:srgbClr val="714625"/>
                </a:solidFill>
              </a:rPr>
              <a:t>1938</a:t>
            </a:r>
            <a:r>
              <a:rPr lang="ko-KR" altLang="en-US" sz="2400" dirty="0">
                <a:solidFill>
                  <a:srgbClr val="714625"/>
                </a:solidFill>
              </a:rPr>
              <a:t>년  출생</a:t>
            </a:r>
            <a:endParaRPr lang="en-US" altLang="ko-KR" sz="2400" dirty="0">
              <a:solidFill>
                <a:srgbClr val="714625"/>
              </a:solidFill>
            </a:endParaRPr>
          </a:p>
          <a:p>
            <a:pPr algn="just"/>
            <a:r>
              <a:rPr lang="en-US" altLang="ko-KR" sz="2400" dirty="0">
                <a:solidFill>
                  <a:srgbClr val="714625"/>
                </a:solidFill>
              </a:rPr>
              <a:t>1947</a:t>
            </a:r>
            <a:r>
              <a:rPr lang="ko-KR" altLang="en-US" sz="2400" dirty="0">
                <a:solidFill>
                  <a:srgbClr val="714625"/>
                </a:solidFill>
              </a:rPr>
              <a:t>년 </a:t>
            </a:r>
            <a:r>
              <a:rPr lang="en-US" altLang="ko-KR" sz="2400" dirty="0">
                <a:solidFill>
                  <a:srgbClr val="714625"/>
                </a:solidFill>
              </a:rPr>
              <a:t>9</a:t>
            </a:r>
            <a:r>
              <a:rPr lang="ko-KR" altLang="en-US" sz="2400" dirty="0">
                <a:solidFill>
                  <a:srgbClr val="714625"/>
                </a:solidFill>
              </a:rPr>
              <a:t>살의 나이로 데뷔</a:t>
            </a:r>
            <a:endParaRPr lang="en-US" altLang="ko-KR" sz="2400" dirty="0">
              <a:solidFill>
                <a:srgbClr val="714625"/>
              </a:solidFill>
            </a:endParaRPr>
          </a:p>
          <a:p>
            <a:r>
              <a:rPr lang="en-US" altLang="ko-KR" sz="2400" b="0" i="0" dirty="0">
                <a:solidFill>
                  <a:srgbClr val="714625"/>
                </a:solidFill>
                <a:effectLst/>
                <a:latin typeface="-apple-system"/>
              </a:rPr>
              <a:t>1990</a:t>
            </a:r>
            <a:r>
              <a:rPr lang="ko-KR" altLang="en-US" sz="2400" b="0" i="0" dirty="0">
                <a:solidFill>
                  <a:srgbClr val="714625"/>
                </a:solidFill>
                <a:effectLst/>
                <a:latin typeface="-apple-system"/>
              </a:rPr>
              <a:t>년 제</a:t>
            </a:r>
            <a:r>
              <a:rPr lang="en-US" altLang="ko-KR" sz="2400" b="0" i="0" dirty="0">
                <a:solidFill>
                  <a:srgbClr val="714625"/>
                </a:solidFill>
                <a:effectLst/>
                <a:latin typeface="-apple-system"/>
              </a:rPr>
              <a:t>27</a:t>
            </a:r>
            <a:r>
              <a:rPr lang="ko-KR" altLang="en-US" sz="2400" b="0" i="0" dirty="0">
                <a:solidFill>
                  <a:srgbClr val="714625"/>
                </a:solidFill>
                <a:effectLst/>
                <a:latin typeface="-apple-system"/>
              </a:rPr>
              <a:t>회 </a:t>
            </a:r>
            <a:r>
              <a:rPr lang="ko-KR" altLang="en-US" sz="2400" b="0" i="0" dirty="0" err="1">
                <a:solidFill>
                  <a:srgbClr val="714625"/>
                </a:solidFill>
                <a:effectLst/>
                <a:latin typeface="-apple-system"/>
              </a:rPr>
              <a:t>골든아로상</a:t>
            </a:r>
            <a:r>
              <a:rPr lang="ko-KR" altLang="en-US" sz="2400" b="0" i="0" dirty="0">
                <a:solidFill>
                  <a:srgbClr val="714625"/>
                </a:solidFill>
                <a:effectLst/>
                <a:latin typeface="-apple-system"/>
              </a:rPr>
              <a:t> 특별 공로상</a:t>
            </a:r>
            <a:br>
              <a:rPr lang="ko-KR" altLang="en-US" sz="2400" dirty="0">
                <a:solidFill>
                  <a:srgbClr val="714625"/>
                </a:solidFill>
              </a:rPr>
            </a:br>
            <a:r>
              <a:rPr lang="en-US" altLang="ko-KR" sz="2400" b="0" i="0" dirty="0">
                <a:solidFill>
                  <a:srgbClr val="714625"/>
                </a:solidFill>
                <a:effectLst/>
                <a:latin typeface="-apple-system"/>
              </a:rPr>
              <a:t>1989</a:t>
            </a:r>
            <a:r>
              <a:rPr lang="ko-KR" altLang="en-US" sz="2400" b="0" i="0" dirty="0">
                <a:solidFill>
                  <a:srgbClr val="714625"/>
                </a:solidFill>
                <a:effectLst/>
                <a:latin typeface="-apple-system"/>
              </a:rPr>
              <a:t>년 </a:t>
            </a:r>
            <a:r>
              <a:rPr lang="ko-KR" altLang="en-US" sz="2400" b="0" i="0" dirty="0" err="1">
                <a:solidFill>
                  <a:srgbClr val="714625"/>
                </a:solidFill>
                <a:effectLst/>
                <a:latin typeface="-apple-system"/>
              </a:rPr>
              <a:t>국민영예상</a:t>
            </a:r>
            <a:br>
              <a:rPr lang="ko-KR" altLang="en-US" sz="2400" dirty="0">
                <a:solidFill>
                  <a:srgbClr val="714625"/>
                </a:solidFill>
              </a:rPr>
            </a:br>
            <a:r>
              <a:rPr lang="en-US" altLang="ko-KR" sz="2400" b="0" i="0" dirty="0">
                <a:solidFill>
                  <a:srgbClr val="714625"/>
                </a:solidFill>
                <a:effectLst/>
                <a:latin typeface="-apple-system"/>
              </a:rPr>
              <a:t>1989</a:t>
            </a:r>
            <a:r>
              <a:rPr lang="ko-KR" altLang="en-US" sz="2400" b="0" i="0" dirty="0">
                <a:solidFill>
                  <a:srgbClr val="714625"/>
                </a:solidFill>
                <a:effectLst/>
                <a:latin typeface="-apple-system"/>
              </a:rPr>
              <a:t>년 </a:t>
            </a:r>
            <a:r>
              <a:rPr lang="en-US" altLang="ko-KR" sz="2400" b="0" i="0" dirty="0">
                <a:solidFill>
                  <a:srgbClr val="714625"/>
                </a:solidFill>
                <a:effectLst/>
                <a:latin typeface="-apple-system"/>
              </a:rPr>
              <a:t>FNS </a:t>
            </a:r>
            <a:r>
              <a:rPr lang="ko-KR" altLang="en-US" sz="2400" b="0" i="0" dirty="0">
                <a:solidFill>
                  <a:srgbClr val="714625"/>
                </a:solidFill>
                <a:effectLst/>
                <a:latin typeface="-apple-system"/>
              </a:rPr>
              <a:t>가요제 특별상</a:t>
            </a:r>
            <a:br>
              <a:rPr lang="ko-KR" altLang="en-US" sz="2400" dirty="0">
                <a:solidFill>
                  <a:srgbClr val="714625"/>
                </a:solidFill>
              </a:rPr>
            </a:br>
            <a:r>
              <a:rPr lang="en-US" altLang="ko-KR" sz="2400" b="0" i="0" dirty="0">
                <a:solidFill>
                  <a:srgbClr val="714625"/>
                </a:solidFill>
                <a:effectLst/>
                <a:latin typeface="-apple-system"/>
              </a:rPr>
              <a:t>1989</a:t>
            </a:r>
            <a:r>
              <a:rPr lang="ko-KR" altLang="en-US" sz="2400" b="0" i="0" dirty="0">
                <a:solidFill>
                  <a:srgbClr val="714625"/>
                </a:solidFill>
                <a:effectLst/>
                <a:latin typeface="-apple-system"/>
              </a:rPr>
              <a:t>년 일본 유선 방송 대상 특별 영예상</a:t>
            </a:r>
            <a:endParaRPr lang="en-US" altLang="ko-KR" sz="2400" dirty="0">
              <a:solidFill>
                <a:srgbClr val="714625"/>
              </a:solidFill>
            </a:endParaRPr>
          </a:p>
          <a:p>
            <a:pPr algn="just"/>
            <a:endParaRPr lang="en-US" altLang="ko-KR" sz="2400" dirty="0">
              <a:solidFill>
                <a:srgbClr val="714625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00CA0D8-B144-48E1-BA1D-069FCB0A4B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86599" y="1877390"/>
            <a:ext cx="2676899" cy="433448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99C902D-85D2-41BB-8B40-69FCB84A3869}"/>
              </a:ext>
            </a:extLst>
          </p:cNvPr>
          <p:cNvSpPr/>
          <p:nvPr/>
        </p:nvSpPr>
        <p:spPr>
          <a:xfrm>
            <a:off x="1158229" y="8441641"/>
            <a:ext cx="1508771" cy="65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1007">
            <a:extLst>
              <a:ext uri="{FF2B5EF4-FFF2-40B4-BE49-F238E27FC236}">
                <a16:creationId xmlns:a16="http://schemas.microsoft.com/office/drawing/2014/main" id="{BB1BB036-F6AB-4C34-B818-439C1428E280}"/>
              </a:ext>
            </a:extLst>
          </p:cNvPr>
          <p:cNvGrpSpPr/>
          <p:nvPr/>
        </p:nvGrpSpPr>
        <p:grpSpPr>
          <a:xfrm rot="5400000">
            <a:off x="7377596" y="6535788"/>
            <a:ext cx="4940133" cy="188128"/>
            <a:chOff x="1402943" y="4957880"/>
            <a:chExt cx="7111343" cy="156406"/>
          </a:xfrm>
        </p:grpSpPr>
        <p:pic>
          <p:nvPicPr>
            <p:cNvPr id="48" name="Object 24">
              <a:extLst>
                <a:ext uri="{FF2B5EF4-FFF2-40B4-BE49-F238E27FC236}">
                  <a16:creationId xmlns:a16="http://schemas.microsoft.com/office/drawing/2014/main" id="{30AD6A67-3EF7-4702-BED8-7C581C9EE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2943" y="4957880"/>
              <a:ext cx="7111343" cy="156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2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36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33400" y="705405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75499" y="8648516"/>
            <a:ext cx="2855705" cy="244527"/>
            <a:chOff x="1475499" y="8648516"/>
            <a:chExt cx="2855705" cy="24452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499" y="8648516"/>
              <a:ext cx="2855705" cy="24452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02943" y="4387560"/>
            <a:ext cx="654200" cy="354782"/>
            <a:chOff x="1402943" y="4387560"/>
            <a:chExt cx="654200" cy="35478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2943" y="4387560"/>
              <a:ext cx="654200" cy="35478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494766" y="4387560"/>
            <a:ext cx="654200" cy="354782"/>
            <a:chOff x="9494766" y="4387560"/>
            <a:chExt cx="654200" cy="35478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94766" y="4387560"/>
              <a:ext cx="654200" cy="35478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02943" y="5346479"/>
            <a:ext cx="6006581" cy="417896"/>
            <a:chOff x="1402943" y="5346479"/>
            <a:chExt cx="6006581" cy="41789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2943" y="5346479"/>
              <a:ext cx="6006581" cy="41789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494766" y="5346479"/>
            <a:ext cx="6006581" cy="417896"/>
            <a:chOff x="9494766" y="5346479"/>
            <a:chExt cx="6006581" cy="417896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94766" y="5346479"/>
              <a:ext cx="6006581" cy="41789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158229" y="3996190"/>
            <a:ext cx="9009872" cy="78273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3400" b="1" kern="0" spc="-200" dirty="0">
                <a:solidFill>
                  <a:srgbClr val="695300"/>
                </a:solidFill>
                <a:latin typeface="바른바탕3 B" pitchFamily="34" charset="0"/>
              </a:rPr>
              <a:t> </a:t>
            </a:r>
            <a:endParaRPr lang="en-US" dirty="0"/>
          </a:p>
        </p:txBody>
      </p:sp>
      <p:grpSp>
        <p:nvGrpSpPr>
          <p:cNvPr id="1012" name="그룹 1012"/>
          <p:cNvGrpSpPr/>
          <p:nvPr/>
        </p:nvGrpSpPr>
        <p:grpSpPr>
          <a:xfrm>
            <a:off x="1402943" y="5993522"/>
            <a:ext cx="7282772" cy="1765543"/>
            <a:chOff x="1402943" y="5993522"/>
            <a:chExt cx="7282772" cy="176554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2943" y="5993522"/>
              <a:ext cx="7282772" cy="1765543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402943" y="5942730"/>
            <a:ext cx="10924158" cy="283802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endParaRPr lang="en-US" dirty="0"/>
          </a:p>
        </p:txBody>
      </p:sp>
      <p:grpSp>
        <p:nvGrpSpPr>
          <p:cNvPr id="1013" name="그룹 1013"/>
          <p:cNvGrpSpPr/>
          <p:nvPr/>
        </p:nvGrpSpPr>
        <p:grpSpPr>
          <a:xfrm>
            <a:off x="9494766" y="5993522"/>
            <a:ext cx="7318059" cy="1765289"/>
            <a:chOff x="9494766" y="5993522"/>
            <a:chExt cx="7318059" cy="1765289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94766" y="5993522"/>
              <a:ext cx="7318059" cy="1765289"/>
            </a:xfrm>
            <a:prstGeom prst="rect">
              <a:avLst/>
            </a:prstGeom>
          </p:spPr>
        </p:pic>
      </p:grpSp>
      <p:sp>
        <p:nvSpPr>
          <p:cNvPr id="36" name="Object 41">
            <a:extLst>
              <a:ext uri="{FF2B5EF4-FFF2-40B4-BE49-F238E27FC236}">
                <a16:creationId xmlns:a16="http://schemas.microsoft.com/office/drawing/2014/main" id="{3C9DE05B-3991-4810-97F4-938297F0DB78}"/>
              </a:ext>
            </a:extLst>
          </p:cNvPr>
          <p:cNvSpPr txBox="1"/>
          <p:nvPr/>
        </p:nvSpPr>
        <p:spPr>
          <a:xfrm>
            <a:off x="3836019" y="8853048"/>
            <a:ext cx="12969840" cy="782739"/>
          </a:xfrm>
          <a:prstGeom prst="rect">
            <a:avLst/>
          </a:prstGeom>
          <a:noFill/>
        </p:spPr>
        <p:txBody>
          <a:bodyPr wrap="square" rtlCol="0"/>
          <a:lstStyle/>
          <a:p>
            <a:pPr algn="l" fontAlgn="base"/>
            <a:r>
              <a:rPr lang="ko-KR" altLang="en-US" sz="3400" b="1" kern="0" spc="-200" dirty="0">
                <a:solidFill>
                  <a:srgbClr val="695300"/>
                </a:solidFill>
                <a:latin typeface="바른바탕3 B" pitchFamily="34" charset="0"/>
              </a:rPr>
              <a:t> </a:t>
            </a:r>
            <a:r>
              <a:rPr lang="ko-KR" altLang="en-US" sz="3000" b="1" kern="0" spc="-200" dirty="0">
                <a:solidFill>
                  <a:srgbClr val="695300"/>
                </a:solidFill>
                <a:latin typeface="바른바탕3 B" pitchFamily="34" charset="0"/>
              </a:rPr>
              <a:t>미소라 </a:t>
            </a:r>
            <a:r>
              <a:rPr lang="ko-KR" altLang="en-US" sz="3000" b="1" kern="0" spc="-200" dirty="0" err="1">
                <a:solidFill>
                  <a:srgbClr val="695300"/>
                </a:solidFill>
                <a:latin typeface="바른바탕3 B" pitchFamily="34" charset="0"/>
              </a:rPr>
              <a:t>히바리</a:t>
            </a:r>
            <a:r>
              <a:rPr lang="ko-KR" altLang="en-US" sz="3000" b="1" kern="0" spc="-200" dirty="0">
                <a:solidFill>
                  <a:srgbClr val="695300"/>
                </a:solidFill>
                <a:latin typeface="바른바탕3 B" pitchFamily="34" charset="0"/>
              </a:rPr>
              <a:t> </a:t>
            </a:r>
            <a:r>
              <a:rPr lang="en-US" altLang="ko-KR" sz="3000" b="1" kern="0" spc="-200" dirty="0">
                <a:solidFill>
                  <a:srgbClr val="695300"/>
                </a:solidFill>
                <a:latin typeface="바른바탕3 B" pitchFamily="34" charset="0"/>
              </a:rPr>
              <a:t>(</a:t>
            </a:r>
            <a:r>
              <a:rPr lang="ko-KR" altLang="en-US" sz="3000" b="0" i="0" dirty="0">
                <a:solidFill>
                  <a:srgbClr val="714625"/>
                </a:solidFill>
                <a:effectLst/>
                <a:latin typeface="Arial" panose="020B0604020202020204" pitchFamily="34" charset="0"/>
              </a:rPr>
              <a:t>美空 </a:t>
            </a:r>
            <a:r>
              <a:rPr lang="ja-JP" altLang="en-US" sz="3000" b="0" i="0" dirty="0">
                <a:solidFill>
                  <a:srgbClr val="714625"/>
                </a:solidFill>
                <a:effectLst/>
                <a:latin typeface="Arial" panose="020B0604020202020204" pitchFamily="34" charset="0"/>
              </a:rPr>
              <a:t>ひばり</a:t>
            </a:r>
            <a:r>
              <a:rPr lang="en-US" altLang="ja-JP" sz="3000" b="0" i="0" dirty="0">
                <a:solidFill>
                  <a:srgbClr val="714625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sz="3000" b="0" i="0" dirty="0">
                <a:solidFill>
                  <a:srgbClr val="714625"/>
                </a:solidFill>
                <a:effectLst/>
                <a:latin typeface="Arial" panose="020B0604020202020204" pitchFamily="34" charset="0"/>
              </a:rPr>
              <a:t>의 </a:t>
            </a:r>
            <a:r>
              <a:rPr lang="ko-KR" altLang="en-US" sz="3000" b="0" i="0" dirty="0" err="1">
                <a:solidFill>
                  <a:srgbClr val="714625"/>
                </a:solidFill>
                <a:effectLst/>
                <a:latin typeface="Arial" panose="020B0604020202020204" pitchFamily="34" charset="0"/>
              </a:rPr>
              <a:t>대표곡</a:t>
            </a:r>
            <a:r>
              <a:rPr lang="ko-KR" altLang="en-US" sz="3000" b="0" i="0" dirty="0">
                <a:solidFill>
                  <a:srgbClr val="71462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sz="3000" dirty="0">
                <a:solidFill>
                  <a:srgbClr val="714625"/>
                </a:solidFill>
                <a:latin typeface="Arial" panose="020B0604020202020204" pitchFamily="34" charset="0"/>
              </a:rPr>
              <a:t>:</a:t>
            </a:r>
            <a:r>
              <a:rPr lang="ko-KR" altLang="en-US" sz="3200" b="0" i="0" dirty="0">
                <a:solidFill>
                  <a:srgbClr val="714625"/>
                </a:solidFill>
                <a:effectLst/>
                <a:latin typeface="se-nanumgothic"/>
              </a:rPr>
              <a:t>「人生一路」</a:t>
            </a:r>
            <a:r>
              <a:rPr lang="en-US" altLang="ko-KR" sz="3200" b="0" i="0" dirty="0">
                <a:solidFill>
                  <a:srgbClr val="714625"/>
                </a:solidFill>
                <a:effectLst/>
                <a:latin typeface="se-nanumgothic"/>
              </a:rPr>
              <a:t>(</a:t>
            </a:r>
            <a:r>
              <a:rPr lang="ko-KR" altLang="en-US" sz="3200" b="0" i="0" dirty="0">
                <a:solidFill>
                  <a:srgbClr val="714625"/>
                </a:solidFill>
                <a:effectLst/>
                <a:latin typeface="se-nanumgothic"/>
              </a:rPr>
              <a:t>인생일로</a:t>
            </a:r>
            <a:r>
              <a:rPr lang="en-US" altLang="ko-KR" sz="3200" b="0" i="0" dirty="0">
                <a:solidFill>
                  <a:srgbClr val="333333"/>
                </a:solidFill>
                <a:effectLst/>
                <a:latin typeface="se-nanumgothic"/>
              </a:rPr>
              <a:t>)</a:t>
            </a:r>
            <a:endParaRPr lang="ko-KR" altLang="en-US" sz="3200" b="0" i="0" dirty="0">
              <a:solidFill>
                <a:srgbClr val="333333"/>
              </a:solidFill>
              <a:effectLst/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br>
              <a:rPr lang="ko-KR" altLang="en-US" sz="3200" dirty="0"/>
            </a:br>
            <a:r>
              <a:rPr lang="en-US" altLang="ko-KR" sz="3000" dirty="0">
                <a:solidFill>
                  <a:srgbClr val="714625"/>
                </a:solidFill>
                <a:latin typeface="Arial" panose="020B0604020202020204" pitchFamily="34" charset="0"/>
              </a:rPr>
              <a:t> </a:t>
            </a:r>
            <a:endParaRPr lang="en-US" sz="3000" dirty="0">
              <a:solidFill>
                <a:srgbClr val="714625"/>
              </a:solidFill>
            </a:endParaRPr>
          </a:p>
        </p:txBody>
      </p:sp>
      <p:pic>
        <p:nvPicPr>
          <p:cNvPr id="5" name="온라인 미디어 4" title="人生一路">
            <a:hlinkClick r:id="" action="ppaction://media"/>
            <a:extLst>
              <a:ext uri="{FF2B5EF4-FFF2-40B4-BE49-F238E27FC236}">
                <a16:creationId xmlns:a16="http://schemas.microsoft.com/office/drawing/2014/main" id="{B022F36E-682A-4D34-AC56-F5E79D8C85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4360216" y="1234243"/>
            <a:ext cx="9859206" cy="739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9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224563" y="2768935"/>
            <a:ext cx="6888181" cy="7857968"/>
            <a:chOff x="5224563" y="2768935"/>
            <a:chExt cx="6888181" cy="78579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4563" y="2768935"/>
              <a:ext cx="6888181" cy="78579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32277" y="2878549"/>
            <a:ext cx="6754493" cy="1525386"/>
            <a:chOff x="832277" y="2878549"/>
            <a:chExt cx="6754493" cy="15253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277" y="2878549"/>
              <a:ext cx="6754493" cy="152538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-1600200" y="2768935"/>
            <a:ext cx="8443116" cy="285712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2500" b="1" kern="0" spc="-8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두번째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0698944" y="6361117"/>
            <a:ext cx="6754493" cy="1525386"/>
            <a:chOff x="10698944" y="6361117"/>
            <a:chExt cx="6754493" cy="152538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8944" y="6361117"/>
              <a:ext cx="6754493" cy="152538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-604280" y="4712206"/>
            <a:ext cx="8443116" cy="285712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2500" b="1" kern="0" spc="-8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kern="0" spc="-100" dirty="0">
                <a:solidFill>
                  <a:srgbClr val="695300"/>
                </a:solidFill>
                <a:latin typeface="바른바탕1 L" pitchFamily="34" charset="0"/>
              </a:rPr>
              <a:t>일본 문화</a:t>
            </a:r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475499" y="8648516"/>
            <a:ext cx="2855705" cy="247347"/>
            <a:chOff x="1475499" y="8648516"/>
            <a:chExt cx="2855705" cy="24734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499" y="8648516"/>
              <a:ext cx="2855705" cy="247347"/>
            </a:xfrm>
            <a:prstGeom prst="rect">
              <a:avLst/>
            </a:prstGeom>
          </p:spPr>
        </p:pic>
      </p:grpSp>
      <p:sp>
        <p:nvSpPr>
          <p:cNvPr id="17" name="Object 12">
            <a:extLst>
              <a:ext uri="{FF2B5EF4-FFF2-40B4-BE49-F238E27FC236}">
                <a16:creationId xmlns:a16="http://schemas.microsoft.com/office/drawing/2014/main" id="{C2DA5A55-C550-43C0-A255-C62AD702B07D}"/>
              </a:ext>
            </a:extLst>
          </p:cNvPr>
          <p:cNvSpPr txBox="1"/>
          <p:nvPr/>
        </p:nvSpPr>
        <p:spPr>
          <a:xfrm>
            <a:off x="10698944" y="6457941"/>
            <a:ext cx="8443116" cy="285712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12500" b="1" kern="0" spc="-800" dirty="0">
                <a:solidFill>
                  <a:srgbClr val="695300"/>
                </a:solidFill>
                <a:latin typeface="바른바탕3 B" pitchFamily="34" charset="0"/>
              </a:rPr>
              <a:t>일본 영화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6783" y="650494"/>
            <a:ext cx="16972147" cy="8984726"/>
            <a:chOff x="656783" y="650494"/>
            <a:chExt cx="16972147" cy="89847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783" y="650494"/>
              <a:ext cx="16972147" cy="89847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1990" y="1488144"/>
            <a:ext cx="5606581" cy="1329291"/>
            <a:chOff x="1421990" y="1488144"/>
            <a:chExt cx="5606581" cy="132929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990" y="1488144"/>
              <a:ext cx="5606581" cy="13292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21990" y="1370853"/>
            <a:ext cx="8409872" cy="233698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4600" b="1" kern="0" spc="-3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두</a:t>
            </a:r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번째</a:t>
            </a:r>
            <a:endParaRPr lang="en-US" sz="4600" b="1" kern="0" spc="-300" dirty="0">
              <a:solidFill>
                <a:srgbClr val="695300"/>
              </a:solidFill>
              <a:latin typeface="바른바탕3 B" pitchFamily="34" charset="0"/>
              <a:cs typeface="바른바탕3 B" pitchFamily="34" charset="0"/>
            </a:endParaRPr>
          </a:p>
          <a:p>
            <a:pPr algn="just"/>
            <a:r>
              <a:rPr lang="en-US" sz="4600" b="1" kern="0" spc="-300" dirty="0" err="1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이야기</a:t>
            </a:r>
            <a:r>
              <a:rPr 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 </a:t>
            </a:r>
            <a:r>
              <a:rPr lang="ko-KR" altLang="en-US" sz="4600" b="1" kern="0" spc="-300" dirty="0">
                <a:solidFill>
                  <a:srgbClr val="FFEC00"/>
                </a:solidFill>
                <a:latin typeface="바른바탕3 B" pitchFamily="34" charset="0"/>
                <a:cs typeface="바른바탕3 B" pitchFamily="34" charset="0"/>
              </a:rPr>
              <a:t>일본 영화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475499" y="8648516"/>
            <a:ext cx="2855705" cy="247347"/>
            <a:chOff x="1475499" y="8648516"/>
            <a:chExt cx="2855705" cy="24734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499" y="8648516"/>
              <a:ext cx="2855705" cy="24734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21990" y="2890417"/>
            <a:ext cx="2635153" cy="156406"/>
            <a:chOff x="1421990" y="2890417"/>
            <a:chExt cx="2635153" cy="15640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1990" y="2890417"/>
              <a:ext cx="2635153" cy="15640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751287" y="1416625"/>
            <a:ext cx="1873870" cy="532214"/>
            <a:chOff x="14751287" y="1416625"/>
            <a:chExt cx="1873870" cy="53221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1287" y="1416625"/>
              <a:ext cx="1873870" cy="53221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3814352" y="1369555"/>
            <a:ext cx="1873870" cy="933194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kern="0" spc="-100" dirty="0">
                <a:solidFill>
                  <a:srgbClr val="695300"/>
                </a:solidFill>
                <a:latin typeface="바른바탕1 L" pitchFamily="34" charset="0"/>
              </a:rPr>
              <a:t>일본 문화</a:t>
            </a:r>
            <a:endParaRPr lang="en-US" dirty="0"/>
          </a:p>
        </p:txBody>
      </p:sp>
      <p:grpSp>
        <p:nvGrpSpPr>
          <p:cNvPr id="1007" name="그룹 1007"/>
          <p:cNvGrpSpPr/>
          <p:nvPr/>
        </p:nvGrpSpPr>
        <p:grpSpPr>
          <a:xfrm>
            <a:off x="1437404" y="3676599"/>
            <a:ext cx="416564" cy="334025"/>
            <a:chOff x="1437404" y="3676599"/>
            <a:chExt cx="416564" cy="334025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475499" y="3676599"/>
              <a:ext cx="334025" cy="334025"/>
              <a:chOff x="1475499" y="3676599"/>
              <a:chExt cx="334025" cy="334025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5499" y="3676599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437404" y="3730872"/>
              <a:ext cx="416564" cy="244527"/>
              <a:chOff x="1437404" y="3730872"/>
              <a:chExt cx="416564" cy="244527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37404" y="3730872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30" name="Object 30"/>
            <p:cNvSpPr txBox="1"/>
            <p:nvPr/>
          </p:nvSpPr>
          <p:spPr>
            <a:xfrm>
              <a:off x="1333263" y="3687806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01</a:t>
              </a:r>
              <a:endParaRPr lang="en-US" dirty="0"/>
            </a:p>
          </p:txBody>
        </p:sp>
      </p:grpSp>
      <p:grpSp>
        <p:nvGrpSpPr>
          <p:cNvPr id="1010" name="그룹 1010"/>
          <p:cNvGrpSpPr/>
          <p:nvPr/>
        </p:nvGrpSpPr>
        <p:grpSpPr>
          <a:xfrm>
            <a:off x="1892782" y="3676599"/>
            <a:ext cx="2846840" cy="287184"/>
            <a:chOff x="1892782" y="3676599"/>
            <a:chExt cx="2846840" cy="28718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2782" y="3676599"/>
              <a:ext cx="2846840" cy="28718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740701" y="3751347"/>
            <a:ext cx="3798383" cy="156406"/>
            <a:chOff x="4740701" y="3724218"/>
            <a:chExt cx="3798383" cy="15640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40701" y="3724218"/>
              <a:ext cx="3798383" cy="156406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892782" y="3617043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>
                <a:solidFill>
                  <a:srgbClr val="714625"/>
                </a:solidFill>
              </a:rPr>
              <a:t>영화감상 인구</a:t>
            </a:r>
            <a:endParaRPr lang="en-US" dirty="0">
              <a:solidFill>
                <a:srgbClr val="714625"/>
              </a:solidFill>
            </a:endParaRPr>
          </a:p>
        </p:txBody>
      </p:sp>
      <p:grpSp>
        <p:nvGrpSpPr>
          <p:cNvPr id="1012" name="그룹 1012"/>
          <p:cNvGrpSpPr/>
          <p:nvPr/>
        </p:nvGrpSpPr>
        <p:grpSpPr>
          <a:xfrm>
            <a:off x="1460085" y="4150067"/>
            <a:ext cx="7078998" cy="809502"/>
            <a:chOff x="1460085" y="4150067"/>
            <a:chExt cx="7078998" cy="809502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0085" y="4150067"/>
              <a:ext cx="7078998" cy="80950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460085" y="4103113"/>
            <a:ext cx="10618497" cy="172631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/>
              <a:t>         </a:t>
            </a:r>
            <a:r>
              <a:rPr lang="en-US" altLang="ko-KR" sz="2000" dirty="0">
                <a:solidFill>
                  <a:srgbClr val="714625"/>
                </a:solidFill>
              </a:rPr>
              <a:t>1996</a:t>
            </a:r>
            <a:r>
              <a:rPr lang="ko-KR" altLang="en-US" sz="2000" dirty="0">
                <a:solidFill>
                  <a:srgbClr val="714625"/>
                </a:solidFill>
              </a:rPr>
              <a:t>년까지는 매년 감소 추세</a:t>
            </a:r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  </a:t>
            </a:r>
          </a:p>
          <a:p>
            <a:pPr algn="just"/>
            <a:r>
              <a:rPr lang="en-US" altLang="ko-KR" sz="2000" dirty="0">
                <a:solidFill>
                  <a:srgbClr val="714625"/>
                </a:solidFill>
              </a:rPr>
              <a:t>        2000</a:t>
            </a:r>
            <a:r>
              <a:rPr lang="ko-KR" altLang="en-US" sz="2000" dirty="0">
                <a:solidFill>
                  <a:srgbClr val="714625"/>
                </a:solidFill>
              </a:rPr>
              <a:t>년대 이후 </a:t>
            </a:r>
            <a:r>
              <a:rPr lang="en-US" altLang="ko-KR" sz="2000" dirty="0">
                <a:solidFill>
                  <a:srgbClr val="714625"/>
                </a:solidFill>
              </a:rPr>
              <a:t>: </a:t>
            </a:r>
            <a:r>
              <a:rPr lang="ko-KR" altLang="en-US" sz="2000" dirty="0">
                <a:solidFill>
                  <a:srgbClr val="714625"/>
                </a:solidFill>
              </a:rPr>
              <a:t>복합영화관 등장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</a:rPr>
              <a:t>심야할인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 err="1">
                <a:solidFill>
                  <a:srgbClr val="714625"/>
                </a:solidFill>
              </a:rPr>
              <a:t>레이디스</a:t>
            </a:r>
            <a:r>
              <a:rPr lang="ko-KR" altLang="en-US" sz="2000" dirty="0">
                <a:solidFill>
                  <a:srgbClr val="714625"/>
                </a:solidFill>
              </a:rPr>
              <a:t> 데이</a:t>
            </a:r>
            <a:r>
              <a:rPr lang="en-US" altLang="ko-KR" sz="2000" dirty="0">
                <a:solidFill>
                  <a:srgbClr val="714625"/>
                </a:solidFill>
              </a:rPr>
              <a:t>(</a:t>
            </a:r>
            <a:r>
              <a:rPr lang="ko-KR" altLang="en-US" sz="2000" dirty="0">
                <a:solidFill>
                  <a:srgbClr val="714625"/>
                </a:solidFill>
              </a:rPr>
              <a:t>지정된 요일의 여성요금할인</a:t>
            </a:r>
            <a:r>
              <a:rPr lang="en-US" altLang="ko-KR" sz="2000" dirty="0">
                <a:solidFill>
                  <a:srgbClr val="714625"/>
                </a:solidFill>
              </a:rPr>
              <a:t>)</a:t>
            </a: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ko-KR" altLang="en-US" sz="2000" dirty="0">
                <a:solidFill>
                  <a:srgbClr val="714625"/>
                </a:solidFill>
              </a:rPr>
              <a:t>       인터넷 배포와 스마트폰을 이용한 티켓 구입</a:t>
            </a:r>
            <a:r>
              <a:rPr lang="en-US" altLang="ko-KR" sz="2000" dirty="0">
                <a:solidFill>
                  <a:srgbClr val="714625"/>
                </a:solidFill>
              </a:rPr>
              <a:t>, </a:t>
            </a:r>
            <a:r>
              <a:rPr lang="ko-KR" altLang="en-US" sz="2000" dirty="0">
                <a:solidFill>
                  <a:srgbClr val="714625"/>
                </a:solidFill>
              </a:rPr>
              <a:t>포인트 제도의 도입 </a:t>
            </a:r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endParaRPr lang="en-US" altLang="ko-KR" sz="2000" dirty="0">
              <a:solidFill>
                <a:srgbClr val="714625"/>
              </a:solidFill>
            </a:endParaRPr>
          </a:p>
          <a:p>
            <a:pPr algn="just"/>
            <a:r>
              <a:rPr lang="en-US" dirty="0"/>
              <a:t>         </a:t>
            </a:r>
          </a:p>
        </p:txBody>
      </p:sp>
      <p:grpSp>
        <p:nvGrpSpPr>
          <p:cNvPr id="1013" name="그룹 1013"/>
          <p:cNvGrpSpPr/>
          <p:nvPr/>
        </p:nvGrpSpPr>
        <p:grpSpPr>
          <a:xfrm>
            <a:off x="1333263" y="6024795"/>
            <a:ext cx="520706" cy="399769"/>
            <a:chOff x="1333263" y="5270790"/>
            <a:chExt cx="520706" cy="399769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1475499" y="5270790"/>
              <a:ext cx="334025" cy="334025"/>
              <a:chOff x="1475499" y="5270790"/>
              <a:chExt cx="334025" cy="334025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5499" y="5270790"/>
                <a:ext cx="334025" cy="334025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437404" y="5325063"/>
              <a:ext cx="416564" cy="244527"/>
              <a:chOff x="1437404" y="5325063"/>
              <a:chExt cx="416564" cy="244527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37404" y="5325063"/>
                <a:ext cx="416564" cy="244527"/>
              </a:xfrm>
              <a:prstGeom prst="rect">
                <a:avLst/>
              </a:prstGeom>
            </p:spPr>
          </p:pic>
        </p:grpSp>
        <p:sp>
          <p:nvSpPr>
            <p:cNvPr id="50" name="Object 50"/>
            <p:cNvSpPr txBox="1"/>
            <p:nvPr/>
          </p:nvSpPr>
          <p:spPr>
            <a:xfrm>
              <a:off x="1333263" y="5281997"/>
              <a:ext cx="520706" cy="38856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1700" kern="0" spc="-100" dirty="0">
                  <a:solidFill>
                    <a:srgbClr val="FFFFFF"/>
                  </a:solidFill>
                  <a:latin typeface="바른바탕3 B" pitchFamily="34" charset="0"/>
                  <a:cs typeface="바른바탕3 B" pitchFamily="34" charset="0"/>
                </a:rPr>
                <a:t>02</a:t>
              </a:r>
              <a:endParaRPr lang="en-US" dirty="0"/>
            </a:p>
          </p:txBody>
        </p:sp>
      </p:grpSp>
      <p:grpSp>
        <p:nvGrpSpPr>
          <p:cNvPr id="1016" name="그룹 1016"/>
          <p:cNvGrpSpPr/>
          <p:nvPr/>
        </p:nvGrpSpPr>
        <p:grpSpPr>
          <a:xfrm>
            <a:off x="1892782" y="5270790"/>
            <a:ext cx="2846840" cy="287184"/>
            <a:chOff x="1892782" y="5270790"/>
            <a:chExt cx="2846840" cy="287184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2782" y="5270790"/>
              <a:ext cx="2846840" cy="287184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1922012" y="5968508"/>
            <a:ext cx="4270261" cy="53735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b="1" kern="0" spc="-2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주의</a:t>
            </a:r>
            <a:r>
              <a:rPr lang="en-US" altLang="ko-KR" sz="2400" b="1" kern="0" spc="-200" dirty="0">
                <a:solidFill>
                  <a:srgbClr val="695300"/>
                </a:solidFill>
                <a:latin typeface="바른바탕3 B" pitchFamily="34" charset="0"/>
                <a:cs typeface="바른바탕3 B" pitchFamily="34" charset="0"/>
              </a:rPr>
              <a:t>!</a:t>
            </a:r>
            <a:endParaRPr lang="en-US" dirty="0"/>
          </a:p>
        </p:txBody>
      </p:sp>
      <p:grpSp>
        <p:nvGrpSpPr>
          <p:cNvPr id="1017" name="그룹 1017"/>
          <p:cNvGrpSpPr/>
          <p:nvPr/>
        </p:nvGrpSpPr>
        <p:grpSpPr>
          <a:xfrm>
            <a:off x="4740701" y="6188989"/>
            <a:ext cx="3784007" cy="156406"/>
            <a:chOff x="4740701" y="5318409"/>
            <a:chExt cx="3784007" cy="156406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40701" y="5318409"/>
              <a:ext cx="3784007" cy="156406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460085" y="6498263"/>
            <a:ext cx="7050247" cy="575411"/>
            <a:chOff x="1460085" y="5744258"/>
            <a:chExt cx="7050247" cy="575411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60085" y="5744258"/>
              <a:ext cx="7050247" cy="575411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1503212" y="6483754"/>
            <a:ext cx="10575370" cy="103883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kern="0" spc="-100" dirty="0">
                <a:solidFill>
                  <a:srgbClr val="695300"/>
                </a:solidFill>
                <a:latin typeface="THE명품고딕R" pitchFamily="34" charset="0"/>
              </a:rPr>
              <a:t>           </a:t>
            </a:r>
            <a:r>
              <a:rPr lang="ko-KR" altLang="en-US" sz="2000" kern="0" spc="-100" dirty="0">
                <a:solidFill>
                  <a:srgbClr val="695300"/>
                </a:solidFill>
                <a:latin typeface="THE명품고딕R" pitchFamily="34" charset="0"/>
              </a:rPr>
              <a:t>저작권 무시한 인터넷 배급 </a:t>
            </a:r>
            <a:r>
              <a:rPr lang="ko-KR" altLang="en-US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altLang="ko-KR" sz="2000" kern="0" spc="-100" dirty="0">
              <a:solidFill>
                <a:srgbClr val="69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ko-KR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just"/>
            <a:r>
              <a:rPr lang="en-US" altLang="ko-KR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ko-KR" altLang="en-US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불법 사이트에 주의해야함</a:t>
            </a:r>
            <a:r>
              <a:rPr lang="en-US" altLang="ko-KR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  <a:p>
            <a:pPr algn="just"/>
            <a:r>
              <a:rPr lang="ko-KR" altLang="en-US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endParaRPr lang="en-US" altLang="ko-KR" sz="2000" kern="0" spc="-100" dirty="0">
              <a:solidFill>
                <a:srgbClr val="69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ko-KR" sz="2000" kern="0" spc="-100" dirty="0">
                <a:solidFill>
                  <a:srgbClr val="695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endParaRPr lang="en-US" sz="2000" kern="0" spc="-100" dirty="0">
              <a:solidFill>
                <a:srgbClr val="695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27" name="그룹 1027"/>
          <p:cNvGrpSpPr/>
          <p:nvPr/>
        </p:nvGrpSpPr>
        <p:grpSpPr>
          <a:xfrm>
            <a:off x="1702225" y="7748688"/>
            <a:ext cx="891692" cy="163765"/>
            <a:chOff x="1702225" y="7748688"/>
            <a:chExt cx="891692" cy="163765"/>
          </a:xfrm>
        </p:grpSpPr>
        <p:pic>
          <p:nvPicPr>
            <p:cNvPr id="88" name="Object 8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02225" y="7748688"/>
              <a:ext cx="891692" cy="163765"/>
            </a:xfrm>
            <a:prstGeom prst="rect">
              <a:avLst/>
            </a:prstGeom>
          </p:spPr>
        </p:pic>
      </p:grpSp>
      <p:grpSp>
        <p:nvGrpSpPr>
          <p:cNvPr id="1028" name="그룹 1028"/>
          <p:cNvGrpSpPr/>
          <p:nvPr/>
        </p:nvGrpSpPr>
        <p:grpSpPr>
          <a:xfrm>
            <a:off x="3263894" y="7748688"/>
            <a:ext cx="891692" cy="189233"/>
            <a:chOff x="3263894" y="7748688"/>
            <a:chExt cx="891692" cy="189233"/>
          </a:xfrm>
        </p:grpSpPr>
        <p:pic>
          <p:nvPicPr>
            <p:cNvPr id="92" name="Object 9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63894" y="7748688"/>
              <a:ext cx="891692" cy="189233"/>
            </a:xfrm>
            <a:prstGeom prst="rect">
              <a:avLst/>
            </a:prstGeom>
          </p:spPr>
        </p:pic>
      </p:grpSp>
      <p:grpSp>
        <p:nvGrpSpPr>
          <p:cNvPr id="1029" name="그룹 1029"/>
          <p:cNvGrpSpPr/>
          <p:nvPr/>
        </p:nvGrpSpPr>
        <p:grpSpPr>
          <a:xfrm>
            <a:off x="4848248" y="7748688"/>
            <a:ext cx="891692" cy="189233"/>
            <a:chOff x="4848248" y="7748688"/>
            <a:chExt cx="891692" cy="189233"/>
          </a:xfrm>
        </p:grpSpPr>
        <p:pic>
          <p:nvPicPr>
            <p:cNvPr id="96" name="Object 9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48248" y="7748688"/>
              <a:ext cx="891692" cy="189233"/>
            </a:xfrm>
            <a:prstGeom prst="rect">
              <a:avLst/>
            </a:prstGeom>
          </p:spPr>
        </p:pic>
      </p:grpSp>
      <p:grpSp>
        <p:nvGrpSpPr>
          <p:cNvPr id="1030" name="그룹 1030"/>
          <p:cNvGrpSpPr/>
          <p:nvPr/>
        </p:nvGrpSpPr>
        <p:grpSpPr>
          <a:xfrm>
            <a:off x="6425346" y="7748688"/>
            <a:ext cx="891692" cy="190250"/>
            <a:chOff x="6425346" y="7748688"/>
            <a:chExt cx="891692" cy="190250"/>
          </a:xfrm>
        </p:grpSpPr>
        <p:pic>
          <p:nvPicPr>
            <p:cNvPr id="100" name="Object 9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25346" y="7748688"/>
              <a:ext cx="891692" cy="190250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>
            <a:off x="10063376" y="4150067"/>
            <a:ext cx="6006581" cy="417896"/>
            <a:chOff x="10063376" y="4150067"/>
            <a:chExt cx="6006581" cy="417896"/>
          </a:xfrm>
        </p:grpSpPr>
        <p:pic>
          <p:nvPicPr>
            <p:cNvPr id="104" name="Object 10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63376" y="4150067"/>
              <a:ext cx="6006581" cy="417896"/>
            </a:xfrm>
            <a:prstGeom prst="rect">
              <a:avLst/>
            </a:prstGeom>
          </p:spPr>
        </p:pic>
      </p:grpSp>
      <p:grpSp>
        <p:nvGrpSpPr>
          <p:cNvPr id="61" name="그룹 1002">
            <a:extLst>
              <a:ext uri="{FF2B5EF4-FFF2-40B4-BE49-F238E27FC236}">
                <a16:creationId xmlns:a16="http://schemas.microsoft.com/office/drawing/2014/main" id="{43FF82A6-436A-4910-A0B9-EB66C548021D}"/>
              </a:ext>
            </a:extLst>
          </p:cNvPr>
          <p:cNvGrpSpPr/>
          <p:nvPr/>
        </p:nvGrpSpPr>
        <p:grpSpPr>
          <a:xfrm>
            <a:off x="12484901" y="3100466"/>
            <a:ext cx="5102901" cy="3190512"/>
            <a:chOff x="9428571" y="3676599"/>
            <a:chExt cx="7276190" cy="3343590"/>
          </a:xfrm>
        </p:grpSpPr>
        <p:pic>
          <p:nvPicPr>
            <p:cNvPr id="63" name="Object 5">
              <a:extLst>
                <a:ext uri="{FF2B5EF4-FFF2-40B4-BE49-F238E27FC236}">
                  <a16:creationId xmlns:a16="http://schemas.microsoft.com/office/drawing/2014/main" id="{2BEC3E7E-B956-4446-AB89-E14098EAB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28571" y="3676599"/>
              <a:ext cx="7276190" cy="3343590"/>
            </a:xfrm>
            <a:prstGeom prst="rect">
              <a:avLst/>
            </a:prstGeom>
          </p:spPr>
        </p:pic>
      </p:grpSp>
      <p:sp>
        <p:nvSpPr>
          <p:cNvPr id="56" name="Object 42">
            <a:extLst>
              <a:ext uri="{FF2B5EF4-FFF2-40B4-BE49-F238E27FC236}">
                <a16:creationId xmlns:a16="http://schemas.microsoft.com/office/drawing/2014/main" id="{1EB0EFA1-E3AE-4A6C-B436-59EA8DC14DFA}"/>
              </a:ext>
            </a:extLst>
          </p:cNvPr>
          <p:cNvSpPr txBox="1"/>
          <p:nvPr/>
        </p:nvSpPr>
        <p:spPr>
          <a:xfrm>
            <a:off x="12725766" y="4163563"/>
            <a:ext cx="4491716" cy="224632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>
                <a:solidFill>
                  <a:srgbClr val="714625"/>
                </a:solidFill>
              </a:rPr>
              <a:t>       </a:t>
            </a:r>
            <a:r>
              <a:rPr lang="ko-KR" altLang="en-US" sz="5000" dirty="0" err="1">
                <a:solidFill>
                  <a:srgbClr val="714625"/>
                </a:solidFill>
              </a:rPr>
              <a:t>집객률</a:t>
            </a:r>
            <a:r>
              <a:rPr lang="ko-KR" altLang="en-US" sz="5000" dirty="0">
                <a:solidFill>
                  <a:srgbClr val="714625"/>
                </a:solidFill>
              </a:rPr>
              <a:t> 상승 </a:t>
            </a:r>
            <a:r>
              <a:rPr lang="en-US" altLang="ko-KR" sz="5000" dirty="0">
                <a:solidFill>
                  <a:srgbClr val="714625"/>
                </a:solidFill>
              </a:rPr>
              <a:t>!!</a:t>
            </a:r>
          </a:p>
          <a:p>
            <a:pPr algn="just"/>
            <a:endParaRPr lang="en-US" altLang="ko-KR" sz="5000" dirty="0">
              <a:solidFill>
                <a:srgbClr val="714625"/>
              </a:solidFill>
            </a:endParaRPr>
          </a:p>
          <a:p>
            <a:pPr algn="just"/>
            <a:endParaRPr lang="en-US" altLang="ko-KR" sz="5000" dirty="0">
              <a:solidFill>
                <a:srgbClr val="714625"/>
              </a:solidFill>
            </a:endParaRPr>
          </a:p>
          <a:p>
            <a:pPr algn="just"/>
            <a:r>
              <a:rPr lang="en-US" dirty="0"/>
              <a:t>         </a:t>
            </a:r>
          </a:p>
        </p:txBody>
      </p:sp>
      <p:grpSp>
        <p:nvGrpSpPr>
          <p:cNvPr id="58" name="그룹 1004">
            <a:extLst>
              <a:ext uri="{FF2B5EF4-FFF2-40B4-BE49-F238E27FC236}">
                <a16:creationId xmlns:a16="http://schemas.microsoft.com/office/drawing/2014/main" id="{BF10EE7C-7241-4E9F-BCD4-2F2396BB7FB0}"/>
              </a:ext>
            </a:extLst>
          </p:cNvPr>
          <p:cNvGrpSpPr/>
          <p:nvPr/>
        </p:nvGrpSpPr>
        <p:grpSpPr>
          <a:xfrm>
            <a:off x="13543354" y="6143319"/>
            <a:ext cx="2474991" cy="3589204"/>
            <a:chOff x="14629160" y="2455294"/>
            <a:chExt cx="2118369" cy="3180556"/>
          </a:xfrm>
        </p:grpSpPr>
        <p:pic>
          <p:nvPicPr>
            <p:cNvPr id="59" name="Object 11">
              <a:extLst>
                <a:ext uri="{FF2B5EF4-FFF2-40B4-BE49-F238E27FC236}">
                  <a16:creationId xmlns:a16="http://schemas.microsoft.com/office/drawing/2014/main" id="{5A519BDE-388B-45E0-A056-AB4304171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29160" y="2455294"/>
              <a:ext cx="2118369" cy="3180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86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55" grpId="0"/>
      <p:bldP spid="62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1424</Words>
  <Application>Microsoft Office PowerPoint</Application>
  <PresentationFormat>사용자 지정</PresentationFormat>
  <Paragraphs>372</Paragraphs>
  <Slides>23</Slides>
  <Notes>7</Notes>
  <HiddenSlides>0</HiddenSlides>
  <MMClips>3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7" baseType="lpstr">
      <vt:lpstr>Apple SD Gothic Neo</vt:lpstr>
      <vt:lpstr>-apple-system</vt:lpstr>
      <vt:lpstr>Black Han Sans</vt:lpstr>
      <vt:lpstr>Noto Sans</vt:lpstr>
      <vt:lpstr>se-nanumgothic</vt:lpstr>
      <vt:lpstr>THE명품고딕R</vt:lpstr>
      <vt:lpstr>Dotum</vt:lpstr>
      <vt:lpstr>맑은 고딕</vt:lpstr>
      <vt:lpstr>바른바탕1 L</vt:lpstr>
      <vt:lpstr>바른바탕3 B</vt:lpstr>
      <vt:lpstr>Arial</vt:lpstr>
      <vt:lpstr>Arial Black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정 주용</cp:lastModifiedBy>
  <cp:revision>38</cp:revision>
  <dcterms:created xsi:type="dcterms:W3CDTF">2021-03-30T23:12:33Z</dcterms:created>
  <dcterms:modified xsi:type="dcterms:W3CDTF">2021-04-08T02:08:59Z</dcterms:modified>
</cp:coreProperties>
</file>