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77" r:id="rId7"/>
    <p:sldId id="259" r:id="rId8"/>
    <p:sldId id="262" r:id="rId9"/>
    <p:sldId id="263" r:id="rId10"/>
    <p:sldId id="264" r:id="rId11"/>
    <p:sldId id="276" r:id="rId12"/>
    <p:sldId id="266" r:id="rId13"/>
    <p:sldId id="267" r:id="rId14"/>
    <p:sldId id="275" r:id="rId15"/>
    <p:sldId id="268" r:id="rId16"/>
    <p:sldId id="269" r:id="rId17"/>
    <p:sldId id="270" r:id="rId18"/>
    <p:sldId id="272" r:id="rId19"/>
  </p:sldIdLst>
  <p:sldSz cx="9906000" cy="6858000" type="A4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맑은 고딕" pitchFamily="50" charset="-127"/>
      <p:regular r:id="rId24"/>
      <p:bold r:id="rId25"/>
    </p:embeddedFont>
    <p:embeddedFont>
      <p:font typeface="-윤고딕330" charset="-127"/>
      <p:regular r:id="rId26"/>
    </p:embeddedFont>
    <p:embeddedFont>
      <p:font typeface="-윤고딕320" charset="-127"/>
      <p:regular r:id="rId27"/>
    </p:embeddedFont>
    <p:embeddedFont>
      <p:font typeface="Calibri Light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847"/>
    <a:srgbClr val="AFC74A"/>
    <a:srgbClr val="547722"/>
    <a:srgbClr val="D9AB5B"/>
    <a:srgbClr val="2D29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106" d="100"/>
          <a:sy n="106" d="100"/>
        </p:scale>
        <p:origin x="-1008" y="-3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2426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151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1224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707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7795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4526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64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7174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395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05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0377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FC5F-0825-44A2-8332-D09B9F93E126}" type="datetimeFigureOut">
              <a:rPr lang="ko-KR" altLang="en-US" smtClean="0"/>
              <a:pPr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9C84-019F-40AE-BFFF-C1B3D96E78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839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D52206BC-64E0-46BA-B2CF-3A371241D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4" t="3490" r="2356" b="6831"/>
          <a:stretch/>
        </p:blipFill>
        <p:spPr>
          <a:xfrm>
            <a:off x="2260480" y="547995"/>
            <a:ext cx="5600071" cy="320319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ADD1AC54-2720-4AB0-8C5F-1E2AA553CA07}"/>
              </a:ext>
            </a:extLst>
          </p:cNvPr>
          <p:cNvSpPr/>
          <p:nvPr/>
        </p:nvSpPr>
        <p:spPr>
          <a:xfrm>
            <a:off x="0" y="6138250"/>
            <a:ext cx="9906000" cy="719750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1156221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01DCC-36E5-43B2-ADA4-E2F8F22360ED}"/>
              </a:ext>
            </a:extLst>
          </p:cNvPr>
          <p:cNvSpPr txBox="1"/>
          <p:nvPr/>
        </p:nvSpPr>
        <p:spPr>
          <a:xfrm>
            <a:off x="2486755" y="4159356"/>
            <a:ext cx="5107767" cy="400110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일본 관광의 특징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36AF37B3-7E6B-4ACB-B53A-E251D50825AC}"/>
              </a:ext>
            </a:extLst>
          </p:cNvPr>
          <p:cNvGrpSpPr/>
          <p:nvPr/>
        </p:nvGrpSpPr>
        <p:grpSpPr>
          <a:xfrm>
            <a:off x="7184972" y="4233551"/>
            <a:ext cx="268446" cy="276006"/>
            <a:chOff x="5887545" y="748638"/>
            <a:chExt cx="170439" cy="175627"/>
          </a:xfrm>
        </p:grpSpPr>
        <p:sp>
          <p:nvSpPr>
            <p:cNvPr id="8" name="타원 7">
              <a:extLst>
                <a:ext uri="{FF2B5EF4-FFF2-40B4-BE49-F238E27FC236}">
                  <a16:creationId xmlns="" xmlns:a16="http://schemas.microsoft.com/office/drawing/2014/main" id="{03E0278B-403E-451C-B1BB-B8C282DBC275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28846B1D-EC5F-4304-8039-1D5E862844F2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E916E7-D5D1-45F5-AE1B-A342F99BC6B9}"/>
              </a:ext>
            </a:extLst>
          </p:cNvPr>
          <p:cNvSpPr txBox="1"/>
          <p:nvPr/>
        </p:nvSpPr>
        <p:spPr>
          <a:xfrm>
            <a:off x="8586731" y="6511228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</p:spTree>
    <p:extLst>
      <p:ext uri="{BB962C8B-B14F-4D97-AF65-F5344CB8AC3E}">
        <p14:creationId xmlns="" xmlns:p14="http://schemas.microsoft.com/office/powerpoint/2010/main" val="20897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0C2F3DD4-0F39-419C-9583-902165272E1C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965D480-F0B0-44D6-AD4B-D6CF95E5FB60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일본 관광지에서 느끼는 장점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4600AC9-D437-4F0E-95C1-86AD788F04CB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ADBDFD6C-D02B-44BE-ACAE-D4C4BFD9FFFE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F2D269EC-2358-4949-90C2-CFDD65F32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E34FF2-1954-4E43-8D9F-B441EE63D7D2}"/>
              </a:ext>
            </a:extLst>
          </p:cNvPr>
          <p:cNvSpPr txBox="1"/>
          <p:nvPr/>
        </p:nvSpPr>
        <p:spPr>
          <a:xfrm>
            <a:off x="436467" y="1560959"/>
            <a:ext cx="8717472" cy="110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8.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문화와 서비스가 한국과 유사하다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서비스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관광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유흥 산업 전반의 문화가 한국과 유사하므로 적응하기에 편하고 시스템에 이질감이 적다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E44B324-C032-4747-90E2-282AD732B8D8}"/>
              </a:ext>
            </a:extLst>
          </p:cNvPr>
          <p:cNvSpPr txBox="1"/>
          <p:nvPr/>
        </p:nvSpPr>
        <p:spPr>
          <a:xfrm>
            <a:off x="436467" y="3964478"/>
            <a:ext cx="5020643" cy="179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9.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대중교통과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한국어 병행표기가 되어 있다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일본은 기본적으로 도시화율이 높은 편이며 시골을 제외하면 </a:t>
            </a:r>
            <a:endParaRPr lang="en-US" altLang="ko-KR" sz="1500" b="0" i="0" dirty="0">
              <a:solidFill>
                <a:srgbClr val="373A3C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대중교통 인프라가 잘 갖춰져 있는 국가다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또한 한글 표기 서비스도 제공되어져 있다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7EBAE083-18D8-4CA5-A6CC-916EBE98903B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EE8794-3C0D-4CA6-8842-208540755842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E2B4B1B4-4A61-4018-A9D3-1EFBF0B9D9FB}"/>
              </a:ext>
            </a:extLst>
          </p:cNvPr>
          <p:cNvGrpSpPr/>
          <p:nvPr/>
        </p:nvGrpSpPr>
        <p:grpSpPr>
          <a:xfrm>
            <a:off x="6118010" y="3806688"/>
            <a:ext cx="3351523" cy="2275458"/>
            <a:chOff x="6362365" y="3766931"/>
            <a:chExt cx="3351523" cy="2275458"/>
          </a:xfrm>
        </p:grpSpPr>
        <p:pic>
          <p:nvPicPr>
            <p:cNvPr id="3" name="그림 2">
              <a:extLst>
                <a:ext uri="{FF2B5EF4-FFF2-40B4-BE49-F238E27FC236}">
                  <a16:creationId xmlns="" xmlns:a16="http://schemas.microsoft.com/office/drawing/2014/main" id="{BD7947AA-F4AA-4051-8B86-56DC1FAC9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8559" b="19694"/>
            <a:stretch/>
          </p:blipFill>
          <p:spPr>
            <a:xfrm>
              <a:off x="6362365" y="3796788"/>
              <a:ext cx="2364192" cy="102497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C1FCA971-3A48-4A52-A737-25508224D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4068"/>
            <a:stretch/>
          </p:blipFill>
          <p:spPr>
            <a:xfrm>
              <a:off x="8943811" y="3766931"/>
              <a:ext cx="770077" cy="2275458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="" xmlns:a16="http://schemas.microsoft.com/office/drawing/2014/main" id="{004921A0-AAA8-4191-9D0C-A5FC7BF08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024" b="52174"/>
            <a:stretch/>
          </p:blipFill>
          <p:spPr>
            <a:xfrm>
              <a:off x="6891067" y="4996049"/>
              <a:ext cx="1306787" cy="1024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958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ADD1AC54-2720-4AB0-8C5F-1E2AA553CA07}"/>
              </a:ext>
            </a:extLst>
          </p:cNvPr>
          <p:cNvSpPr/>
          <p:nvPr/>
        </p:nvSpPr>
        <p:spPr>
          <a:xfrm>
            <a:off x="0" y="0"/>
            <a:ext cx="1853967" cy="6858000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0ED01CD-998E-4670-9BD5-568C79AED92C}"/>
              </a:ext>
            </a:extLst>
          </p:cNvPr>
          <p:cNvSpPr txBox="1"/>
          <p:nvPr/>
        </p:nvSpPr>
        <p:spPr>
          <a:xfrm>
            <a:off x="3366122" y="3228945"/>
            <a:ext cx="5107767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단점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048AAE75-4BF9-4761-BEFC-53658AF552A0}"/>
              </a:ext>
            </a:extLst>
          </p:cNvPr>
          <p:cNvGrpSpPr/>
          <p:nvPr/>
        </p:nvGrpSpPr>
        <p:grpSpPr>
          <a:xfrm>
            <a:off x="8064339" y="3289692"/>
            <a:ext cx="215588" cy="221659"/>
            <a:chOff x="5887545" y="748638"/>
            <a:chExt cx="170439" cy="175627"/>
          </a:xfrm>
        </p:grpSpPr>
        <p:sp>
          <p:nvSpPr>
            <p:cNvPr id="16" name="타원 15">
              <a:extLst>
                <a:ext uri="{FF2B5EF4-FFF2-40B4-BE49-F238E27FC236}">
                  <a16:creationId xmlns="" xmlns:a16="http://schemas.microsoft.com/office/drawing/2014/main" id="{A8043FD0-3EED-48D9-AC1F-B2DC396D2718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="" xmlns:a16="http://schemas.microsoft.com/office/drawing/2014/main" id="{ED864FAE-872E-49C0-A19F-E15F13A56C27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6260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70DC5048-054B-4094-900C-82FC46B5E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332"/>
          <a:stretch/>
        </p:blipFill>
        <p:spPr>
          <a:xfrm>
            <a:off x="6089927" y="4805377"/>
            <a:ext cx="3547552" cy="1187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9B857748-5027-467B-BC37-F5765D499B8F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6E8B4BE-0C7A-4187-A37C-4C571ABA7073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일본 관광지에서 느끼는 단점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FB6DC7-6AC4-4CDF-92B1-0D2211172143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ECC918FB-E453-49B4-8433-AE0502FA759A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2EFE9F0D-E5DB-4F3C-8187-BCCB8A34C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9040CD-7BA3-43DC-A347-A72CF0CE4FA9}"/>
              </a:ext>
            </a:extLst>
          </p:cNvPr>
          <p:cNvSpPr txBox="1"/>
          <p:nvPr/>
        </p:nvSpPr>
        <p:spPr>
          <a:xfrm>
            <a:off x="324581" y="1070888"/>
            <a:ext cx="6212811" cy="110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1.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언어문제</a:t>
            </a:r>
            <a:endParaRPr lang="en-US" altLang="ko-KR" sz="1500" b="1" i="1" u="sng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관광지 곳곳에 한국어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영어 등이 병기되지만 표지판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안내판이 없는 곳에서 일본인과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의사소통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을 할 시 영어는 거의 통하지 않는 것이다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CA4E56-6D48-491D-B838-C42543170D84}"/>
              </a:ext>
            </a:extLst>
          </p:cNvPr>
          <p:cNvSpPr txBox="1"/>
          <p:nvPr/>
        </p:nvSpPr>
        <p:spPr>
          <a:xfrm>
            <a:off x="324581" y="2601994"/>
            <a:ext cx="5566768" cy="144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2.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카드결제 문제</a:t>
            </a:r>
            <a:endParaRPr lang="en-US" altLang="ko-KR" sz="1500" b="1" i="1" u="sng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아직은 현금이 필수인 동네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여행 일정과 장소에 따라 다르겠지만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10,000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엔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정도의 현금을 갖고 다니길 권장한다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B328FE-B5A9-4A84-B23C-0DEB185A38A3}"/>
              </a:ext>
            </a:extLst>
          </p:cNvPr>
          <p:cNvSpPr txBox="1"/>
          <p:nvPr/>
        </p:nvSpPr>
        <p:spPr>
          <a:xfrm>
            <a:off x="324580" y="4485508"/>
            <a:ext cx="7822951" cy="144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3.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택시 요금 문제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&amp;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비싼 교통비</a:t>
            </a:r>
            <a:endParaRPr lang="en-US" altLang="ko-KR" sz="1500" b="1" i="1" u="sng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택시는 꼭 필요할 때만 타는 것을 추천한다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한국에서라면 낼 법한 요금에 기본적으로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3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을 곱하도록 하자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5A25D521-3CC4-444D-B771-4D752E58A499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380B00-8695-401B-934C-04D68FDB7991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508FF1D7-A159-449B-80F3-8261046F7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87" y="681474"/>
            <a:ext cx="3170892" cy="20003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192F9065-EF70-4225-8A96-074CE9D0AC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19"/>
          <a:stretch/>
        </p:blipFill>
        <p:spPr>
          <a:xfrm>
            <a:off x="6863643" y="3055968"/>
            <a:ext cx="2376780" cy="1333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8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631A7BF7-0178-4E15-9706-ED08C284AADE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DF9B9E2-15C1-439E-9F09-FE7D0983BC38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일본 관광지에서 느끼는 단점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513D9994-29DF-4CE2-8D3E-6D009569C5EE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5C5C24FB-0FC9-4444-9A74-F631A3D9EEBF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E5AC8908-1E3C-4BF9-AD69-AA18FF06E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15E9F2-378C-4F55-B854-EF4C7D89C058}"/>
              </a:ext>
            </a:extLst>
          </p:cNvPr>
          <p:cNvSpPr txBox="1"/>
          <p:nvPr/>
        </p:nvSpPr>
        <p:spPr>
          <a:xfrm>
            <a:off x="324582" y="2681729"/>
            <a:ext cx="5715855" cy="144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5. </a:t>
            </a:r>
            <a:r>
              <a:rPr lang="ko-KR" altLang="en-US" sz="1500" b="1" i="1" u="sng" dirty="0" err="1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혐한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관련 문제</a:t>
            </a:r>
            <a:endParaRPr lang="en-US" altLang="ko-KR" sz="1500" b="1" i="1" u="sng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치안은 굉장히 안정적이지만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타민족에 보수적이고 백인을 포함한 타인종에 대한 차별이 심한 국가로 여행에 어느 정도 주의는 필요하다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8660EE-0B2B-42D0-96EA-758D52615A97}"/>
              </a:ext>
            </a:extLst>
          </p:cNvPr>
          <p:cNvSpPr txBox="1"/>
          <p:nvPr/>
        </p:nvSpPr>
        <p:spPr>
          <a:xfrm>
            <a:off x="324581" y="1175406"/>
            <a:ext cx="7206725" cy="110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4.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방사능 피폭 위험</a:t>
            </a:r>
            <a:endParaRPr lang="en-US" altLang="ko-KR" sz="1500" b="1" i="1" u="sng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후쿠시마 원자력 발전소 사고 이후 원전 일대에서는 방사능 피폭의 위험이 존재한다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81F923-2899-4E44-98E8-706A658D04B3}"/>
              </a:ext>
            </a:extLst>
          </p:cNvPr>
          <p:cNvSpPr txBox="1"/>
          <p:nvPr/>
        </p:nvSpPr>
        <p:spPr>
          <a:xfrm>
            <a:off x="324580" y="4534300"/>
            <a:ext cx="5715855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6. </a:t>
            </a:r>
            <a:r>
              <a:rPr lang="ko-KR" altLang="en-US" sz="1500" b="1" i="1" u="sng" dirty="0" err="1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실내흡연</a:t>
            </a:r>
            <a:endParaRPr lang="en-US" altLang="ko-KR" sz="1500" b="1" i="1" u="sng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charset="-127"/>
                <a:ea typeface="-윤고딕320" charset="-127"/>
              </a:rPr>
              <a:t>실내흡연을 철저하게 금지하는 한국에 비해 일본은 </a:t>
            </a:r>
            <a:r>
              <a:rPr lang="ko-KR" altLang="en-US" sz="1500" dirty="0" smtClean="0">
                <a:latin typeface="-윤고딕320" charset="-127"/>
                <a:ea typeface="-윤고딕320" charset="-127"/>
              </a:rPr>
              <a:t>아직까지도 </a:t>
            </a:r>
            <a:r>
              <a:rPr lang="ko-KR" altLang="en-US" sz="1500" dirty="0">
                <a:latin typeface="-윤고딕320" charset="-127"/>
                <a:ea typeface="-윤고딕320" charset="-127"/>
              </a:rPr>
              <a:t>대부분의 주점이나 카페 등에서 실내흡연을 받아들이고 </a:t>
            </a:r>
            <a:r>
              <a:rPr lang="ko-KR" altLang="en-US" sz="1500" dirty="0" smtClean="0">
                <a:latin typeface="-윤고딕320" charset="-127"/>
                <a:ea typeface="-윤고딕320" charset="-127"/>
              </a:rPr>
              <a:t>있다</a:t>
            </a:r>
            <a:r>
              <a:rPr lang="en-US" altLang="ko-KR" sz="1500" dirty="0" smtClean="0">
                <a:latin typeface="-윤고딕320" charset="-127"/>
                <a:ea typeface="-윤고딕32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-윤고딕320" charset="-127"/>
                <a:ea typeface="-윤고딕320" charset="-127"/>
              </a:rPr>
              <a:t> </a:t>
            </a:r>
            <a:r>
              <a:rPr lang="ko-KR" altLang="en-US" sz="1500" dirty="0" smtClean="0">
                <a:latin typeface="-윤고딕320" charset="-127"/>
                <a:ea typeface="-윤고딕320" charset="-127"/>
              </a:rPr>
              <a:t>최근에는 금연으로 많이 바뀌었다</a:t>
            </a:r>
            <a:r>
              <a:rPr lang="en-US" altLang="ko-KR" sz="1500" dirty="0" smtClean="0">
                <a:latin typeface="-윤고딕320" charset="-127"/>
                <a:ea typeface="-윤고딕320" charset="-127"/>
              </a:rPr>
              <a:t>.</a:t>
            </a:r>
            <a:r>
              <a:rPr lang="ko-KR" altLang="en-US" sz="1500" dirty="0" smtClean="0">
                <a:latin typeface="-윤고딕320" charset="-127"/>
                <a:ea typeface="-윤고딕320" charset="-127"/>
              </a:rPr>
              <a:t> </a:t>
            </a:r>
            <a:endParaRPr lang="ko-KR" altLang="en-US" sz="1500" dirty="0">
              <a:latin typeface="-윤고딕320" charset="-127"/>
              <a:ea typeface="-윤고딕32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8113229B-EB08-4ED6-9041-FC9D1844F678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C83EED9-5F6A-4898-B9C5-B1381F2E7DF2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37CA87C-C4F3-4F30-A2E5-B4A8987D1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58" y="1149337"/>
            <a:ext cx="1288746" cy="112765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AA5EA68C-7D7E-4D50-9EFF-36B720BBA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46" y="2806237"/>
            <a:ext cx="3448050" cy="132397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BF949ABD-49A4-4C34-8C9E-397DADA5A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7"/>
          <a:stretch/>
        </p:blipFill>
        <p:spPr>
          <a:xfrm>
            <a:off x="6630952" y="4313682"/>
            <a:ext cx="2443435" cy="1959802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89F914F9-57B7-4D85-B818-8535C9EDF1DB}"/>
              </a:ext>
            </a:extLst>
          </p:cNvPr>
          <p:cNvCxnSpPr/>
          <p:nvPr/>
        </p:nvCxnSpPr>
        <p:spPr>
          <a:xfrm>
            <a:off x="-665602" y="6561155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89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1156221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CC6EEC2D-FFAB-4091-ABB5-D0247DB16C7E}"/>
              </a:ext>
            </a:extLst>
          </p:cNvPr>
          <p:cNvSpPr/>
          <p:nvPr/>
        </p:nvSpPr>
        <p:spPr>
          <a:xfrm>
            <a:off x="0" y="0"/>
            <a:ext cx="1853967" cy="6858000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1EC2670-C9E2-4C8F-A02B-E8A67F8E47C1}"/>
              </a:ext>
            </a:extLst>
          </p:cNvPr>
          <p:cNvSpPr txBox="1"/>
          <p:nvPr/>
        </p:nvSpPr>
        <p:spPr>
          <a:xfrm>
            <a:off x="3366122" y="3228945"/>
            <a:ext cx="5107767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알아두면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좋은 정보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BE12FEBF-6F62-49FF-9646-631A5E0B0239}"/>
              </a:ext>
            </a:extLst>
          </p:cNvPr>
          <p:cNvGrpSpPr/>
          <p:nvPr/>
        </p:nvGrpSpPr>
        <p:grpSpPr>
          <a:xfrm>
            <a:off x="8064339" y="3289692"/>
            <a:ext cx="215588" cy="221659"/>
            <a:chOff x="5887545" y="748638"/>
            <a:chExt cx="170439" cy="175627"/>
          </a:xfrm>
        </p:grpSpPr>
        <p:sp>
          <p:nvSpPr>
            <p:cNvPr id="18" name="타원 17">
              <a:extLst>
                <a:ext uri="{FF2B5EF4-FFF2-40B4-BE49-F238E27FC236}">
                  <a16:creationId xmlns="" xmlns:a16="http://schemas.microsoft.com/office/drawing/2014/main" id="{044AB315-3100-4CED-8BF1-D7CD227395B8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="" xmlns:a16="http://schemas.microsoft.com/office/drawing/2014/main" id="{80A568D3-56C7-4EB3-9333-5DA189400D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901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52CBCE72-191C-4566-B40B-1CCABDE3B5CF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8002E48-9BC3-4C21-A02F-CDECF04B8C2D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알아두면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좋은 정보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733F477F-131F-4EB8-BE8C-0B23252C137E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D1627749-17E5-4F03-B386-C06D292DC1DB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DD379009-534B-49AA-8027-0C3ECD54C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352105-0DCD-460D-ACD4-4E2240AA9DEA}"/>
              </a:ext>
            </a:extLst>
          </p:cNvPr>
          <p:cNvSpPr txBox="1"/>
          <p:nvPr/>
        </p:nvSpPr>
        <p:spPr>
          <a:xfrm>
            <a:off x="324580" y="1204465"/>
            <a:ext cx="94695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&gt;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가장 쾌적하고 편하게 여행을 할 수 있는 시기는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4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월과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9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월이다</a:t>
            </a:r>
            <a:r>
              <a:rPr lang="en-US" altLang="ko-KR" sz="1500" b="1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일본에서 학기가 시작되어 가족 여행객이 줄어 일본 국내 관광객 감소에 해외국가들 또한 처지는 비슷해서 관광객이 감소한다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&gt;&gt; 10~11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월의 경우 그럭저럭 여행 가기 괜찮은 조건이지만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단풍 시기가 겹치면 얘기가 달라진다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단풍 즐기는 여행객은 많은 편이라 교토나 주부 지역의 관광지는 이때 상당히 붐빈다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rgbClr val="373A3C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&gt;&gt;&gt;</a:t>
            </a:r>
            <a:r>
              <a:rPr lang="ko-KR" altLang="en-US" sz="1500" dirty="0">
                <a:solidFill>
                  <a:srgbClr val="373A3C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일단 </a:t>
            </a:r>
            <a:r>
              <a:rPr lang="ko-KR" altLang="en-US" sz="1500" i="0" dirty="0"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여름에는 무식하게 덥고 습하다</a:t>
            </a:r>
            <a:r>
              <a:rPr lang="en-US" altLang="ko-KR" sz="1500" b="1" i="0" dirty="0">
                <a:solidFill>
                  <a:srgbClr val="766847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r>
              <a:rPr lang="ko-KR" altLang="en-US" sz="1500" b="0" i="0" dirty="0">
                <a:solidFill>
                  <a:srgbClr val="766847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 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도쿄나 교토 같은 곳과 비교하면 서울의 </a:t>
            </a:r>
            <a:r>
              <a:rPr lang="ko-KR" altLang="en-US" sz="1500" dirty="0">
                <a:solidFill>
                  <a:srgbClr val="373A3C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폭염은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 그냥 애들 장난 수준이고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거기에 더해 태풍과 장마가 오는 계절이라 비가 자주 내리기 때문에 큰 불편을 겪을 수 있다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6AFEFCC7-1DD5-4838-812B-4934DDABD872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7F78F43-A438-4964-9E08-33D713996C4A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EBA04AFC-6F10-41C0-B135-9A985DA3B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62" y="4286399"/>
            <a:ext cx="3206178" cy="20377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52D1F04C-199C-4696-BF72-535478173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29" y="4300091"/>
            <a:ext cx="2852909" cy="2037792"/>
          </a:xfrm>
          <a:prstGeom prst="rect">
            <a:avLst/>
          </a:prstGeom>
        </p:spPr>
      </p:pic>
      <p:cxnSp>
        <p:nvCxnSpPr>
          <p:cNvPr id="21" name="연결선: 꺾임 20">
            <a:extLst>
              <a:ext uri="{FF2B5EF4-FFF2-40B4-BE49-F238E27FC236}">
                <a16:creationId xmlns="" xmlns:a16="http://schemas.microsoft.com/office/drawing/2014/main" id="{00647A30-798C-483D-BAD1-340C1C1795DE}"/>
              </a:ext>
            </a:extLst>
          </p:cNvPr>
          <p:cNvCxnSpPr>
            <a:stCxn id="11" idx="2"/>
            <a:endCxn id="17" idx="1"/>
          </p:cNvCxnSpPr>
          <p:nvPr/>
        </p:nvCxnSpPr>
        <p:spPr>
          <a:xfrm rot="16200000" flipH="1">
            <a:off x="4851699" y="4274434"/>
            <a:ext cx="1238511" cy="823215"/>
          </a:xfrm>
          <a:prstGeom prst="bentConnector2">
            <a:avLst/>
          </a:prstGeom>
          <a:ln w="12700">
            <a:solidFill>
              <a:srgbClr val="AFC74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="" xmlns:a16="http://schemas.microsoft.com/office/drawing/2014/main" id="{DD7F0A8D-3B7E-4D3D-B084-A4A47C5758F2}"/>
              </a:ext>
            </a:extLst>
          </p:cNvPr>
          <p:cNvCxnSpPr>
            <a:stCxn id="11" idx="1"/>
            <a:endCxn id="19" idx="1"/>
          </p:cNvCxnSpPr>
          <p:nvPr/>
        </p:nvCxnSpPr>
        <p:spPr>
          <a:xfrm rot="10800000" flipH="1" flipV="1">
            <a:off x="324579" y="2635625"/>
            <a:ext cx="1470249" cy="2683361"/>
          </a:xfrm>
          <a:prstGeom prst="bentConnector3">
            <a:avLst>
              <a:gd name="adj1" fmla="val -15548"/>
            </a:avLst>
          </a:prstGeom>
          <a:ln w="12700">
            <a:solidFill>
              <a:srgbClr val="AFC74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5755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0E6D135-BE4A-40A9-B10F-483A5E7A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2" y="4522313"/>
            <a:ext cx="3918392" cy="196810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18FCC9DF-D7CF-46FA-97AA-1DD60F0C4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54" y="1023722"/>
            <a:ext cx="2623929" cy="2623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EDAF15B-B81C-4C54-B82D-85592BF34667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54FD535-7934-4E35-88E9-0D4D96C242BC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알아두면</a:t>
              </a:r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좋은 정보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="" xmlns:a16="http://schemas.microsoft.com/office/drawing/2014/main" id="{9E56D849-FE88-4C04-893B-4448A8F60B08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10" name="타원 9">
                <a:extLst>
                  <a:ext uri="{FF2B5EF4-FFF2-40B4-BE49-F238E27FC236}">
                    <a16:creationId xmlns="" xmlns:a16="http://schemas.microsoft.com/office/drawing/2014/main" id="{E98CCE13-16CC-4288-A82D-A8ED09D1E871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1" name="직선 연결선 10">
                <a:extLst>
                  <a:ext uri="{FF2B5EF4-FFF2-40B4-BE49-F238E27FC236}">
                    <a16:creationId xmlns="" xmlns:a16="http://schemas.microsoft.com/office/drawing/2014/main" id="{89BE9570-CA86-4699-B6C7-FE3296A78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6F23A7-E060-488A-A060-D8604C51A87C}"/>
              </a:ext>
            </a:extLst>
          </p:cNvPr>
          <p:cNvSpPr txBox="1"/>
          <p:nvPr/>
        </p:nvSpPr>
        <p:spPr>
          <a:xfrm>
            <a:off x="218233" y="936319"/>
            <a:ext cx="94695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&gt;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식당에 가면 종업원이 자리를 안내해주는데 안내해준 자리로 가서 앉도록 하자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손님마음대로 자리를 선택하는 한국식당과는 달리 </a:t>
            </a:r>
            <a:r>
              <a:rPr lang="ko-KR" altLang="en-US" sz="1500" i="0" dirty="0"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일본식당에서는 종업원이 지정해준 대로 앉는 것이 예의다</a:t>
            </a:r>
            <a:r>
              <a:rPr lang="en-US" altLang="ko-KR" sz="1500" b="1" i="0" dirty="0">
                <a:solidFill>
                  <a:srgbClr val="766847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rgbClr val="373A3C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rgbClr val="373A3C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0" i="0" dirty="0">
              <a:solidFill>
                <a:srgbClr val="373A3C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0" i="0" dirty="0">
              <a:solidFill>
                <a:srgbClr val="373A3C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0" i="0" dirty="0">
              <a:solidFill>
                <a:srgbClr val="373A3C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&gt;&gt;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앞문에서 타서 뒷문으로 내리는 한국의 버스와는 달리 </a:t>
            </a:r>
            <a:r>
              <a:rPr lang="ko-KR" altLang="en-US" sz="1500" i="0" dirty="0"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일본의 버스는 뒷문에서 타서 앞문으로 내리는 구조이고 탑승할 때가 아닌 하차할 때 요금을 내는 구조이다</a:t>
            </a:r>
            <a:r>
              <a:rPr lang="en-US" altLang="ko-KR" sz="1500" b="1" i="0" u="sng" dirty="0">
                <a:solidFill>
                  <a:srgbClr val="766847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다만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일부 지역에 따라 앞문으로 타는 버스도 있다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그리고 일본은 버스비가 비싸기 때문에 버스패스를 구입해두면 유용하며 해당 기간동안 지정된 버스를 자유롭게 이용할 수 있다</a:t>
            </a:r>
            <a:r>
              <a:rPr lang="en-US" altLang="ko-KR" sz="1500" b="0" i="0" dirty="0">
                <a:solidFill>
                  <a:srgbClr val="373A3C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en-US" altLang="ko-KR" sz="1500" dirty="0">
              <a:solidFill>
                <a:srgbClr val="373A3C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="" xmlns:a16="http://schemas.microsoft.com/office/drawing/2014/main" id="{5342A899-7299-4F09-8892-1FC5D23A0DCA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27BECDD-E06D-485E-AF61-11CD77CA83FD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</p:spTree>
    <p:extLst>
      <p:ext uri="{BB962C8B-B14F-4D97-AF65-F5344CB8AC3E}">
        <p14:creationId xmlns="" xmlns:p14="http://schemas.microsoft.com/office/powerpoint/2010/main" val="3045815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40F2E66-9D08-4E09-AFD9-3FBA56454C45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754E7C9-EBC5-4AFF-B134-38369CB67FAD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시청각 자료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1F2C50AF-DA57-4C9F-B5EE-7B428CA3C8C3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CF64FD6C-48F3-4071-9545-73FCDD0A35AA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021C2E44-A3A9-458F-942F-F4ACB5423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" name="직선 연결선 10">
            <a:extLst>
              <a:ext uri="{FF2B5EF4-FFF2-40B4-BE49-F238E27FC236}">
                <a16:creationId xmlns="" xmlns:a16="http://schemas.microsoft.com/office/drawing/2014/main" id="{23673C6D-8795-4880-B011-65791ADF3A36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00A8F5-4ACD-461E-91D4-80405CC8930D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A986AC-D73D-4E6A-9E81-406E4ADFB9B7}"/>
              </a:ext>
            </a:extLst>
          </p:cNvPr>
          <p:cNvSpPr txBox="1"/>
          <p:nvPr/>
        </p:nvSpPr>
        <p:spPr>
          <a:xfrm>
            <a:off x="2146852" y="3036585"/>
            <a:ext cx="56255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500" b="1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한국과는 다른 일본 문화</a:t>
            </a:r>
            <a:endParaRPr lang="en-US" altLang="ko-KR" sz="1500" b="1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/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/>
            <a:r>
              <a:rPr lang="ko-KR" altLang="en-US" sz="1500" dirty="0"/>
              <a:t>https://www.youtube.com/watch?v=n8sGfu29gSI</a:t>
            </a:r>
          </a:p>
        </p:txBody>
      </p:sp>
    </p:spTree>
    <p:extLst>
      <p:ext uri="{BB962C8B-B14F-4D97-AF65-F5344CB8AC3E}">
        <p14:creationId xmlns="" xmlns:p14="http://schemas.microsoft.com/office/powerpoint/2010/main" val="35242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1156221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01DCC-36E5-43B2-ADA4-E2F8F22360ED}"/>
              </a:ext>
            </a:extLst>
          </p:cNvPr>
          <p:cNvSpPr txBox="1"/>
          <p:nvPr/>
        </p:nvSpPr>
        <p:spPr>
          <a:xfrm>
            <a:off x="2486755" y="4159356"/>
            <a:ext cx="5107767" cy="400110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감사합니다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36AF37B3-7E6B-4ACB-B53A-E251D50825AC}"/>
              </a:ext>
            </a:extLst>
          </p:cNvPr>
          <p:cNvGrpSpPr/>
          <p:nvPr/>
        </p:nvGrpSpPr>
        <p:grpSpPr>
          <a:xfrm>
            <a:off x="7184972" y="4233551"/>
            <a:ext cx="268446" cy="276006"/>
            <a:chOff x="5887545" y="748638"/>
            <a:chExt cx="170439" cy="175627"/>
          </a:xfrm>
        </p:grpSpPr>
        <p:sp>
          <p:nvSpPr>
            <p:cNvPr id="8" name="타원 7">
              <a:extLst>
                <a:ext uri="{FF2B5EF4-FFF2-40B4-BE49-F238E27FC236}">
                  <a16:creationId xmlns="" xmlns:a16="http://schemas.microsoft.com/office/drawing/2014/main" id="{03E0278B-403E-451C-B1BB-B8C282DBC275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28846B1D-EC5F-4304-8039-1D5E862844F2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5FB37256-E393-42D3-88F8-90E11804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68" t="23409" r="18840" b="21797"/>
          <a:stretch/>
        </p:blipFill>
        <p:spPr>
          <a:xfrm>
            <a:off x="4185873" y="1340887"/>
            <a:ext cx="1709530" cy="170953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550AE364-B7CF-4DA9-86A3-4FD5881C0D76}"/>
              </a:ext>
            </a:extLst>
          </p:cNvPr>
          <p:cNvSpPr/>
          <p:nvPr/>
        </p:nvSpPr>
        <p:spPr>
          <a:xfrm>
            <a:off x="0" y="5301574"/>
            <a:ext cx="9906000" cy="1556426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361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821812-1B63-48E5-98C0-60A0555063C2}"/>
              </a:ext>
            </a:extLst>
          </p:cNvPr>
          <p:cNvSpPr txBox="1"/>
          <p:nvPr/>
        </p:nvSpPr>
        <p:spPr>
          <a:xfrm>
            <a:off x="4449594" y="1331950"/>
            <a:ext cx="5107767" cy="4823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개요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현황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일본 관광객 수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일본 관광지에서 느끼는 장점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일본 관광지에서 느끼는 단점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 err="1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알아두면</a:t>
            </a: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좋은 정보</a:t>
            </a: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시청각 자료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E63F9C-3B0B-4FC0-8833-5C6F3CD6A80D}"/>
              </a:ext>
            </a:extLst>
          </p:cNvPr>
          <p:cNvSpPr txBox="1"/>
          <p:nvPr/>
        </p:nvSpPr>
        <p:spPr>
          <a:xfrm>
            <a:off x="4449594" y="901849"/>
            <a:ext cx="5107767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rgbClr val="766847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Contents</a:t>
            </a:r>
            <a:endParaRPr lang="ko-KR" altLang="en-US" sz="1500" b="1" dirty="0">
              <a:solidFill>
                <a:srgbClr val="766847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41861AF8-167C-4093-9A7E-E73260C35BCF}"/>
              </a:ext>
            </a:extLst>
          </p:cNvPr>
          <p:cNvGrpSpPr/>
          <p:nvPr/>
        </p:nvGrpSpPr>
        <p:grpSpPr>
          <a:xfrm>
            <a:off x="9147811" y="962596"/>
            <a:ext cx="215588" cy="221659"/>
            <a:chOff x="5887545" y="748638"/>
            <a:chExt cx="170439" cy="175627"/>
          </a:xfrm>
        </p:grpSpPr>
        <p:sp>
          <p:nvSpPr>
            <p:cNvPr id="9" name="타원 8">
              <a:extLst>
                <a:ext uri="{FF2B5EF4-FFF2-40B4-BE49-F238E27FC236}">
                  <a16:creationId xmlns="" xmlns:a16="http://schemas.microsoft.com/office/drawing/2014/main" id="{968DE695-08E5-4DC1-A731-2E5B79ABA95A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="" xmlns:a16="http://schemas.microsoft.com/office/drawing/2014/main" id="{B3BD24A0-383C-4CAF-AA38-B3F8DCB7E0FD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720AE267-001A-4030-8751-CD0BAD826D37}"/>
              </a:ext>
            </a:extLst>
          </p:cNvPr>
          <p:cNvGrpSpPr/>
          <p:nvPr/>
        </p:nvGrpSpPr>
        <p:grpSpPr>
          <a:xfrm>
            <a:off x="4637362" y="1719671"/>
            <a:ext cx="215588" cy="221659"/>
            <a:chOff x="5887545" y="748638"/>
            <a:chExt cx="170439" cy="175627"/>
          </a:xfrm>
        </p:grpSpPr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D5F41E8A-0C69-45A7-9600-DFE39BA81A39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BF5A27A3-2E0C-4ADF-A951-C3C3688453B4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EA3EF637-78C7-475F-8AFF-1F051A03BF93}"/>
              </a:ext>
            </a:extLst>
          </p:cNvPr>
          <p:cNvGrpSpPr/>
          <p:nvPr/>
        </p:nvGrpSpPr>
        <p:grpSpPr>
          <a:xfrm>
            <a:off x="4637362" y="2409628"/>
            <a:ext cx="215588" cy="221659"/>
            <a:chOff x="5887545" y="748638"/>
            <a:chExt cx="170439" cy="175627"/>
          </a:xfrm>
        </p:grpSpPr>
        <p:sp>
          <p:nvSpPr>
            <p:cNvPr id="18" name="타원 17">
              <a:extLst>
                <a:ext uri="{FF2B5EF4-FFF2-40B4-BE49-F238E27FC236}">
                  <a16:creationId xmlns="" xmlns:a16="http://schemas.microsoft.com/office/drawing/2014/main" id="{B283ECAD-EDD8-498B-874A-11FB28F30225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="" xmlns:a16="http://schemas.microsoft.com/office/drawing/2014/main" id="{26BDD238-CDFB-4E21-91CF-529CE5AC8D3B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E65EA134-D8CA-41EB-8148-B291B2FE9AB9}"/>
              </a:ext>
            </a:extLst>
          </p:cNvPr>
          <p:cNvGrpSpPr/>
          <p:nvPr/>
        </p:nvGrpSpPr>
        <p:grpSpPr>
          <a:xfrm>
            <a:off x="4637362" y="3105166"/>
            <a:ext cx="215588" cy="221659"/>
            <a:chOff x="5887545" y="748638"/>
            <a:chExt cx="170439" cy="175627"/>
          </a:xfrm>
        </p:grpSpPr>
        <p:sp>
          <p:nvSpPr>
            <p:cNvPr id="21" name="타원 20">
              <a:extLst>
                <a:ext uri="{FF2B5EF4-FFF2-40B4-BE49-F238E27FC236}">
                  <a16:creationId xmlns="" xmlns:a16="http://schemas.microsoft.com/office/drawing/2014/main" id="{3E5CDD70-0E81-4833-908A-0C19AEA3DE67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="" xmlns:a16="http://schemas.microsoft.com/office/drawing/2014/main" id="{444CBE68-BC14-4765-9204-5651623A2C33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88D8AE27-EDE2-41A3-AFA9-43FDC1F31A57}"/>
              </a:ext>
            </a:extLst>
          </p:cNvPr>
          <p:cNvGrpSpPr/>
          <p:nvPr/>
        </p:nvGrpSpPr>
        <p:grpSpPr>
          <a:xfrm>
            <a:off x="4637362" y="3795123"/>
            <a:ext cx="215588" cy="221659"/>
            <a:chOff x="5887545" y="748638"/>
            <a:chExt cx="170439" cy="175627"/>
          </a:xfrm>
        </p:grpSpPr>
        <p:sp>
          <p:nvSpPr>
            <p:cNvPr id="24" name="타원 23">
              <a:extLst>
                <a:ext uri="{FF2B5EF4-FFF2-40B4-BE49-F238E27FC236}">
                  <a16:creationId xmlns="" xmlns:a16="http://schemas.microsoft.com/office/drawing/2014/main" id="{93BA76A9-5154-45E0-8581-DCCBF5695EB0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="" xmlns:a16="http://schemas.microsoft.com/office/drawing/2014/main" id="{B38C26D7-DA2D-4133-B17E-BCE54876233D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2A31CBD-353B-4D0C-A857-BD4028885C66}"/>
              </a:ext>
            </a:extLst>
          </p:cNvPr>
          <p:cNvGrpSpPr/>
          <p:nvPr/>
        </p:nvGrpSpPr>
        <p:grpSpPr>
          <a:xfrm>
            <a:off x="4637362" y="4476726"/>
            <a:ext cx="215588" cy="221659"/>
            <a:chOff x="5887545" y="748638"/>
            <a:chExt cx="170439" cy="175627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4FBFF6A7-0879-4061-8C98-974B61CAE038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="" xmlns:a16="http://schemas.microsoft.com/office/drawing/2014/main" id="{C460A516-5844-4FA8-B2CA-005E4691CF0A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341CF369-FE20-4671-BAAF-67056C95E882}"/>
              </a:ext>
            </a:extLst>
          </p:cNvPr>
          <p:cNvGrpSpPr/>
          <p:nvPr/>
        </p:nvGrpSpPr>
        <p:grpSpPr>
          <a:xfrm>
            <a:off x="4637362" y="5166683"/>
            <a:ext cx="215588" cy="221659"/>
            <a:chOff x="5887545" y="748638"/>
            <a:chExt cx="170439" cy="175627"/>
          </a:xfrm>
        </p:grpSpPr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0F105C42-AFF2-4174-8205-0C76B14AEF82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="" xmlns:a16="http://schemas.microsoft.com/office/drawing/2014/main" id="{FD4A351F-19D9-4837-802B-A2E713F0CCB7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5EFA44B4-1E03-4D9F-8B16-A07396BEA35B}"/>
              </a:ext>
            </a:extLst>
          </p:cNvPr>
          <p:cNvGrpSpPr/>
          <p:nvPr/>
        </p:nvGrpSpPr>
        <p:grpSpPr>
          <a:xfrm>
            <a:off x="4623472" y="5832393"/>
            <a:ext cx="215588" cy="221659"/>
            <a:chOff x="5887545" y="748638"/>
            <a:chExt cx="170439" cy="175627"/>
          </a:xfrm>
        </p:grpSpPr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49203498-70AA-4BFF-AA5A-3B790E74B4EA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="" xmlns:a16="http://schemas.microsoft.com/office/drawing/2014/main" id="{690E69F5-5D41-4F51-9117-A1115ED7DDBD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그림 58">
            <a:extLst>
              <a:ext uri="{FF2B5EF4-FFF2-40B4-BE49-F238E27FC236}">
                <a16:creationId xmlns="" xmlns:a16="http://schemas.microsoft.com/office/drawing/2014/main" id="{1A4E9AFF-E6B3-4A53-8476-F3C5A0E7A2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7" t="13273" r="5193" b="12983"/>
          <a:stretch/>
        </p:blipFill>
        <p:spPr>
          <a:xfrm>
            <a:off x="621323" y="2056855"/>
            <a:ext cx="3288645" cy="2978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E6327A-BB67-4752-B3DD-27A42E85306C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개요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BE7583-D892-493A-8538-1D887786430C}"/>
              </a:ext>
            </a:extLst>
          </p:cNvPr>
          <p:cNvSpPr txBox="1"/>
          <p:nvPr/>
        </p:nvSpPr>
        <p:spPr>
          <a:xfrm>
            <a:off x="5535916" y="2697215"/>
            <a:ext cx="4045504" cy="214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일본은 대한민국에서 거리상으로도 가까우며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대한민국 관광객들이 대만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홍콩과 함께 가장 쉽고 편하게 여행할 수 있는 배낭여행 국가다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일본어를 전혀 모르거나 배낭여행 경험이 전혀 없더라도 준비를 하면 학생부터 직장인까지 좋은 여행이 될 수 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D97184DE-2C6A-45B2-8D15-A1E99987A9E3}"/>
              </a:ext>
            </a:extLst>
          </p:cNvPr>
          <p:cNvGrpSpPr/>
          <p:nvPr/>
        </p:nvGrpSpPr>
        <p:grpSpPr>
          <a:xfrm>
            <a:off x="2001058" y="383270"/>
            <a:ext cx="199988" cy="190967"/>
            <a:chOff x="5887545" y="748638"/>
            <a:chExt cx="199988" cy="190967"/>
          </a:xfrm>
        </p:grpSpPr>
        <p:sp>
          <p:nvSpPr>
            <p:cNvPr id="11" name="타원 10">
              <a:extLst>
                <a:ext uri="{FF2B5EF4-FFF2-40B4-BE49-F238E27FC236}">
                  <a16:creationId xmlns="" xmlns:a16="http://schemas.microsoft.com/office/drawing/2014/main" id="{F3E545C7-B33D-47F0-BB2E-C17A10C1DCDA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="" xmlns:a16="http://schemas.microsoft.com/office/drawing/2014/main" id="{00CAEFAE-DCE1-49DE-9F68-589313CB5895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78596" cy="7357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5F8F4718-B034-4F5A-BC71-23ED09DBB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0" y="1738555"/>
            <a:ext cx="4876800" cy="4057650"/>
          </a:xfrm>
          <a:prstGeom prst="rect">
            <a:avLst/>
          </a:prstGeom>
        </p:spPr>
      </p:pic>
      <p:sp>
        <p:nvSpPr>
          <p:cNvPr id="31" name="타원 30">
            <a:extLst>
              <a:ext uri="{FF2B5EF4-FFF2-40B4-BE49-F238E27FC236}">
                <a16:creationId xmlns="" xmlns:a16="http://schemas.microsoft.com/office/drawing/2014/main" id="{7944B947-2F8D-45D3-ACDA-11C6DC0357FA}"/>
              </a:ext>
            </a:extLst>
          </p:cNvPr>
          <p:cNvSpPr/>
          <p:nvPr/>
        </p:nvSpPr>
        <p:spPr>
          <a:xfrm>
            <a:off x="471451" y="2759628"/>
            <a:ext cx="1424391" cy="2403088"/>
          </a:xfrm>
          <a:prstGeom prst="ellipse">
            <a:avLst/>
          </a:prstGeom>
          <a:noFill/>
          <a:ln w="41275">
            <a:solidFill>
              <a:srgbClr val="D9AB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="" xmlns:a16="http://schemas.microsoft.com/office/drawing/2014/main" id="{35FC7AD0-64E0-4CC2-B419-77AB1143F9CB}"/>
              </a:ext>
            </a:extLst>
          </p:cNvPr>
          <p:cNvSpPr/>
          <p:nvPr/>
        </p:nvSpPr>
        <p:spPr>
          <a:xfrm rot="2412616">
            <a:off x="2552273" y="1803547"/>
            <a:ext cx="1658793" cy="4481809"/>
          </a:xfrm>
          <a:prstGeom prst="ellipse">
            <a:avLst/>
          </a:prstGeom>
          <a:noFill/>
          <a:ln w="41275">
            <a:solidFill>
              <a:srgbClr val="D9AB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연결선 38">
            <a:extLst>
              <a:ext uri="{FF2B5EF4-FFF2-40B4-BE49-F238E27FC236}">
                <a16:creationId xmlns="" xmlns:a16="http://schemas.microsoft.com/office/drawing/2014/main" id="{E72C4C63-768E-407D-B538-DC75557C82AE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ACAB880-44E7-4AD8-A822-438374107835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</p:spTree>
    <p:extLst>
      <p:ext uri="{BB962C8B-B14F-4D97-AF65-F5344CB8AC3E}">
        <p14:creationId xmlns="" xmlns:p14="http://schemas.microsoft.com/office/powerpoint/2010/main" val="34831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BE362B-BF95-49FF-8F13-A8C493FB4F6B}"/>
              </a:ext>
            </a:extLst>
          </p:cNvPr>
          <p:cNvSpPr txBox="1"/>
          <p:nvPr/>
        </p:nvSpPr>
        <p:spPr>
          <a:xfrm>
            <a:off x="324580" y="1503310"/>
            <a:ext cx="903306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과거 한국인의 일본 여행은 온천 관광이 주류였다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근래 들어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2020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도쿄 올림픽 준비와 해외 관광객 적극 유치 등의 정책으로 여행이 편해졌으며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특히 저가 항공사의 발전과 엔저의 영향으로 한국인과 중국인의 방문객이 많아져 관광지와 서비스업에서 한국어와 중국어를 지원하는 등 타국 여행객보다 더 편리하게 여행할 수 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과거 온천 위주의 여행에서 많이 탈피한 모습을 보인다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820E08-6433-4D46-ACE3-49412C77B598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05BA2527-99A8-4F61-9683-334E7BCD474D}"/>
              </a:ext>
            </a:extLst>
          </p:cNvPr>
          <p:cNvGrpSpPr/>
          <p:nvPr/>
        </p:nvGrpSpPr>
        <p:grpSpPr>
          <a:xfrm>
            <a:off x="2001058" y="383270"/>
            <a:ext cx="199988" cy="190967"/>
            <a:chOff x="5887545" y="748638"/>
            <a:chExt cx="199988" cy="190967"/>
          </a:xfrm>
        </p:grpSpPr>
        <p:sp>
          <p:nvSpPr>
            <p:cNvPr id="10" name="타원 9">
              <a:extLst>
                <a:ext uri="{FF2B5EF4-FFF2-40B4-BE49-F238E27FC236}">
                  <a16:creationId xmlns="" xmlns:a16="http://schemas.microsoft.com/office/drawing/2014/main" id="{2F71B0DD-DFEB-416E-940C-6C7D697C8337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="" xmlns:a16="http://schemas.microsoft.com/office/drawing/2014/main" id="{4B5EABBC-AAD9-4DA4-A7FA-063607DEC14B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78596" cy="7357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C2C5661F-2E75-4CD2-872D-546803F20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" y="3999261"/>
            <a:ext cx="3147543" cy="20945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E51DF996-A723-4347-A706-13EDD3050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24" y="3946664"/>
            <a:ext cx="2637068" cy="219755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1798390-2D3B-425A-95D6-478ADC2F58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9" t="3200" r="2567" b="3565"/>
          <a:stretch/>
        </p:blipFill>
        <p:spPr>
          <a:xfrm>
            <a:off x="6469991" y="4047670"/>
            <a:ext cx="2926080" cy="1995544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77E1501C-4DD5-497B-9659-DCD27940B147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2670AD-1907-4C25-8EB6-3B9E86B67D1A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</p:spTree>
    <p:extLst>
      <p:ext uri="{BB962C8B-B14F-4D97-AF65-F5344CB8AC3E}">
        <p14:creationId xmlns="" xmlns:p14="http://schemas.microsoft.com/office/powerpoint/2010/main" val="7260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89B7F2B9-F1B0-43F5-BF99-B3750AF92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490" t="20244" r="45784" b="50000"/>
          <a:stretch/>
        </p:blipFill>
        <p:spPr>
          <a:xfrm>
            <a:off x="2056005" y="1455299"/>
            <a:ext cx="5793987" cy="3376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E32D7F-E962-4AEE-B6F9-9EF1E039FD76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일본 관광객 수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9D4CBC7A-D995-4DD4-9E58-5150A5F539C3}"/>
              </a:ext>
            </a:extLst>
          </p:cNvPr>
          <p:cNvGrpSpPr/>
          <p:nvPr/>
        </p:nvGrpSpPr>
        <p:grpSpPr>
          <a:xfrm>
            <a:off x="2001058" y="383270"/>
            <a:ext cx="199988" cy="190967"/>
            <a:chOff x="5887545" y="748638"/>
            <a:chExt cx="199988" cy="190967"/>
          </a:xfrm>
        </p:grpSpPr>
        <p:sp>
          <p:nvSpPr>
            <p:cNvPr id="10" name="타원 9">
              <a:extLst>
                <a:ext uri="{FF2B5EF4-FFF2-40B4-BE49-F238E27FC236}">
                  <a16:creationId xmlns="" xmlns:a16="http://schemas.microsoft.com/office/drawing/2014/main" id="{36374DDA-3B14-4857-A626-7065F4AF9D98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="" xmlns:a16="http://schemas.microsoft.com/office/drawing/2014/main" id="{EBD3D280-F42B-4EDD-93D3-6AD07CCDD1A7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78596" cy="7357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직선 연결선 12">
            <a:extLst>
              <a:ext uri="{FF2B5EF4-FFF2-40B4-BE49-F238E27FC236}">
                <a16:creationId xmlns="" xmlns:a16="http://schemas.microsoft.com/office/drawing/2014/main" id="{72C4E757-4225-49E7-BE99-0CD22EBDDC48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DB71DA-5A33-4640-9385-EA1A6FE6E5A0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7CA46584-A47B-4C6E-A85C-543160386A7E}"/>
              </a:ext>
            </a:extLst>
          </p:cNvPr>
          <p:cNvGrpSpPr/>
          <p:nvPr/>
        </p:nvGrpSpPr>
        <p:grpSpPr>
          <a:xfrm>
            <a:off x="324580" y="5402701"/>
            <a:ext cx="9033065" cy="820996"/>
            <a:chOff x="436467" y="5557969"/>
            <a:chExt cx="9033065" cy="82099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91381B5-EF40-4AA8-8BD8-565B010BA723}"/>
                </a:ext>
              </a:extLst>
            </p:cNvPr>
            <p:cNvSpPr txBox="1"/>
            <p:nvPr/>
          </p:nvSpPr>
          <p:spPr>
            <a:xfrm>
              <a:off x="436467" y="5557969"/>
              <a:ext cx="9033065" cy="75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그래프를 보면 바로 확인할 수 있듯이 한국인은 물론 </a:t>
              </a:r>
              <a:endPara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latin typeface="-윤고딕320" panose="02030504000101010101" pitchFamily="18" charset="-127"/>
                  <a:ea typeface="-윤고딕320" panose="02030504000101010101" pitchFamily="18" charset="-127"/>
                </a:rPr>
                <a:t>전세계의 외국 관광객들이 일본을 찾는 이유는 무엇일까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709E6487-7CDB-40C4-8BAA-7DE2B87A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0008">
              <a:off x="7472324" y="5623630"/>
              <a:ext cx="755335" cy="755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349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1156221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F01DCC-36E5-43B2-ADA4-E2F8F22360ED}"/>
              </a:ext>
            </a:extLst>
          </p:cNvPr>
          <p:cNvSpPr txBox="1"/>
          <p:nvPr/>
        </p:nvSpPr>
        <p:spPr>
          <a:xfrm>
            <a:off x="3366122" y="3228945"/>
            <a:ext cx="5107767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장점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36AF37B3-7E6B-4ACB-B53A-E251D50825AC}"/>
              </a:ext>
            </a:extLst>
          </p:cNvPr>
          <p:cNvGrpSpPr/>
          <p:nvPr/>
        </p:nvGrpSpPr>
        <p:grpSpPr>
          <a:xfrm>
            <a:off x="8064339" y="3289692"/>
            <a:ext cx="215588" cy="221659"/>
            <a:chOff x="5887545" y="748638"/>
            <a:chExt cx="170439" cy="175627"/>
          </a:xfrm>
        </p:grpSpPr>
        <p:sp>
          <p:nvSpPr>
            <p:cNvPr id="8" name="타원 7">
              <a:extLst>
                <a:ext uri="{FF2B5EF4-FFF2-40B4-BE49-F238E27FC236}">
                  <a16:creationId xmlns="" xmlns:a16="http://schemas.microsoft.com/office/drawing/2014/main" id="{03E0278B-403E-451C-B1BB-B8C282DBC275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28846B1D-EC5F-4304-8039-1D5E862844F2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D4765BB3-16A1-4AF0-B7A8-A40E6D2ED364}"/>
              </a:ext>
            </a:extLst>
          </p:cNvPr>
          <p:cNvSpPr/>
          <p:nvPr/>
        </p:nvSpPr>
        <p:spPr>
          <a:xfrm>
            <a:off x="0" y="0"/>
            <a:ext cx="1853967" cy="6858000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927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EF3D572-D312-4B2D-8E0A-FD5DFC7CB1D6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FA46AEF-E52E-46DF-8C8B-239599510DBE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일본 관광지에서 느끼는 장점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3F021590-EA42-4F13-A960-981AE3287520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A849C609-D42D-435B-912E-E8FC81F9E900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A737C9CE-00F0-42ED-9302-377857B216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16A6DB-02E1-4C07-A1F6-E0E764E5CCFC}"/>
              </a:ext>
            </a:extLst>
          </p:cNvPr>
          <p:cNvSpPr txBox="1"/>
          <p:nvPr/>
        </p:nvSpPr>
        <p:spPr>
          <a:xfrm>
            <a:off x="436467" y="1049423"/>
            <a:ext cx="5288472" cy="179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1.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전통문화가 잘 보존되어 있고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지역 특색이 잘 살려져 있다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보통 관광객들이 몰리다 보면 전통문화와는 거리가 먼 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프랜차이즈들로 도배되기 쉬운데 지역 특색 그대로 갖춘 건물을 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그대로 보존하며 영업한다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65787A-992A-4422-B874-9209E64B806D}"/>
              </a:ext>
            </a:extLst>
          </p:cNvPr>
          <p:cNvSpPr txBox="1"/>
          <p:nvPr/>
        </p:nvSpPr>
        <p:spPr>
          <a:xfrm>
            <a:off x="436467" y="4036123"/>
            <a:ext cx="4113231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2.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대도시가 아닌 지방도 관광하기 불편하지 않다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수도인 </a:t>
            </a:r>
            <a:r>
              <a:rPr lang="ko-KR" altLang="en-US" sz="1500" dirty="0" err="1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토쿄</a:t>
            </a:r>
            <a:r>
              <a:rPr lang="ko-KR" altLang="en-US" sz="15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외에도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오사카나 교토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홋카이도</a:t>
            </a:r>
            <a:r>
              <a:rPr lang="en-US" altLang="ko-KR" sz="15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오키나와 등 일본의 다양한 지방을 골고루 찾는다는 것이 그 증거다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BBA536C8-564D-4A27-B46C-13146C5FA773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65F9B6C-FE83-4832-A134-AF78F5156DBF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254247A1-8428-4218-AA56-1A3C4DCD1F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131" t="16743" r="41576" b="33562"/>
          <a:stretch/>
        </p:blipFill>
        <p:spPr>
          <a:xfrm>
            <a:off x="6925548" y="187287"/>
            <a:ext cx="2706834" cy="202893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30F34C1F-9B0E-498D-A3F5-C0B87953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353" t="14636" r="42391" b="40487"/>
          <a:stretch/>
        </p:blipFill>
        <p:spPr>
          <a:xfrm>
            <a:off x="7521199" y="2391216"/>
            <a:ext cx="2111183" cy="146990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BFF7653C-51FC-4699-938C-FD712D507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465" t="29942" r="41575" b="22277"/>
          <a:stretch/>
        </p:blipFill>
        <p:spPr>
          <a:xfrm>
            <a:off x="6603475" y="4036123"/>
            <a:ext cx="3028907" cy="220262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85871216-A991-4DCE-8C94-3F6AAD5BC8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746" t="19107" r="57294" b="23754"/>
          <a:stretch/>
        </p:blipFill>
        <p:spPr>
          <a:xfrm>
            <a:off x="4829163" y="2607822"/>
            <a:ext cx="2488696" cy="2164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4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F412F2E3-71AC-4AE5-8B04-232C64291D4F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7EB90B1-BE49-4330-B10D-043333F839A6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일본 관광지에서 느끼는 장점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="" xmlns:a16="http://schemas.microsoft.com/office/drawing/2014/main" id="{E5786143-DA20-47DF-82EC-A1159806AAD3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14" name="타원 13">
                <a:extLst>
                  <a:ext uri="{FF2B5EF4-FFF2-40B4-BE49-F238E27FC236}">
                    <a16:creationId xmlns="" xmlns:a16="http://schemas.microsoft.com/office/drawing/2014/main" id="{B698B45B-6868-4FE4-A965-899E9B1B4E0E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5" name="직선 연결선 14">
                <a:extLst>
                  <a:ext uri="{FF2B5EF4-FFF2-40B4-BE49-F238E27FC236}">
                    <a16:creationId xmlns="" xmlns:a16="http://schemas.microsoft.com/office/drawing/2014/main" id="{AC03C3EC-7FA6-4273-9856-B6312369D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6EE6A83-AC3C-4455-8485-7E831B5F6E33}"/>
              </a:ext>
            </a:extLst>
          </p:cNvPr>
          <p:cNvSpPr txBox="1"/>
          <p:nvPr/>
        </p:nvSpPr>
        <p:spPr>
          <a:xfrm>
            <a:off x="436467" y="1134550"/>
            <a:ext cx="4829596" cy="214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3.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한국과 비슷하게 치안 수준이 매우 높은 국가이다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대한민국과 마찬가지로 치안 수준이 매우 높은 국가다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무엇보다 총도 없고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과거 제국주의 시절부터 워낙 통제가 엄격한 나라였기 때문에 규율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규칙을 우선시하는 문화가 여전히 남아있는 것이다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32843A-5770-4B41-A096-54E72B4C7D08}"/>
              </a:ext>
            </a:extLst>
          </p:cNvPr>
          <p:cNvSpPr txBox="1"/>
          <p:nvPr/>
        </p:nvSpPr>
        <p:spPr>
          <a:xfrm>
            <a:off x="436467" y="3769094"/>
            <a:ext cx="3650237" cy="2486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4.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비즈니스 호텔 문화가 발전이 되어 있다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안전을 중시하는 관광객이나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게스트하우스나 유스호스텔보다 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시설 좋고 프라이버시가 더 보호되는 호텔을 찾는 관광객에게 일본여행은 가성비가 굉장히 좋은 편이다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D7268EA0-69D6-4C71-867C-6118C51BF5D6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8980763-2E44-4248-8AEE-9E45409F7CA7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EF474E9A-02B0-4D78-92C0-049A5E840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97" y="703347"/>
            <a:ext cx="3820865" cy="292933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87FD2AF8-ECDB-4077-B8AC-79FF7F73F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76" y="4143510"/>
            <a:ext cx="2630986" cy="187852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27C767A1-8EE5-4C69-91D9-BB05771966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1" r="11438"/>
          <a:stretch/>
        </p:blipFill>
        <p:spPr>
          <a:xfrm>
            <a:off x="4180511" y="4143511"/>
            <a:ext cx="2739214" cy="1878524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="" xmlns:a16="http://schemas.microsoft.com/office/drawing/2014/main" id="{461D1FCE-2179-4141-87C3-7600FF56B7B5}"/>
              </a:ext>
            </a:extLst>
          </p:cNvPr>
          <p:cNvSpPr/>
          <p:nvPr/>
        </p:nvSpPr>
        <p:spPr>
          <a:xfrm>
            <a:off x="6384937" y="1185920"/>
            <a:ext cx="878892" cy="307886"/>
          </a:xfrm>
          <a:prstGeom prst="ellipse">
            <a:avLst/>
          </a:prstGeom>
          <a:noFill/>
          <a:ln w="41275">
            <a:solidFill>
              <a:srgbClr val="D9AB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748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07F8EC2B-17AB-409B-913C-1D0F8E8E0F03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038C878-4E50-43CA-BFC5-38A498F57DF0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일본 관광지에서 느끼는 장점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4CEFEE27-B7E7-4F6E-B29B-CC6D0BD257B5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="" xmlns:a16="http://schemas.microsoft.com/office/drawing/2014/main" id="{B6354855-0156-4020-873D-0E35B10E77FA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="" xmlns:a16="http://schemas.microsoft.com/office/drawing/2014/main" id="{A4D54078-21E4-40ED-96B7-7169EEC956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4B63B8-ABA5-4801-97DB-2DE779FEE5D1}"/>
              </a:ext>
            </a:extLst>
          </p:cNvPr>
          <p:cNvSpPr txBox="1"/>
          <p:nvPr/>
        </p:nvSpPr>
        <p:spPr>
          <a:xfrm>
            <a:off x="324580" y="1111157"/>
            <a:ext cx="8051551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5.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다른 나라와는 다르게 음식에 대한 거리감이 적다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해외여행을 하다가 현지 음식이 입에 맞지 않아 고생하는 사람들이 있지만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일본은 기본적으로 쌀을 이용한 밥을 먹는 문화에다가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타</a:t>
            </a:r>
            <a:r>
              <a:rPr lang="ko-KR" altLang="en-US" sz="1500" dirty="0" err="1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코야키나</a:t>
            </a:r>
            <a:r>
              <a:rPr lang="ko-KR" altLang="en-US" sz="1500" dirty="0" smtClean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라멘 같이 이미 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국내에서도 비교적 잘 알려진 일본 음식이 많으므로 생소하거나 거부감은 상대적으로 낮다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FB9BA6-F12B-4ED3-91B7-011FCA992659}"/>
              </a:ext>
            </a:extLst>
          </p:cNvPr>
          <p:cNvSpPr txBox="1"/>
          <p:nvPr/>
        </p:nvSpPr>
        <p:spPr>
          <a:xfrm>
            <a:off x="324579" y="3203799"/>
            <a:ext cx="8391403" cy="144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6.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 국적자에 대한 입국심사가 까다롭지 않다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전반적으로 한국 국적자에 대한 입국심사는 그리 까다롭지 않다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일본은 대한민국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대만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홍콩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싱가포르 여권에 대해선 상륙허가를 쉽게 내준다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5875DAC-A25E-4872-9E77-D4A7764B6D06}"/>
              </a:ext>
            </a:extLst>
          </p:cNvPr>
          <p:cNvSpPr txBox="1"/>
          <p:nvPr/>
        </p:nvSpPr>
        <p:spPr>
          <a:xfrm>
            <a:off x="324580" y="5115271"/>
            <a:ext cx="7962098" cy="110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7.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가까운 거리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또한 한국과 비슷한 물가로 큰 차이가 없다</a:t>
            </a:r>
            <a:r>
              <a:rPr lang="en-US" altLang="ko-KR" sz="1500" b="1" i="1" u="sng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마트나 편의점에서 음식이나 생필품을 구입하는 경우에는 한국과 물가 차이를 거의 느낄 수 없다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803E7D88-DF31-41AF-9F1E-3AF16A4B9226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87DFAC-6707-4806-8D66-98FFC62D81B4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0F7EAAC-2109-4B6A-AECD-3B888E63A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70" r="22559"/>
          <a:stretch/>
        </p:blipFill>
        <p:spPr>
          <a:xfrm>
            <a:off x="7376894" y="478754"/>
            <a:ext cx="1704232" cy="167757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C0222668-0654-4FA1-BE94-1E9DF9F78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36" y="2325282"/>
            <a:ext cx="2110383" cy="135184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88FF1638-6F29-4999-8D30-082D03F9A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23" y="3846083"/>
            <a:ext cx="1927603" cy="1927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9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782</Words>
  <Application>Microsoft Office PowerPoint</Application>
  <PresentationFormat>A4 용지(210x297mm)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굴림</vt:lpstr>
      <vt:lpstr>Arial</vt:lpstr>
      <vt:lpstr>Calibri</vt:lpstr>
      <vt:lpstr>맑은 고딕</vt:lpstr>
      <vt:lpstr>-윤고딕330</vt:lpstr>
      <vt:lpstr>-윤고딕320</vt:lpstr>
      <vt:lpstr>Calibri Light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lse0091@outlook.kr</dc:creator>
  <cp:lastModifiedBy>user</cp:lastModifiedBy>
  <cp:revision>28</cp:revision>
  <dcterms:created xsi:type="dcterms:W3CDTF">2021-03-18T04:50:20Z</dcterms:created>
  <dcterms:modified xsi:type="dcterms:W3CDTF">2021-04-05T03:09:14Z</dcterms:modified>
</cp:coreProperties>
</file>