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9" r:id="rId3"/>
    <p:sldId id="334" r:id="rId4"/>
    <p:sldId id="333" r:id="rId5"/>
    <p:sldId id="335" r:id="rId6"/>
    <p:sldId id="338" r:id="rId7"/>
    <p:sldId id="342" r:id="rId8"/>
    <p:sldId id="343" r:id="rId9"/>
    <p:sldId id="347" r:id="rId10"/>
    <p:sldId id="345" r:id="rId11"/>
    <p:sldId id="341" r:id="rId12"/>
    <p:sldId id="340" r:id="rId13"/>
    <p:sldId id="344" r:id="rId14"/>
    <p:sldId id="348" r:id="rId15"/>
    <p:sldId id="350" r:id="rId16"/>
    <p:sldId id="349" r:id="rId17"/>
    <p:sldId id="351" r:id="rId18"/>
    <p:sldId id="356" r:id="rId19"/>
    <p:sldId id="357" r:id="rId20"/>
    <p:sldId id="355" r:id="rId21"/>
  </p:sldIdLst>
  <p:sldSz cx="9144000" cy="6858000" type="screen4x3"/>
  <p:notesSz cx="6858000" cy="9144000"/>
  <p:photoAlbum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유 동민" initials="유동" lastIdx="1" clrIdx="0">
    <p:extLst>
      <p:ext uri="{19B8F6BF-5375-455C-9EA6-DF929625EA0E}">
        <p15:presenceInfo xmlns:p15="http://schemas.microsoft.com/office/powerpoint/2012/main" userId="d7b6de6dd0ca8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791"/>
    <a:srgbClr val="003300"/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7" autoAdjust="0"/>
    <p:restoredTop sz="94599" autoAdjust="0"/>
  </p:normalViewPr>
  <p:slideViewPr>
    <p:cSldViewPr snapToObjects="1">
      <p:cViewPr varScale="1">
        <p:scale>
          <a:sx n="81" d="100"/>
          <a:sy n="81" d="100"/>
        </p:scale>
        <p:origin x="1728" y="-101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31T23:38:13.179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31T23:38:13.179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1B3F812-1898-4C7E-944A-6788AE976F56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  <a:endParaRPr lang="ko-KR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5D6ADC-0A89-4C71-A89D-2138CB0F5B5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5D6ADC-0A89-4C71-A89D-2138CB0F5B5B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650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5D6ADC-0A89-4C71-A89D-2138CB0F5B5B}" type="slidenum">
              <a:rPr lang="ko-KR" altLang="en-US" smtClean="0"/>
              <a:pPr>
                <a:defRPr/>
              </a:pPr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23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7BFB-10D3-4936-BD93-FF52508F556D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07D8E-3724-4B39-8B75-BEB1E2EE43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학지사로고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6472238"/>
            <a:ext cx="714375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AB8C7-02AF-43F9-8E3F-55EA711222C3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03235-96E6-446E-B6B4-3C380BCE865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학지사로고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6472238"/>
            <a:ext cx="714375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5623-DF30-47BA-9CEF-5FA4F992C894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E7E96-8B36-4F82-A4AE-D7FE19595C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73A79-5A6D-4C5C-BD2D-A1804DC298E7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6A8E-070C-4E3E-9C77-F6747F71CD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64DD8-330C-443E-9D12-B7F5E593F7C4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22B5-5DCA-45C9-ABF0-CBB1A6ACB27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C8382-B373-413B-A5B3-BABB411D75BF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6F587-F96D-4F11-A6F1-14DB573EDCD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FBDF0-120C-4F30-8185-843C89B9EBA7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5A8A8-8BC4-4819-A4E0-E79D7C7B4C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9E9AA-4BF6-4EBD-9076-87732D12E261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DDE72-E6F7-4DDA-A1A2-1CCBDC3D8E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6" descr="학지사로고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6472238"/>
            <a:ext cx="714375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04D5E-9BA8-43DD-8582-CACC586B37E3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1CF30-BC17-4667-8485-9506727963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6" descr="학지사로고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6472238"/>
            <a:ext cx="714375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2389B-66BD-4198-A957-E07E662DE79F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0F490-956B-49DB-AD41-CB86539FDD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CDBE87-D89C-4BE1-B42B-EF45EF09239E}" type="datetimeFigureOut">
              <a:rPr lang="ko-KR" altLang="en-US"/>
              <a:pPr>
                <a:defRPr/>
              </a:pPr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2BA014-6BA2-4FBC-8233-67D92BC6C7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7" r:id="rId2"/>
    <p:sldLayoutId id="2147483896" r:id="rId3"/>
    <p:sldLayoutId id="2147483895" r:id="rId4"/>
    <p:sldLayoutId id="2147483894" r:id="rId5"/>
    <p:sldLayoutId id="2147483893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-L8esTSqN9Y?feature=oembe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nN8c98aFQJ4?feature=oembed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elfaresystem.kr/%ED%9D%AC%EA%B7%80%EC%A7%88%ED%99%98%EC%9E%90-%EC%9D%98%EB%A3%8C%EB%B9%84%EC%A7%80%EC%9B%90%EC%82%AC%EC%97%85-%EB%8C%80%EC%83%81%EC%9E%90-%ED%98%9C%ED%83%9D-%EC%8B%A0%EC%B2%AD%EB%B0%A9%EB%B2%95/" TargetMode="External"/><Relationship Id="rId3" Type="http://schemas.openxmlformats.org/officeDocument/2006/relationships/hyperlink" Target="https://ko.wikipedia.org/wiki/%EA%B5%AC%EB%A7%88%EB%AA%A8%ED%86%A0%ED%98%84" TargetMode="External"/><Relationship Id="rId7" Type="http://schemas.openxmlformats.org/officeDocument/2006/relationships/hyperlink" Target="http://www.medigatenews.com/news/print/1197308850" TargetMode="External"/><Relationship Id="rId2" Type="http://schemas.openxmlformats.org/officeDocument/2006/relationships/hyperlink" Target="https://www.youtube.com/watch?v=_YRaZFKq92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-L8esTSqN9Y" TargetMode="External"/><Relationship Id="rId5" Type="http://schemas.openxmlformats.org/officeDocument/2006/relationships/hyperlink" Target="https://blog.goo.ne.jp/t819imanaka575/e/9e4c0d9cfd55e7934898d936fbabaeca" TargetMode="External"/><Relationship Id="rId4" Type="http://schemas.openxmlformats.org/officeDocument/2006/relationships/hyperlink" Target="https://www.asagaku.com/chugaku/topnews/12542.html" TargetMode="External"/><Relationship Id="rId9" Type="http://schemas.openxmlformats.org/officeDocument/2006/relationships/hyperlink" Target="https://www.youtube.com/watch?v=nN8c98aFQJ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3xHUfn0Du4c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_YRaZFKq92A?feature=oembe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68275" y="152400"/>
            <a:ext cx="8748713" cy="6524625"/>
          </a:xfrm>
          <a:prstGeom prst="roundRect">
            <a:avLst>
              <a:gd name="adj" fmla="val 4610"/>
            </a:avLst>
          </a:prstGeom>
          <a:solidFill>
            <a:schemeClr val="accent4">
              <a:lumMod val="40000"/>
              <a:lumOff val="60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04031" y="3393282"/>
            <a:ext cx="4392613" cy="0"/>
          </a:xfrm>
          <a:prstGeom prst="line">
            <a:avLst/>
          </a:prstGeom>
          <a:ln w="381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00831" y="1190396"/>
            <a:ext cx="2232025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ko-KR" altLang="en-US" sz="2300" b="1" spc="-280" dirty="0" err="1">
                <a:solidFill>
                  <a:schemeClr val="bg1"/>
                </a:solidFill>
              </a:rPr>
              <a:t>일본어일본학과</a:t>
            </a:r>
            <a:endParaRPr lang="en-US" altLang="ko-KR" sz="2300" b="1" spc="-280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en-US" altLang="ko-KR" sz="2300" b="1" spc="-280" dirty="0">
                <a:solidFill>
                  <a:schemeClr val="bg1"/>
                </a:solidFill>
              </a:rPr>
              <a:t>22139479 </a:t>
            </a:r>
            <a:r>
              <a:rPr lang="ko-KR" altLang="en-US" sz="2300" b="1" spc="-280" dirty="0">
                <a:solidFill>
                  <a:schemeClr val="bg1"/>
                </a:solidFill>
              </a:rPr>
              <a:t>유동민</a:t>
            </a:r>
            <a:endParaRPr lang="en-US" altLang="ko-KR" sz="2300" b="1" spc="-28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E55C47-FAAC-4559-BC02-99BA56BDA4DC}"/>
              </a:ext>
            </a:extLst>
          </p:cNvPr>
          <p:cNvSpPr txBox="1"/>
          <p:nvPr/>
        </p:nvSpPr>
        <p:spPr>
          <a:xfrm>
            <a:off x="2987824" y="1124744"/>
            <a:ext cx="56165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3000" b="1" dirty="0" err="1">
                <a:solidFill>
                  <a:schemeClr val="bg1"/>
                </a:solidFill>
                <a:latin typeface="+mn-ea"/>
                <a:ea typeface="+mn-ea"/>
              </a:rPr>
              <a:t>미나마타병과</a:t>
            </a:r>
            <a:r>
              <a:rPr lang="ko-KR" altLang="en-US" sz="3000" b="1" dirty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r>
              <a:rPr lang="ko-KR" altLang="en-US" sz="3000" b="1" dirty="0" err="1">
                <a:solidFill>
                  <a:schemeClr val="bg1"/>
                </a:solidFill>
                <a:latin typeface="+mn-ea"/>
                <a:ea typeface="+mn-ea"/>
              </a:rPr>
              <a:t>이타이이타이병</a:t>
            </a:r>
            <a:endParaRPr lang="ko-KR" altLang="en-US" sz="30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9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spc="-280" dirty="0">
                <a:solidFill>
                  <a:schemeClr val="tx2">
                    <a:lumMod val="50000"/>
                  </a:schemeClr>
                </a:solidFill>
              </a:rPr>
              <a:t>체내까지</a:t>
            </a:r>
            <a:endParaRPr lang="en-US" altLang="ko-KR" sz="2000" b="1" spc="-28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o-KR" altLang="en-US" sz="2000" b="1" spc="-280" dirty="0">
                <a:solidFill>
                  <a:schemeClr val="tx2">
                    <a:lumMod val="50000"/>
                  </a:schemeClr>
                </a:solidFill>
              </a:rPr>
              <a:t>들어온 경로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F83B4C7-AF60-435E-B4C0-B257D00EC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221A97A7-2D57-4907-8502-5217F4954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969" y="908720"/>
            <a:ext cx="6656387" cy="234345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22F0CB39-8F53-459C-A151-6A66DD437448}"/>
              </a:ext>
            </a:extLst>
          </p:cNvPr>
          <p:cNvSpPr txBox="1"/>
          <p:nvPr/>
        </p:nvSpPr>
        <p:spPr>
          <a:xfrm>
            <a:off x="2949495" y="3386896"/>
            <a:ext cx="5222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n-ea"/>
                <a:ea typeface="+mn-ea"/>
              </a:rPr>
              <a:t>공장에서 폐수에 </a:t>
            </a:r>
            <a:r>
              <a:rPr lang="ko-KR" altLang="en-US" b="1" dirty="0" err="1">
                <a:latin typeface="+mn-ea"/>
                <a:ea typeface="+mn-ea"/>
              </a:rPr>
              <a:t>메틸수은이</a:t>
            </a:r>
            <a:r>
              <a:rPr lang="ko-KR" altLang="en-US" b="1" dirty="0">
                <a:latin typeface="+mn-ea"/>
                <a:ea typeface="+mn-ea"/>
              </a:rPr>
              <a:t> 섞여서 방류됨</a:t>
            </a: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26" name="화살표: 아래쪽 25">
            <a:extLst>
              <a:ext uri="{FF2B5EF4-FFF2-40B4-BE49-F238E27FC236}">
                <a16:creationId xmlns:a16="http://schemas.microsoft.com/office/drawing/2014/main" id="{E581443A-1203-49EC-B85C-5E023FF21350}"/>
              </a:ext>
            </a:extLst>
          </p:cNvPr>
          <p:cNvSpPr/>
          <p:nvPr/>
        </p:nvSpPr>
        <p:spPr>
          <a:xfrm>
            <a:off x="5487625" y="3789040"/>
            <a:ext cx="144012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90988C-1A7B-4572-9E31-3EEF79ACB05E}"/>
              </a:ext>
            </a:extLst>
          </p:cNvPr>
          <p:cNvSpPr txBox="1"/>
          <p:nvPr/>
        </p:nvSpPr>
        <p:spPr>
          <a:xfrm>
            <a:off x="3498485" y="4142693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 err="1">
                <a:latin typeface="+mn-ea"/>
                <a:ea typeface="+mn-ea"/>
              </a:rPr>
              <a:t>메틸수은</a:t>
            </a:r>
            <a:r>
              <a:rPr lang="ko-KR" altLang="en-US" b="1" dirty="0">
                <a:latin typeface="+mn-ea"/>
                <a:ea typeface="+mn-ea"/>
              </a:rPr>
              <a:t> 성분이 플랑크톤 내에 축적</a:t>
            </a:r>
          </a:p>
        </p:txBody>
      </p:sp>
      <p:sp>
        <p:nvSpPr>
          <p:cNvPr id="29" name="화살표: 아래쪽 28">
            <a:extLst>
              <a:ext uri="{FF2B5EF4-FFF2-40B4-BE49-F238E27FC236}">
                <a16:creationId xmlns:a16="http://schemas.microsoft.com/office/drawing/2014/main" id="{D9A4374F-0319-4B28-BED1-3C9F44BCA499}"/>
              </a:ext>
            </a:extLst>
          </p:cNvPr>
          <p:cNvSpPr/>
          <p:nvPr/>
        </p:nvSpPr>
        <p:spPr>
          <a:xfrm>
            <a:off x="5487625" y="4653136"/>
            <a:ext cx="144012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E5B9A29-C467-4988-BAD4-E641D353F2D4}"/>
              </a:ext>
            </a:extLst>
          </p:cNvPr>
          <p:cNvSpPr txBox="1"/>
          <p:nvPr/>
        </p:nvSpPr>
        <p:spPr>
          <a:xfrm>
            <a:off x="2485211" y="4997464"/>
            <a:ext cx="6263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  <a:ea typeface="+mn-ea"/>
              </a:rPr>
              <a:t>뒤이어 바닷속에 사는 곤충과 물고기가 차례로 먹어서 축적</a:t>
            </a:r>
          </a:p>
        </p:txBody>
      </p:sp>
      <p:sp>
        <p:nvSpPr>
          <p:cNvPr id="32" name="화살표: 아래쪽 31">
            <a:extLst>
              <a:ext uri="{FF2B5EF4-FFF2-40B4-BE49-F238E27FC236}">
                <a16:creationId xmlns:a16="http://schemas.microsoft.com/office/drawing/2014/main" id="{824C4BCD-B450-4CDB-9228-4A133A1A2DD0}"/>
              </a:ext>
            </a:extLst>
          </p:cNvPr>
          <p:cNvSpPr/>
          <p:nvPr/>
        </p:nvSpPr>
        <p:spPr>
          <a:xfrm>
            <a:off x="5468159" y="5445224"/>
            <a:ext cx="144012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B65FBF-FE22-42DC-BCAD-A734CC467FE7}"/>
              </a:ext>
            </a:extLst>
          </p:cNvPr>
          <p:cNvSpPr txBox="1"/>
          <p:nvPr/>
        </p:nvSpPr>
        <p:spPr>
          <a:xfrm>
            <a:off x="2313022" y="5876979"/>
            <a:ext cx="649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  <a:ea typeface="+mn-ea"/>
              </a:rPr>
              <a:t>먹이사슬의 마지막인 인간이 해양생물 섭취 후 축적되어 발병</a:t>
            </a:r>
          </a:p>
        </p:txBody>
      </p:sp>
    </p:spTree>
    <p:extLst>
      <p:ext uri="{BB962C8B-B14F-4D97-AF65-F5344CB8AC3E}">
        <p14:creationId xmlns:p14="http://schemas.microsoft.com/office/powerpoint/2010/main" val="254522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8" grpId="0"/>
      <p:bldP spid="29" grpId="0" animBg="1"/>
      <p:bldP spid="30" grpId="0"/>
      <p:bldP spid="32" grpId="0" animBg="1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10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300" b="1" spc="-280" dirty="0" err="1">
                <a:solidFill>
                  <a:schemeClr val="tx2">
                    <a:lumMod val="50000"/>
                  </a:schemeClr>
                </a:solidFill>
              </a:rPr>
              <a:t>이타이이타이병</a:t>
            </a:r>
            <a:endParaRPr lang="ko-KR" altLang="en-US" sz="2300" b="1" spc="-28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4" name="그림 13" descr="지도이(가) 표시된 사진&#10;&#10;자동 생성된 설명">
            <a:extLst>
              <a:ext uri="{FF2B5EF4-FFF2-40B4-BE49-F238E27FC236}">
                <a16:creationId xmlns:a16="http://schemas.microsoft.com/office/drawing/2014/main" id="{2DCBB67D-3F32-41FE-A734-2172541EE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189" y="980728"/>
            <a:ext cx="4314961" cy="4836627"/>
          </a:xfrm>
          <a:prstGeom prst="rect">
            <a:avLst/>
          </a:prstGeom>
        </p:spPr>
      </p:pic>
      <p:sp>
        <p:nvSpPr>
          <p:cNvPr id="18" name="원형: 비어 있음 17">
            <a:extLst>
              <a:ext uri="{FF2B5EF4-FFF2-40B4-BE49-F238E27FC236}">
                <a16:creationId xmlns:a16="http://schemas.microsoft.com/office/drawing/2014/main" id="{8BC1E225-B60A-42F8-83C8-07595EFC6007}"/>
              </a:ext>
            </a:extLst>
          </p:cNvPr>
          <p:cNvSpPr/>
          <p:nvPr/>
        </p:nvSpPr>
        <p:spPr>
          <a:xfrm>
            <a:off x="5364088" y="3789040"/>
            <a:ext cx="655843" cy="639741"/>
          </a:xfrm>
          <a:prstGeom prst="donut">
            <a:avLst>
              <a:gd name="adj" fmla="val 887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8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11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300" b="1" spc="-280" dirty="0" err="1">
                <a:solidFill>
                  <a:schemeClr val="tx2">
                    <a:lumMod val="50000"/>
                  </a:schemeClr>
                </a:solidFill>
              </a:rPr>
              <a:t>이타이이타이병</a:t>
            </a:r>
            <a:endParaRPr lang="ko-KR" altLang="en-US" sz="2300" b="1" spc="-28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E3FCBF-B493-425C-8435-4FE89955F849}"/>
              </a:ext>
            </a:extLst>
          </p:cNvPr>
          <p:cNvSpPr txBox="1"/>
          <p:nvPr/>
        </p:nvSpPr>
        <p:spPr>
          <a:xfrm>
            <a:off x="2411759" y="1052736"/>
            <a:ext cx="175560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1) </a:t>
            </a:r>
            <a:r>
              <a:rPr lang="ko-KR" altLang="en-US" sz="2400" b="1" dirty="0">
                <a:latin typeface="+mn-ea"/>
                <a:ea typeface="+mn-ea"/>
              </a:rPr>
              <a:t>발병지역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D22EB4-6325-4A32-A6AF-D6735828FFEA}"/>
              </a:ext>
            </a:extLst>
          </p:cNvPr>
          <p:cNvSpPr txBox="1"/>
          <p:nvPr/>
        </p:nvSpPr>
        <p:spPr>
          <a:xfrm>
            <a:off x="2565461" y="1484784"/>
            <a:ext cx="31117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ko-KR" altLang="en-US" b="1" dirty="0">
                <a:latin typeface="+mn-ea"/>
                <a:ea typeface="+mn-ea"/>
              </a:rPr>
              <a:t>위치 </a:t>
            </a:r>
            <a:r>
              <a:rPr lang="en-US" altLang="ko-KR" b="1" dirty="0">
                <a:latin typeface="+mn-ea"/>
                <a:ea typeface="+mn-ea"/>
              </a:rPr>
              <a:t>: </a:t>
            </a:r>
            <a:r>
              <a:rPr lang="ko-KR" altLang="en-US" b="1" dirty="0" err="1">
                <a:latin typeface="+mn-ea"/>
                <a:ea typeface="+mn-ea"/>
              </a:rPr>
              <a:t>도야마현</a:t>
            </a:r>
            <a:r>
              <a:rPr lang="ko-KR" altLang="en-US" b="1" dirty="0">
                <a:latin typeface="+mn-ea"/>
                <a:ea typeface="+mn-ea"/>
              </a:rPr>
              <a:t> </a:t>
            </a:r>
            <a:r>
              <a:rPr lang="ko-KR" altLang="en-US" b="1" dirty="0" err="1">
                <a:latin typeface="+mn-ea"/>
                <a:ea typeface="+mn-ea"/>
              </a:rPr>
              <a:t>진즈강</a:t>
            </a:r>
            <a:r>
              <a:rPr lang="ko-KR" altLang="en-US" b="1" dirty="0">
                <a:latin typeface="+mn-ea"/>
                <a:ea typeface="+mn-ea"/>
              </a:rPr>
              <a:t> 유역</a:t>
            </a:r>
            <a:endParaRPr lang="en-US" altLang="ko-KR" b="1" dirty="0">
              <a:latin typeface="+mn-ea"/>
              <a:ea typeface="+mn-ea"/>
            </a:endParaRPr>
          </a:p>
          <a:p>
            <a:pPr algn="ctr">
              <a:defRPr/>
            </a:pP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FD7F42-D1F9-4551-B586-8815AE289ADA}"/>
              </a:ext>
            </a:extLst>
          </p:cNvPr>
          <p:cNvSpPr txBox="1"/>
          <p:nvPr/>
        </p:nvSpPr>
        <p:spPr>
          <a:xfrm>
            <a:off x="2411759" y="1844824"/>
            <a:ext cx="167866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2) </a:t>
            </a:r>
            <a:r>
              <a:rPr lang="ko-KR" altLang="en-US" sz="2400" b="1" spc="-150" dirty="0">
                <a:latin typeface="+mn-ea"/>
                <a:ea typeface="+mn-ea"/>
              </a:rPr>
              <a:t>발병시기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E81436-FDB8-4C9A-B671-6AB3D25D9EC9}"/>
              </a:ext>
            </a:extLst>
          </p:cNvPr>
          <p:cNvSpPr txBox="1"/>
          <p:nvPr/>
        </p:nvSpPr>
        <p:spPr>
          <a:xfrm>
            <a:off x="2411759" y="2719953"/>
            <a:ext cx="176843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3) </a:t>
            </a:r>
            <a:r>
              <a:rPr lang="ko-KR" altLang="en-US" sz="2400" b="1" spc="-150" dirty="0">
                <a:latin typeface="+mn-ea"/>
                <a:ea typeface="+mn-ea"/>
              </a:rPr>
              <a:t>질병 명명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F223B3-D3A8-4999-96CE-71D57A5BF23C}"/>
              </a:ext>
            </a:extLst>
          </p:cNvPr>
          <p:cNvSpPr txBox="1"/>
          <p:nvPr/>
        </p:nvSpPr>
        <p:spPr>
          <a:xfrm>
            <a:off x="2565461" y="2306489"/>
            <a:ext cx="341952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b="1" dirty="0">
                <a:latin typeface="+mn-ea"/>
                <a:ea typeface="+mn-ea"/>
              </a:rPr>
              <a:t>1910</a:t>
            </a:r>
            <a:r>
              <a:rPr lang="ko-KR" altLang="en-US" b="1" dirty="0">
                <a:latin typeface="+mn-ea"/>
                <a:ea typeface="+mn-ea"/>
              </a:rPr>
              <a:t>년 </a:t>
            </a:r>
            <a:r>
              <a:rPr lang="ko-KR" altLang="en-US" b="1" dirty="0" err="1">
                <a:latin typeface="+mn-ea"/>
                <a:ea typeface="+mn-ea"/>
              </a:rPr>
              <a:t>도야마현에서</a:t>
            </a:r>
            <a:r>
              <a:rPr lang="ko-KR" altLang="en-US" b="1" dirty="0">
                <a:latin typeface="+mn-ea"/>
                <a:ea typeface="+mn-ea"/>
              </a:rPr>
              <a:t> 집단발생</a:t>
            </a: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74F573-B6BB-4C0A-9444-E6B55B87DD34}"/>
              </a:ext>
            </a:extLst>
          </p:cNvPr>
          <p:cNvSpPr txBox="1"/>
          <p:nvPr/>
        </p:nvSpPr>
        <p:spPr>
          <a:xfrm>
            <a:off x="2565461" y="318161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b="1" dirty="0">
                <a:latin typeface="+mn-ea"/>
                <a:ea typeface="+mn-ea"/>
              </a:rPr>
              <a:t>환자가 아픔을 </a:t>
            </a:r>
            <a:r>
              <a:rPr lang="ko-KR" altLang="en-US" b="1" dirty="0" err="1">
                <a:latin typeface="+mn-ea"/>
                <a:ea typeface="+mn-ea"/>
              </a:rPr>
              <a:t>호소할때</a:t>
            </a:r>
            <a:r>
              <a:rPr lang="ko-KR" altLang="en-US" b="1" dirty="0">
                <a:latin typeface="+mn-ea"/>
                <a:ea typeface="+mn-ea"/>
              </a:rPr>
              <a:t> 痛</a:t>
            </a:r>
            <a:r>
              <a:rPr lang="ja-JP" altLang="en-US" b="1" dirty="0">
                <a:latin typeface="+mn-ea"/>
                <a:ea typeface="+mn-ea"/>
              </a:rPr>
              <a:t>い 痛い </a:t>
            </a:r>
            <a:endParaRPr lang="en-US" altLang="ja-JP" b="1" dirty="0">
              <a:latin typeface="+mn-ea"/>
              <a:ea typeface="+mn-ea"/>
            </a:endParaRPr>
          </a:p>
          <a:p>
            <a:pPr algn="ctr">
              <a:defRPr/>
            </a:pPr>
            <a:r>
              <a:rPr lang="en-US" altLang="ja-JP" b="1" dirty="0">
                <a:latin typeface="+mn-ea"/>
                <a:ea typeface="+mn-ea"/>
              </a:rPr>
              <a:t>(</a:t>
            </a:r>
            <a:r>
              <a:rPr lang="ko-KR" altLang="en-US" b="1" dirty="0" err="1">
                <a:latin typeface="+mn-ea"/>
                <a:ea typeface="+mn-ea"/>
              </a:rPr>
              <a:t>아파아파</a:t>
            </a:r>
            <a:r>
              <a:rPr lang="en-US" altLang="ko-KR" b="1" dirty="0">
                <a:latin typeface="+mn-ea"/>
                <a:ea typeface="+mn-ea"/>
              </a:rPr>
              <a:t>) </a:t>
            </a:r>
            <a:r>
              <a:rPr lang="ko-KR" altLang="en-US" b="1" dirty="0">
                <a:latin typeface="+mn-ea"/>
                <a:ea typeface="+mn-ea"/>
              </a:rPr>
              <a:t>하면서 울부짖는 증상에서 명명</a:t>
            </a:r>
            <a:endParaRPr lang="en-US" altLang="ko-KR" sz="1800" b="1" dirty="0">
              <a:latin typeface="+mn-ea"/>
              <a:ea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91323E-E25D-4DC9-97B3-EEDC7824D9DC}"/>
              </a:ext>
            </a:extLst>
          </p:cNvPr>
          <p:cNvSpPr txBox="1"/>
          <p:nvPr/>
        </p:nvSpPr>
        <p:spPr>
          <a:xfrm>
            <a:off x="2565461" y="4333746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b="1" dirty="0" err="1">
                <a:latin typeface="+mn-ea"/>
                <a:ea typeface="+mn-ea"/>
              </a:rPr>
              <a:t>미쓰이금속광업의</a:t>
            </a:r>
            <a:r>
              <a:rPr lang="ko-KR" altLang="en-US" b="1" dirty="0">
                <a:latin typeface="+mn-ea"/>
                <a:ea typeface="+mn-ea"/>
              </a:rPr>
              <a:t> 금속 제련과정에서 발생한 폐광석에서 카드뮴이 유출 </a:t>
            </a:r>
            <a:r>
              <a:rPr lang="en-US" altLang="ko-KR" b="1" dirty="0">
                <a:latin typeface="+mn-ea"/>
                <a:ea typeface="+mn-ea"/>
              </a:rPr>
              <a:t>&gt; </a:t>
            </a:r>
            <a:r>
              <a:rPr lang="ko-KR" altLang="en-US" b="1" dirty="0">
                <a:latin typeface="+mn-ea"/>
                <a:ea typeface="+mn-ea"/>
              </a:rPr>
              <a:t>식수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농업용수로 사용함 </a:t>
            </a:r>
            <a:r>
              <a:rPr lang="en-US" altLang="ko-KR" b="1" dirty="0">
                <a:latin typeface="+mn-ea"/>
                <a:ea typeface="+mn-ea"/>
              </a:rPr>
              <a:t>&gt; </a:t>
            </a:r>
            <a:r>
              <a:rPr lang="ko-KR" altLang="en-US" b="1" dirty="0">
                <a:latin typeface="+mn-ea"/>
                <a:ea typeface="+mn-ea"/>
              </a:rPr>
              <a:t>발병</a:t>
            </a:r>
            <a:endParaRPr lang="en-US" altLang="ko-KR" sz="1800" b="1" dirty="0">
              <a:latin typeface="+mn-ea"/>
              <a:ea typeface="+mn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7998A3-3D0A-420D-A3A4-EB9873720C47}"/>
              </a:ext>
            </a:extLst>
          </p:cNvPr>
          <p:cNvSpPr txBox="1"/>
          <p:nvPr/>
        </p:nvSpPr>
        <p:spPr>
          <a:xfrm>
            <a:off x="2411759" y="3872081"/>
            <a:ext cx="11015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4) </a:t>
            </a:r>
            <a:r>
              <a:rPr lang="ko-KR" altLang="en-US" sz="2400" b="1" spc="-150" dirty="0">
                <a:latin typeface="+mn-ea"/>
                <a:ea typeface="+mn-ea"/>
              </a:rPr>
              <a:t>원인</a:t>
            </a:r>
            <a:endParaRPr lang="en-US" altLang="ko-KR" sz="2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036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12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300" b="1" spc="-280" dirty="0" err="1">
                <a:solidFill>
                  <a:schemeClr val="tx2">
                    <a:lumMod val="50000"/>
                  </a:schemeClr>
                </a:solidFill>
              </a:rPr>
              <a:t>이타이이타이병</a:t>
            </a:r>
            <a:endParaRPr lang="en-US" altLang="ko-KR" sz="2300" b="1" spc="-28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o-KR" altLang="en-US" sz="2300" b="1" spc="-280" dirty="0">
                <a:solidFill>
                  <a:schemeClr val="tx2">
                    <a:lumMod val="50000"/>
                  </a:schemeClr>
                </a:solidFill>
              </a:rPr>
              <a:t>증상</a:t>
            </a:r>
          </a:p>
        </p:txBody>
      </p:sp>
      <p:pic>
        <p:nvPicPr>
          <p:cNvPr id="5" name="온라인 미디어 4" title="ドキュメンタリー：イタイイタイ病">
            <a:hlinkClick r:id="" action="ppaction://media"/>
            <a:extLst>
              <a:ext uri="{FF2B5EF4-FFF2-40B4-BE49-F238E27FC236}">
                <a16:creationId xmlns:a16="http://schemas.microsoft.com/office/drawing/2014/main" id="{EDC8F7E4-2109-45FB-876E-128C928E5E7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21485" y="764704"/>
            <a:ext cx="5400000" cy="3051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9591F2C-0B60-4125-A72F-47D0D7BB33BA}"/>
              </a:ext>
            </a:extLst>
          </p:cNvPr>
          <p:cNvSpPr txBox="1"/>
          <p:nvPr/>
        </p:nvSpPr>
        <p:spPr>
          <a:xfrm>
            <a:off x="2885834" y="4149080"/>
            <a:ext cx="568296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+mn-ea"/>
                <a:ea typeface="+mn-ea"/>
              </a:rPr>
              <a:t>카드뮴이 칼슘의 흡수를 차단해서 뼈가 </a:t>
            </a:r>
            <a:r>
              <a:rPr lang="ko-KR" altLang="en-US" b="1" dirty="0" err="1">
                <a:latin typeface="+mn-ea"/>
                <a:ea typeface="+mn-ea"/>
              </a:rPr>
              <a:t>약해짐</a:t>
            </a:r>
            <a:endParaRPr lang="en-US" altLang="ko-KR" b="1" dirty="0">
              <a:latin typeface="+mn-ea"/>
              <a:ea typeface="+mn-ea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altLang="ko-KR" b="1" dirty="0">
              <a:latin typeface="+mn-ea"/>
              <a:ea typeface="+mn-ea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+mn-ea"/>
                <a:ea typeface="+mn-ea"/>
              </a:rPr>
              <a:t>척추와 다리의 극심한고통</a:t>
            </a:r>
            <a:r>
              <a:rPr lang="en-US" altLang="ko-KR" b="1" dirty="0">
                <a:latin typeface="+mn-ea"/>
                <a:ea typeface="+mn-ea"/>
              </a:rPr>
              <a:t> &gt; </a:t>
            </a:r>
            <a:r>
              <a:rPr lang="ko-KR" altLang="en-US" b="1" dirty="0">
                <a:latin typeface="+mn-ea"/>
                <a:ea typeface="+mn-ea"/>
              </a:rPr>
              <a:t>기형적인 걸음걸이 </a:t>
            </a:r>
            <a:r>
              <a:rPr lang="en-US" altLang="ko-KR" b="1" dirty="0">
                <a:latin typeface="+mn-ea"/>
                <a:ea typeface="+mn-ea"/>
              </a:rPr>
              <a:t>&gt;</a:t>
            </a: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뼈의 기형 유발 </a:t>
            </a:r>
            <a:r>
              <a:rPr lang="en-US" altLang="ko-KR" b="1" dirty="0">
                <a:latin typeface="+mn-ea"/>
                <a:ea typeface="+mn-ea"/>
              </a:rPr>
              <a:t>&gt; </a:t>
            </a:r>
            <a:r>
              <a:rPr lang="ko-KR" altLang="en-US" b="1" dirty="0">
                <a:latin typeface="+mn-ea"/>
                <a:ea typeface="+mn-ea"/>
              </a:rPr>
              <a:t>물리적 손상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endParaRPr lang="en-US" altLang="ko-KR" b="1" dirty="0">
              <a:latin typeface="+mn-ea"/>
              <a:ea typeface="+mn-ea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+mn-ea"/>
                <a:ea typeface="+mn-ea"/>
              </a:rPr>
              <a:t>두통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구토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설사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 err="1">
                <a:latin typeface="+mn-ea"/>
                <a:ea typeface="+mn-ea"/>
              </a:rPr>
              <a:t>혈변</a:t>
            </a:r>
            <a:r>
              <a:rPr lang="ko-KR" altLang="en-US" b="1" dirty="0">
                <a:latin typeface="+mn-ea"/>
                <a:ea typeface="+mn-ea"/>
              </a:rPr>
              <a:t> 등</a:t>
            </a:r>
            <a:endParaRPr lang="en-US" altLang="ko-KR" b="1" dirty="0">
              <a:latin typeface="+mn-ea"/>
              <a:ea typeface="+mn-ea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+mn-ea"/>
                <a:ea typeface="+mn-ea"/>
              </a:rPr>
              <a:t>기침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빈혈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심부전 등과 같은 합병증 </a:t>
            </a:r>
            <a:r>
              <a:rPr lang="en-US" altLang="ko-KR" b="1" dirty="0">
                <a:latin typeface="+mn-ea"/>
                <a:ea typeface="+mn-ea"/>
              </a:rPr>
              <a:t>&gt; </a:t>
            </a:r>
            <a:r>
              <a:rPr lang="ko-KR" altLang="en-US" b="1" dirty="0">
                <a:latin typeface="+mn-ea"/>
                <a:ea typeface="+mn-ea"/>
              </a:rPr>
              <a:t>사망</a:t>
            </a:r>
            <a:endParaRPr lang="en-US" altLang="ko-KR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8308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0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13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300" b="1" spc="-280" dirty="0" err="1">
                <a:solidFill>
                  <a:schemeClr val="tx2">
                    <a:lumMod val="50000"/>
                  </a:schemeClr>
                </a:solidFill>
              </a:rPr>
              <a:t>미나마타병</a:t>
            </a:r>
            <a:endParaRPr lang="en-US" altLang="ko-KR" sz="2300" b="1" spc="-28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o-KR" altLang="en-US" sz="2300" b="1" spc="-280" dirty="0">
                <a:solidFill>
                  <a:schemeClr val="tx2">
                    <a:lumMod val="50000"/>
                  </a:schemeClr>
                </a:solidFill>
              </a:rPr>
              <a:t>법적 분쟁</a:t>
            </a:r>
          </a:p>
        </p:txBody>
      </p:sp>
      <p:pic>
        <p:nvPicPr>
          <p:cNvPr id="10" name="그림 9" descr="사람, 망치, 도구이(가) 표시된 사진&#10;&#10;자동 생성된 설명">
            <a:extLst>
              <a:ext uri="{FF2B5EF4-FFF2-40B4-BE49-F238E27FC236}">
                <a16:creationId xmlns:a16="http://schemas.microsoft.com/office/drawing/2014/main" id="{25E621C2-2CA4-419D-95B7-5B54151F3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046" y="748906"/>
            <a:ext cx="5231207" cy="348747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FDB3355-A0F1-412B-9FA8-541FC0B974BF}"/>
              </a:ext>
            </a:extLst>
          </p:cNvPr>
          <p:cNvSpPr txBox="1"/>
          <p:nvPr/>
        </p:nvSpPr>
        <p:spPr>
          <a:xfrm>
            <a:off x="2555776" y="4473986"/>
            <a:ext cx="61206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1967</a:t>
            </a:r>
            <a:r>
              <a:rPr lang="ko-KR" altLang="en-US" dirty="0"/>
              <a:t>년 니가타현 </a:t>
            </a:r>
            <a:r>
              <a:rPr lang="ko-KR" altLang="en-US" dirty="0" err="1"/>
              <a:t>미나마타병</a:t>
            </a:r>
            <a:r>
              <a:rPr lang="ko-KR" altLang="en-US" dirty="0"/>
              <a:t> 환자들이 쇼와 전공을 상대로 니가타 지방재판소에 손해배상 청구</a:t>
            </a:r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en-US" altLang="ko-KR" dirty="0"/>
              <a:t>1969</a:t>
            </a:r>
            <a:r>
              <a:rPr lang="ko-KR" altLang="en-US" dirty="0"/>
              <a:t>년 </a:t>
            </a:r>
            <a:r>
              <a:rPr lang="en-US" altLang="ko-KR" dirty="0"/>
              <a:t>6</a:t>
            </a:r>
            <a:r>
              <a:rPr lang="ko-KR" altLang="en-US" dirty="0"/>
              <a:t>월 </a:t>
            </a:r>
            <a:r>
              <a:rPr lang="en-US" altLang="ko-KR" dirty="0"/>
              <a:t>14</a:t>
            </a:r>
            <a:r>
              <a:rPr lang="ko-KR" altLang="en-US" dirty="0"/>
              <a:t>일에는 구마모토 </a:t>
            </a:r>
            <a:r>
              <a:rPr lang="ko-KR" altLang="en-US" dirty="0" err="1"/>
              <a:t>미나마타병</a:t>
            </a:r>
            <a:r>
              <a:rPr lang="ko-KR" altLang="en-US" dirty="0"/>
              <a:t> 환자</a:t>
            </a:r>
            <a:r>
              <a:rPr lang="en-US" altLang="ko-KR" dirty="0"/>
              <a:t>,</a:t>
            </a:r>
            <a:r>
              <a:rPr lang="ko-KR" altLang="en-US" dirty="0"/>
              <a:t>가족 중에 </a:t>
            </a:r>
            <a:r>
              <a:rPr lang="en-US" altLang="ko-KR" dirty="0"/>
              <a:t>112</a:t>
            </a:r>
            <a:r>
              <a:rPr lang="ko-KR" altLang="en-US" dirty="0"/>
              <a:t>명이 </a:t>
            </a:r>
            <a:r>
              <a:rPr lang="ko-KR" altLang="en-US" dirty="0" err="1"/>
              <a:t>칫소</a:t>
            </a:r>
            <a:r>
              <a:rPr lang="ko-KR" altLang="en-US" dirty="0"/>
              <a:t> 공장을 상대로 구마모토 지방법원에 손해배상 청구</a:t>
            </a:r>
          </a:p>
        </p:txBody>
      </p:sp>
    </p:spTree>
    <p:extLst>
      <p:ext uri="{BB962C8B-B14F-4D97-AF65-F5344CB8AC3E}">
        <p14:creationId xmlns:p14="http://schemas.microsoft.com/office/powerpoint/2010/main" val="216159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14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300" b="1" spc="-280" dirty="0" err="1">
                <a:solidFill>
                  <a:schemeClr val="tx2">
                    <a:lumMod val="50000"/>
                  </a:schemeClr>
                </a:solidFill>
              </a:rPr>
              <a:t>이타이이타이병</a:t>
            </a:r>
            <a:endParaRPr lang="en-US" altLang="ko-KR" sz="2300" b="1" spc="-28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o-KR" altLang="en-US" sz="2300" b="1" spc="-280" dirty="0">
                <a:solidFill>
                  <a:schemeClr val="tx2">
                    <a:lumMod val="50000"/>
                  </a:schemeClr>
                </a:solidFill>
              </a:rPr>
              <a:t>법적 분쟁</a:t>
            </a:r>
          </a:p>
        </p:txBody>
      </p:sp>
      <p:pic>
        <p:nvPicPr>
          <p:cNvPr id="10" name="그림 9" descr="사람, 망치, 도구이(가) 표시된 사진&#10;&#10;자동 생성된 설명">
            <a:extLst>
              <a:ext uri="{FF2B5EF4-FFF2-40B4-BE49-F238E27FC236}">
                <a16:creationId xmlns:a16="http://schemas.microsoft.com/office/drawing/2014/main" id="{25E621C2-2CA4-419D-95B7-5B54151F3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046" y="748906"/>
            <a:ext cx="5231207" cy="348747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FDB3355-A0F1-412B-9FA8-541FC0B974BF}"/>
              </a:ext>
            </a:extLst>
          </p:cNvPr>
          <p:cNvSpPr txBox="1"/>
          <p:nvPr/>
        </p:nvSpPr>
        <p:spPr>
          <a:xfrm>
            <a:off x="2555776" y="4473986"/>
            <a:ext cx="6120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1968</a:t>
            </a:r>
            <a:r>
              <a:rPr lang="ko-KR" altLang="en-US" dirty="0"/>
              <a:t>년 </a:t>
            </a:r>
            <a:r>
              <a:rPr lang="en-US" altLang="ko-KR" dirty="0"/>
              <a:t>3</a:t>
            </a:r>
            <a:r>
              <a:rPr lang="ko-KR" altLang="en-US" dirty="0"/>
              <a:t>월 </a:t>
            </a:r>
            <a:r>
              <a:rPr lang="en-US" altLang="ko-KR" dirty="0"/>
              <a:t>9</a:t>
            </a:r>
            <a:r>
              <a:rPr lang="ko-KR" altLang="en-US" dirty="0"/>
              <a:t>일</a:t>
            </a:r>
            <a:r>
              <a:rPr lang="en-US" altLang="ko-KR" dirty="0"/>
              <a:t>, </a:t>
            </a:r>
            <a:r>
              <a:rPr lang="ko-KR" altLang="en-US" dirty="0"/>
              <a:t>환자와 유족이 모여 총 </a:t>
            </a:r>
            <a:r>
              <a:rPr lang="en-US" altLang="ko-KR" dirty="0"/>
              <a:t>28</a:t>
            </a:r>
            <a:r>
              <a:rPr lang="ko-KR" altLang="en-US" dirty="0"/>
              <a:t>명이 원고로 </a:t>
            </a:r>
            <a:r>
              <a:rPr lang="ko-KR" altLang="en-US" dirty="0" err="1"/>
              <a:t>미쓰이금속광업을</a:t>
            </a:r>
            <a:r>
              <a:rPr lang="ko-KR" altLang="en-US" dirty="0"/>
              <a:t> 상대로 손해배상을 청구함 </a:t>
            </a:r>
            <a:r>
              <a:rPr lang="en-US" altLang="ko-KR" dirty="0"/>
              <a:t>(</a:t>
            </a:r>
            <a:r>
              <a:rPr lang="ko-KR" altLang="en-US" dirty="0"/>
              <a:t>제 </a:t>
            </a:r>
            <a:r>
              <a:rPr lang="en-US" altLang="ko-KR" dirty="0"/>
              <a:t>1</a:t>
            </a:r>
            <a:r>
              <a:rPr lang="ko-KR" altLang="en-US" dirty="0"/>
              <a:t>차 소송</a:t>
            </a:r>
            <a:r>
              <a:rPr lang="en-US" altLang="ko-KR" dirty="0"/>
              <a:t>)</a:t>
            </a:r>
          </a:p>
          <a:p>
            <a:pPr algn="ctr"/>
            <a:endParaRPr lang="en-US" altLang="ko-KR" dirty="0"/>
          </a:p>
          <a:p>
            <a:pPr algn="ctr"/>
            <a:r>
              <a:rPr lang="ko-KR" altLang="en-US" dirty="0"/>
              <a:t>그 후에도 </a:t>
            </a:r>
            <a:r>
              <a:rPr lang="en-US" altLang="ko-KR" dirty="0"/>
              <a:t>2</a:t>
            </a:r>
            <a:r>
              <a:rPr lang="ko-KR" altLang="en-US" dirty="0"/>
              <a:t>차부터</a:t>
            </a:r>
            <a:r>
              <a:rPr lang="en-US" altLang="ko-KR" dirty="0"/>
              <a:t> 7</a:t>
            </a:r>
            <a:r>
              <a:rPr lang="ko-KR" altLang="en-US" dirty="0"/>
              <a:t>차소송까지 연이어서 제기함</a:t>
            </a:r>
          </a:p>
        </p:txBody>
      </p:sp>
    </p:spTree>
    <p:extLst>
      <p:ext uri="{BB962C8B-B14F-4D97-AF65-F5344CB8AC3E}">
        <p14:creationId xmlns:p14="http://schemas.microsoft.com/office/powerpoint/2010/main" val="418935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15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300" b="1" spc="-280" dirty="0" err="1">
                <a:solidFill>
                  <a:schemeClr val="tx2">
                    <a:lumMod val="50000"/>
                  </a:schemeClr>
                </a:solidFill>
              </a:rPr>
              <a:t>미나마타병</a:t>
            </a:r>
            <a:endParaRPr lang="en-US" altLang="ko-KR" sz="2300" b="1" spc="-28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o-KR" altLang="en-US" sz="2300" b="1" spc="-280" dirty="0">
                <a:solidFill>
                  <a:schemeClr val="tx2">
                    <a:lumMod val="50000"/>
                  </a:schemeClr>
                </a:solidFill>
              </a:rPr>
              <a:t>대처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B1C475-93B2-4131-A368-1FF2640B90F3}"/>
              </a:ext>
            </a:extLst>
          </p:cNvPr>
          <p:cNvSpPr txBox="1"/>
          <p:nvPr/>
        </p:nvSpPr>
        <p:spPr>
          <a:xfrm>
            <a:off x="2047082" y="3868013"/>
            <a:ext cx="698941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latin typeface="+mn-ea"/>
                <a:ea typeface="+mn-ea"/>
              </a:rPr>
              <a:t>구마모토현이나 가고시마 현에 </a:t>
            </a:r>
            <a:r>
              <a:rPr lang="ko-KR" altLang="en-US" b="1" dirty="0" err="1">
                <a:latin typeface="+mn-ea"/>
                <a:ea typeface="+mn-ea"/>
              </a:rPr>
              <a:t>미나마타병</a:t>
            </a:r>
            <a:r>
              <a:rPr lang="ko-KR" altLang="en-US" b="1" dirty="0">
                <a:latin typeface="+mn-ea"/>
                <a:ea typeface="+mn-ea"/>
              </a:rPr>
              <a:t> 인정 신청 </a:t>
            </a:r>
            <a:r>
              <a:rPr lang="en-US" altLang="ko-KR" b="1" dirty="0">
                <a:latin typeface="+mn-ea"/>
                <a:ea typeface="+mn-ea"/>
              </a:rPr>
              <a:t>&gt;</a:t>
            </a: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심사를 거쳐서 인정 여부 결정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 err="1">
                <a:latin typeface="+mn-ea"/>
                <a:ea typeface="+mn-ea"/>
              </a:rPr>
              <a:t>칫소</a:t>
            </a:r>
            <a:r>
              <a:rPr lang="ko-KR" altLang="en-US" b="1" dirty="0">
                <a:latin typeface="+mn-ea"/>
                <a:ea typeface="+mn-ea"/>
              </a:rPr>
              <a:t> 주식회사로부터 위자료와 의료비를 비롯한 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여러가지 수당을 지급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인정받지 </a:t>
            </a:r>
            <a:r>
              <a:rPr lang="ko-KR" altLang="en-US" b="1" dirty="0" err="1">
                <a:latin typeface="+mn-ea"/>
                <a:ea typeface="+mn-ea"/>
              </a:rPr>
              <a:t>못했어도</a:t>
            </a:r>
            <a:r>
              <a:rPr lang="ko-KR" altLang="en-US" b="1" dirty="0">
                <a:latin typeface="+mn-ea"/>
                <a:ea typeface="+mn-ea"/>
              </a:rPr>
              <a:t> 당시에 발생지역에서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주변 바다에서 어획한 해양생물들을 많이 먹어서 증상이 발현되면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행정기관으로부터 의료비 등이 보조됨</a:t>
            </a:r>
            <a:endParaRPr lang="en-US" altLang="ko-KR" b="1" dirty="0">
              <a:latin typeface="+mn-ea"/>
              <a:ea typeface="+mn-ea"/>
            </a:endParaRPr>
          </a:p>
        </p:txBody>
      </p:sp>
      <p:pic>
        <p:nvPicPr>
          <p:cNvPr id="7" name="그림 6" descr="벽, 사람, 실내이(가) 표시된 사진&#10;&#10;자동 생성된 설명">
            <a:extLst>
              <a:ext uri="{FF2B5EF4-FFF2-40B4-BE49-F238E27FC236}">
                <a16:creationId xmlns:a16="http://schemas.microsoft.com/office/drawing/2014/main" id="{FE6CBB31-8023-4F36-B936-C1657CE9C2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5" y="253493"/>
            <a:ext cx="4895879" cy="326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70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16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300" b="1" spc="-280" dirty="0" err="1">
                <a:solidFill>
                  <a:schemeClr val="tx2">
                    <a:lumMod val="50000"/>
                  </a:schemeClr>
                </a:solidFill>
              </a:rPr>
              <a:t>이타이이타이병대처</a:t>
            </a:r>
            <a:endParaRPr lang="ko-KR" altLang="en-US" sz="2300" b="1" spc="-28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65EF9D-59DB-4F3F-A0CF-133CA886FC27}"/>
              </a:ext>
            </a:extLst>
          </p:cNvPr>
          <p:cNvSpPr txBox="1"/>
          <p:nvPr/>
        </p:nvSpPr>
        <p:spPr>
          <a:xfrm>
            <a:off x="2346850" y="3868013"/>
            <a:ext cx="638989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 err="1">
                <a:latin typeface="+mn-ea"/>
                <a:ea typeface="+mn-ea"/>
              </a:rPr>
              <a:t>도야마현에서는</a:t>
            </a:r>
            <a:r>
              <a:rPr lang="ko-KR" altLang="en-US" b="1" dirty="0">
                <a:latin typeface="+mn-ea"/>
                <a:ea typeface="+mn-ea"/>
              </a:rPr>
              <a:t> </a:t>
            </a:r>
            <a:r>
              <a:rPr lang="en-US" altLang="ko-KR" b="1" dirty="0">
                <a:latin typeface="+mn-ea"/>
                <a:ea typeface="+mn-ea"/>
              </a:rPr>
              <a:t>1960</a:t>
            </a:r>
            <a:r>
              <a:rPr lang="ko-KR" altLang="en-US" b="1" dirty="0">
                <a:latin typeface="+mn-ea"/>
                <a:ea typeface="+mn-ea"/>
              </a:rPr>
              <a:t>년대부터 </a:t>
            </a:r>
            <a:r>
              <a:rPr lang="en-US" altLang="ko-KR" b="1" dirty="0">
                <a:latin typeface="+mn-ea"/>
                <a:ea typeface="+mn-ea"/>
              </a:rPr>
              <a:t>70</a:t>
            </a:r>
            <a:r>
              <a:rPr lang="ko-KR" altLang="en-US" b="1" dirty="0">
                <a:latin typeface="+mn-ea"/>
                <a:ea typeface="+mn-ea"/>
              </a:rPr>
              <a:t>년대 전반에 걸쳐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수도 공사를 진행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en-US" altLang="ko-KR" b="1" dirty="0">
                <a:latin typeface="+mn-ea"/>
                <a:ea typeface="+mn-ea"/>
              </a:rPr>
              <a:t>1972</a:t>
            </a:r>
            <a:r>
              <a:rPr lang="ko-KR" altLang="en-US" b="1" dirty="0">
                <a:latin typeface="+mn-ea"/>
                <a:ea typeface="+mn-ea"/>
              </a:rPr>
              <a:t>년부터 매년 </a:t>
            </a:r>
            <a:r>
              <a:rPr lang="en-US" altLang="ko-KR" b="1" dirty="0">
                <a:latin typeface="+mn-ea"/>
                <a:ea typeface="+mn-ea"/>
              </a:rPr>
              <a:t>1</a:t>
            </a:r>
            <a:r>
              <a:rPr lang="ko-KR" altLang="en-US" b="1" dirty="0">
                <a:latin typeface="+mn-ea"/>
                <a:ea typeface="+mn-ea"/>
              </a:rPr>
              <a:t>회 전체조사와 </a:t>
            </a:r>
            <a:r>
              <a:rPr lang="en-US" altLang="ko-KR" b="1" dirty="0">
                <a:latin typeface="+mn-ea"/>
                <a:ea typeface="+mn-ea"/>
              </a:rPr>
              <a:t>6~7</a:t>
            </a:r>
            <a:r>
              <a:rPr lang="ko-KR" altLang="en-US" b="1" dirty="0">
                <a:latin typeface="+mn-ea"/>
                <a:ea typeface="+mn-ea"/>
              </a:rPr>
              <a:t>회의 전문조사를 실시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광산 내에서 폐기물 처리를 확실히 하며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처리된 물의 수질검사 등을 철저히 실시함</a:t>
            </a:r>
            <a:endParaRPr lang="en-US" altLang="ko-KR" b="1" dirty="0">
              <a:latin typeface="+mn-ea"/>
              <a:ea typeface="+mn-ea"/>
            </a:endParaRPr>
          </a:p>
        </p:txBody>
      </p:sp>
      <p:pic>
        <p:nvPicPr>
          <p:cNvPr id="7" name="그림 6" descr="식탁용기구, 접시, 유리이(가) 표시된 사진&#10;&#10;자동 생성된 설명">
            <a:extLst>
              <a:ext uri="{FF2B5EF4-FFF2-40B4-BE49-F238E27FC236}">
                <a16:creationId xmlns:a16="http://schemas.microsoft.com/office/drawing/2014/main" id="{152F84FF-6197-482D-BD9E-CC4350F80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712" y="551129"/>
            <a:ext cx="479107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0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17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spc="-280" dirty="0" err="1">
                <a:solidFill>
                  <a:schemeClr val="tx2">
                    <a:lumMod val="50000"/>
                  </a:schemeClr>
                </a:solidFill>
              </a:rPr>
              <a:t>미나마타병</a:t>
            </a:r>
            <a:r>
              <a:rPr lang="ko-KR" altLang="en-US" sz="2000" b="1" spc="-280" dirty="0">
                <a:solidFill>
                  <a:schemeClr val="tx2">
                    <a:lumMod val="50000"/>
                  </a:schemeClr>
                </a:solidFill>
              </a:rPr>
              <a:t> 피해</a:t>
            </a:r>
            <a:endParaRPr lang="en-US" altLang="ko-KR" sz="2000" b="1" spc="-28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o-KR" altLang="en-US" sz="2000" b="1" spc="-280" dirty="0">
                <a:solidFill>
                  <a:schemeClr val="tx2">
                    <a:lumMod val="50000"/>
                  </a:schemeClr>
                </a:solidFill>
              </a:rPr>
              <a:t>사카모토 </a:t>
            </a:r>
            <a:r>
              <a:rPr lang="ko-KR" altLang="en-US" sz="2000" b="1" spc="-280" dirty="0" err="1">
                <a:solidFill>
                  <a:schemeClr val="tx2">
                    <a:lumMod val="50000"/>
                  </a:schemeClr>
                </a:solidFill>
              </a:rPr>
              <a:t>시노부씨</a:t>
            </a:r>
            <a:endParaRPr lang="ko-KR" altLang="en-US" sz="2000" b="1" spc="-28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온라인 미디어 4" title="Shinobu Sakamoto,Minamata disease survivor call to end Mercury poisoning globally">
            <a:hlinkClick r:id="" action="ppaction://media"/>
            <a:extLst>
              <a:ext uri="{FF2B5EF4-FFF2-40B4-BE49-F238E27FC236}">
                <a16:creationId xmlns:a16="http://schemas.microsoft.com/office/drawing/2014/main" id="{ECFE109D-E3A2-4E01-B5ED-2B94E5C8216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00214" y="1521885"/>
            <a:ext cx="5858120" cy="330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4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9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7FCBF3-BFFF-4992-B1B2-31C153DBED3B}"/>
              </a:ext>
            </a:extLst>
          </p:cNvPr>
          <p:cNvSpPr txBox="1"/>
          <p:nvPr/>
        </p:nvSpPr>
        <p:spPr>
          <a:xfrm>
            <a:off x="1259632" y="116632"/>
            <a:ext cx="6531934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미나마타병</a:t>
            </a:r>
            <a:r>
              <a:rPr lang="ko-KR" altLang="en-US" dirty="0"/>
              <a:t> 전조증상 </a:t>
            </a:r>
            <a:r>
              <a:rPr lang="en-US" altLang="ko-KR" dirty="0"/>
              <a:t>- https://www.youtube.com/watch?v=3xHUfn0Du4c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 err="1"/>
              <a:t>미나마타병</a:t>
            </a:r>
            <a:r>
              <a:rPr lang="ko-KR" altLang="en-US" dirty="0"/>
              <a:t> 증상 </a:t>
            </a:r>
            <a:r>
              <a:rPr lang="en-US" altLang="ko-KR" dirty="0"/>
              <a:t>- </a:t>
            </a:r>
            <a:r>
              <a:rPr lang="en-US" altLang="ko-KR" dirty="0">
                <a:hlinkClick r:id="rId2"/>
              </a:rPr>
              <a:t>https://www.youtube.com/watch?v=_YRaZFKq92A</a:t>
            </a:r>
            <a:endParaRPr lang="en-US" altLang="ko-KR" dirty="0"/>
          </a:p>
          <a:p>
            <a:r>
              <a:rPr lang="ko-KR" altLang="en-US" dirty="0"/>
              <a:t>구마모토현 지도 </a:t>
            </a:r>
            <a:r>
              <a:rPr lang="en-US" altLang="ko-KR" dirty="0"/>
              <a:t>- </a:t>
            </a:r>
            <a:r>
              <a:rPr lang="en-US" altLang="ko-KR" dirty="0">
                <a:hlinkClick r:id="rId3"/>
              </a:rPr>
              <a:t>https://ko.wikipedia.org/wiki/%EA%B5%AC%EB%A7%88%EB%AA%A8%ED%86%A0%ED%98%84</a:t>
            </a:r>
            <a:endParaRPr lang="en-US" altLang="ko-KR" dirty="0"/>
          </a:p>
          <a:p>
            <a:r>
              <a:rPr lang="ko-KR" altLang="en-US" dirty="0" err="1"/>
              <a:t>도야마현</a:t>
            </a:r>
            <a:r>
              <a:rPr lang="ko-KR" altLang="en-US" dirty="0"/>
              <a:t> </a:t>
            </a:r>
            <a:r>
              <a:rPr lang="ko-KR" altLang="en-US" dirty="0" err="1"/>
              <a:t>진즈강</a:t>
            </a:r>
            <a:r>
              <a:rPr lang="ko-KR" altLang="en-US" dirty="0"/>
              <a:t> 지도 </a:t>
            </a:r>
            <a:r>
              <a:rPr lang="en-US" altLang="ko-KR" dirty="0"/>
              <a:t>- </a:t>
            </a:r>
            <a:r>
              <a:rPr lang="en-US" altLang="ko-KR" dirty="0">
                <a:hlinkClick r:id="rId4"/>
              </a:rPr>
              <a:t>https://www.asagaku.com/chugaku/topnews/12542.html</a:t>
            </a:r>
            <a:endParaRPr lang="en-US" altLang="ko-KR" dirty="0"/>
          </a:p>
          <a:p>
            <a:r>
              <a:rPr lang="ko-KR" altLang="en-US" dirty="0" err="1"/>
              <a:t>미나마타병</a:t>
            </a:r>
            <a:r>
              <a:rPr lang="ko-KR" altLang="en-US" dirty="0"/>
              <a:t> 경로 </a:t>
            </a:r>
            <a:r>
              <a:rPr lang="en-US" altLang="ko-KR" dirty="0"/>
              <a:t>-</a:t>
            </a:r>
          </a:p>
          <a:p>
            <a:r>
              <a:rPr lang="en-US" altLang="ko-KR" dirty="0">
                <a:hlinkClick r:id="rId5"/>
              </a:rPr>
              <a:t>https://blog.goo.ne.jp/t819imanaka575/e/9e4c0d9cfd55e7934898d936fbabaeca</a:t>
            </a:r>
            <a:endParaRPr lang="en-US" altLang="ko-KR" dirty="0"/>
          </a:p>
          <a:p>
            <a:r>
              <a:rPr lang="ko-KR" altLang="en-US" dirty="0" err="1"/>
              <a:t>이타이이타이병</a:t>
            </a:r>
            <a:r>
              <a:rPr lang="ko-KR" altLang="en-US" dirty="0"/>
              <a:t> 증상 </a:t>
            </a:r>
            <a:r>
              <a:rPr lang="en-US" altLang="ko-KR" dirty="0"/>
              <a:t>- </a:t>
            </a:r>
            <a:r>
              <a:rPr lang="en-US" altLang="ko-KR" dirty="0">
                <a:hlinkClick r:id="rId6"/>
              </a:rPr>
              <a:t>https://www.youtube.com/watch?v=-L8esTSqN9Y</a:t>
            </a:r>
            <a:endParaRPr lang="en-US" altLang="ko-KR" dirty="0"/>
          </a:p>
          <a:p>
            <a:r>
              <a:rPr lang="ko-KR" altLang="en-US" dirty="0"/>
              <a:t>법적 분쟁 이미지 </a:t>
            </a:r>
            <a:r>
              <a:rPr lang="en-US" altLang="ko-KR" dirty="0"/>
              <a:t>– </a:t>
            </a:r>
          </a:p>
          <a:p>
            <a:r>
              <a:rPr lang="en-US" altLang="ko-KR" dirty="0">
                <a:hlinkClick r:id="rId7"/>
              </a:rPr>
              <a:t>http://www.medigatenews.com/news/print/1197308850</a:t>
            </a:r>
            <a:endParaRPr lang="en-US" altLang="ko-KR" dirty="0"/>
          </a:p>
          <a:p>
            <a:r>
              <a:rPr lang="ko-KR" altLang="en-US" dirty="0"/>
              <a:t>의료비 지원 이미지 </a:t>
            </a:r>
            <a:r>
              <a:rPr lang="en-US" altLang="ko-KR" dirty="0"/>
              <a:t>– </a:t>
            </a:r>
          </a:p>
          <a:p>
            <a:r>
              <a:rPr lang="en-US" altLang="ko-KR" dirty="0">
                <a:hlinkClick r:id="rId8"/>
              </a:rPr>
              <a:t>https://welfaresystem.kr/%ED%9D%AC%EA%B7%80%EC%A7%88%ED%99%98%EC%9E%90-%EC%9D%98%EB%A3%8C%EB%B9%84%EC%A7%80%EC%9B%90%EC%82%AC%EC%97%85-%EB%8C%80%EC%83%81%EC%9E%90-%ED%98%9C%ED%83%9D-%EC%8B%A0%EC%B2%AD%EB%B0%A9%EB%B2%95/</a:t>
            </a:r>
            <a:endParaRPr lang="en-US" altLang="ko-KR" dirty="0"/>
          </a:p>
          <a:p>
            <a:r>
              <a:rPr lang="ko-KR" altLang="en-US" dirty="0"/>
              <a:t>사카모토 </a:t>
            </a:r>
            <a:r>
              <a:rPr lang="ko-KR" altLang="en-US" dirty="0" err="1"/>
              <a:t>시노부씨</a:t>
            </a:r>
            <a:r>
              <a:rPr lang="ko-KR" altLang="en-US" dirty="0"/>
              <a:t> </a:t>
            </a:r>
            <a:r>
              <a:rPr lang="en-US" altLang="ko-KR" dirty="0"/>
              <a:t>– </a:t>
            </a:r>
          </a:p>
          <a:p>
            <a:r>
              <a:rPr lang="en-US" altLang="ko-KR" dirty="0">
                <a:hlinkClick r:id="rId9"/>
              </a:rPr>
              <a:t>https://www.youtube.com/watch?v=nN8c98aFQJ4</a:t>
            </a:r>
            <a:endParaRPr lang="en-US" altLang="ko-KR" dirty="0"/>
          </a:p>
          <a:p>
            <a:r>
              <a:rPr lang="ko-KR" altLang="en-US" dirty="0"/>
              <a:t>깨끗한 물 이미지 </a:t>
            </a:r>
            <a:r>
              <a:rPr lang="en-US" altLang="ko-KR" dirty="0"/>
              <a:t>– </a:t>
            </a:r>
          </a:p>
          <a:p>
            <a:r>
              <a:rPr lang="en-US" altLang="ko-KR" dirty="0"/>
              <a:t>https://www.epnnews.com/news/articleView.html?idxno=3967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986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1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800" b="1" spc="-280" dirty="0">
                <a:solidFill>
                  <a:schemeClr val="tx2">
                    <a:lumMod val="50000"/>
                  </a:schemeClr>
                </a:solidFill>
              </a:rPr>
              <a:t>목차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15980" y="1153814"/>
            <a:ext cx="583264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■ </a:t>
            </a:r>
            <a:r>
              <a:rPr lang="ko-KR" altLang="en-US" sz="2400" b="1" spc="-150" dirty="0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수질오염의 정의</a:t>
            </a: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ko-KR" sz="2400" b="1" spc="-150" dirty="0">
              <a:latin typeface="+mn-ea"/>
              <a:ea typeface="+mn-ea"/>
            </a:endParaRPr>
          </a:p>
          <a:p>
            <a:pPr>
              <a:defRPr/>
            </a:pPr>
            <a:r>
              <a:rPr lang="en-US" altLang="ko-KR" sz="2400" b="1" spc="-150" dirty="0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■ </a:t>
            </a:r>
            <a:r>
              <a:rPr lang="ko-KR" altLang="en-US" sz="2400" b="1" spc="-150" dirty="0" err="1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미나마타병</a:t>
            </a: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r>
              <a:rPr lang="en-US" altLang="ko-KR" sz="2400" b="1" spc="-150" dirty="0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■ </a:t>
            </a:r>
            <a:r>
              <a:rPr lang="ko-KR" altLang="en-US" sz="2400" b="1" spc="-150" dirty="0" err="1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이타이이타이병</a:t>
            </a: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r>
              <a:rPr lang="en-US" altLang="ko-KR" sz="2400" b="1" spc="-150" dirty="0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■ </a:t>
            </a:r>
            <a:r>
              <a:rPr lang="ko-KR" altLang="en-US" sz="2400" b="1" spc="-150" dirty="0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법정 소송과 후속 대처</a:t>
            </a: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endParaRPr lang="en-US" altLang="ko-KR" sz="2400" b="1" spc="-150" dirty="0">
              <a:solidFill>
                <a:schemeClr val="accent4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defRPr/>
            </a:pPr>
            <a:r>
              <a:rPr lang="en-US" altLang="ko-KR" sz="2400" b="1" spc="-150" dirty="0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■ </a:t>
            </a:r>
            <a:r>
              <a:rPr lang="ko-KR" altLang="en-US" sz="2400" b="1" spc="-150" dirty="0" err="1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미나마타병</a:t>
            </a:r>
            <a:r>
              <a:rPr lang="ko-KR" altLang="en-US" sz="2400" b="1" spc="-150" dirty="0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 피해자 사카모토 </a:t>
            </a:r>
            <a:r>
              <a:rPr lang="ko-KR" altLang="en-US" sz="2400" b="1" spc="-150" dirty="0" err="1">
                <a:solidFill>
                  <a:schemeClr val="accent4">
                    <a:lumMod val="75000"/>
                  </a:schemeClr>
                </a:solidFill>
                <a:latin typeface="+mn-ea"/>
                <a:ea typeface="+mn-ea"/>
              </a:rPr>
              <a:t>시노부씨</a:t>
            </a:r>
            <a:endParaRPr lang="en-US" altLang="ko-KR" sz="2400" b="1" spc="-15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68275" y="152400"/>
            <a:ext cx="8748713" cy="6524625"/>
          </a:xfrm>
          <a:prstGeom prst="roundRect">
            <a:avLst>
              <a:gd name="adj" fmla="val 4610"/>
            </a:avLst>
          </a:prstGeom>
          <a:solidFill>
            <a:schemeClr val="accent4">
              <a:lumMod val="40000"/>
              <a:lumOff val="60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E55C47-FAAC-4559-BC02-99BA56BDA4DC}"/>
              </a:ext>
            </a:extLst>
          </p:cNvPr>
          <p:cNvSpPr txBox="1"/>
          <p:nvPr/>
        </p:nvSpPr>
        <p:spPr>
          <a:xfrm>
            <a:off x="1763703" y="2875002"/>
            <a:ext cx="56165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b="1" dirty="0">
                <a:solidFill>
                  <a:schemeClr val="bg1"/>
                </a:solidFill>
                <a:latin typeface="+mn-ea"/>
                <a:ea typeface="+mn-ea"/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225801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2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800" b="1" spc="-280" dirty="0">
                <a:solidFill>
                  <a:schemeClr val="tx2">
                    <a:lumMod val="50000"/>
                  </a:schemeClr>
                </a:solidFill>
              </a:rPr>
              <a:t>수질오염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F83B4C7-AF60-435E-B4C0-B257D00EC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E5352C2-1FDC-400C-B48C-372D2C53E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764" y="1160573"/>
            <a:ext cx="5956074" cy="453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0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3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800" b="1" spc="-280" dirty="0">
                <a:solidFill>
                  <a:schemeClr val="tx2">
                    <a:lumMod val="50000"/>
                  </a:schemeClr>
                </a:solidFill>
              </a:rPr>
              <a:t>수질오염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38E8A5-42F9-4755-9335-6FE394F1C75D}"/>
              </a:ext>
            </a:extLst>
          </p:cNvPr>
          <p:cNvSpPr txBox="1"/>
          <p:nvPr/>
        </p:nvSpPr>
        <p:spPr>
          <a:xfrm>
            <a:off x="2411759" y="908720"/>
            <a:ext cx="114005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1) </a:t>
            </a:r>
            <a:r>
              <a:rPr lang="ko-KR" altLang="en-US" sz="2400" b="1" dirty="0">
                <a:latin typeface="+mn-ea"/>
                <a:ea typeface="+mn-ea"/>
              </a:rPr>
              <a:t>정의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E3EFD1-612D-45B0-B17E-295A2D35ECF5}"/>
              </a:ext>
            </a:extLst>
          </p:cNvPr>
          <p:cNvSpPr txBox="1"/>
          <p:nvPr/>
        </p:nvSpPr>
        <p:spPr>
          <a:xfrm>
            <a:off x="2565461" y="1370385"/>
            <a:ext cx="56444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b="1" dirty="0">
                <a:latin typeface="+mn-ea"/>
                <a:ea typeface="+mn-ea"/>
              </a:rPr>
              <a:t>인간에 의해서 호수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하천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 err="1">
                <a:latin typeface="+mn-ea"/>
                <a:ea typeface="+mn-ea"/>
              </a:rPr>
              <a:t>바다등의</a:t>
            </a:r>
            <a:r>
              <a:rPr lang="ko-KR" altLang="en-US" b="1" dirty="0">
                <a:latin typeface="+mn-ea"/>
                <a:ea typeface="+mn-ea"/>
              </a:rPr>
              <a:t> 물이 </a:t>
            </a:r>
            <a:r>
              <a:rPr lang="ko-KR" altLang="en-US" b="1" dirty="0" err="1">
                <a:latin typeface="+mn-ea"/>
                <a:ea typeface="+mn-ea"/>
              </a:rPr>
              <a:t>오염되는것</a:t>
            </a:r>
            <a:endParaRPr lang="en-US" altLang="ko-KR" b="1" dirty="0">
              <a:latin typeface="+mn-ea"/>
              <a:ea typeface="+mn-ea"/>
            </a:endParaRPr>
          </a:p>
          <a:p>
            <a:pPr algn="ctr">
              <a:defRPr/>
            </a:pPr>
            <a:endParaRPr lang="en-US" altLang="ko-KR" b="1" dirty="0">
              <a:latin typeface="+mn-ea"/>
              <a:ea typeface="+mn-ea"/>
            </a:endParaRPr>
          </a:p>
          <a:p>
            <a:pPr algn="ctr">
              <a:defRPr/>
            </a:pP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F83B4C7-AF60-435E-B4C0-B257D00EC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EB43EB-2E1B-4328-A1A3-AA5B68ADEBFB}"/>
              </a:ext>
            </a:extLst>
          </p:cNvPr>
          <p:cNvSpPr txBox="1"/>
          <p:nvPr/>
        </p:nvSpPr>
        <p:spPr>
          <a:xfrm>
            <a:off x="2352609" y="4149080"/>
            <a:ext cx="30444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4) </a:t>
            </a:r>
            <a:r>
              <a:rPr lang="ko-KR" altLang="en-US" sz="2400" b="1" spc="-150" dirty="0">
                <a:latin typeface="+mn-ea"/>
                <a:ea typeface="+mn-ea"/>
              </a:rPr>
              <a:t>수질오염으로 인해</a:t>
            </a:r>
            <a:r>
              <a:rPr lang="en-US" altLang="ko-KR" sz="2400" b="1" spc="-150" dirty="0">
                <a:latin typeface="+mn-ea"/>
                <a:ea typeface="+mn-ea"/>
              </a:rPr>
              <a:t>..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47CB76-67E2-4353-B04D-FFEB076FD7DB}"/>
              </a:ext>
            </a:extLst>
          </p:cNvPr>
          <p:cNvSpPr txBox="1"/>
          <p:nvPr/>
        </p:nvSpPr>
        <p:spPr>
          <a:xfrm>
            <a:off x="2411759" y="1816948"/>
            <a:ext cx="15103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2) </a:t>
            </a:r>
            <a:r>
              <a:rPr lang="ko-KR" altLang="en-US" sz="2400" b="1" spc="-150" dirty="0">
                <a:latin typeface="+mn-ea"/>
                <a:ea typeface="+mn-ea"/>
              </a:rPr>
              <a:t>원인은</a:t>
            </a:r>
            <a:r>
              <a:rPr lang="en-US" altLang="ko-KR" sz="2400" b="1" spc="-150" dirty="0">
                <a:latin typeface="+mn-ea"/>
                <a:ea typeface="+mn-ea"/>
              </a:rPr>
              <a:t>?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E425A2-9929-4F6B-9A09-1EA972CEA90F}"/>
              </a:ext>
            </a:extLst>
          </p:cNvPr>
          <p:cNvSpPr txBox="1"/>
          <p:nvPr/>
        </p:nvSpPr>
        <p:spPr>
          <a:xfrm>
            <a:off x="2506311" y="4610745"/>
            <a:ext cx="527099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1800" b="1" dirty="0">
                <a:latin typeface="+mn-ea"/>
                <a:ea typeface="+mn-ea"/>
              </a:rPr>
              <a:t>식수의 기준이 엄격화</a:t>
            </a:r>
            <a:r>
              <a:rPr lang="en-US" altLang="ko-KR" sz="1800" b="1" dirty="0">
                <a:latin typeface="+mn-ea"/>
                <a:ea typeface="+mn-ea"/>
              </a:rPr>
              <a:t>, </a:t>
            </a:r>
            <a:r>
              <a:rPr lang="ko-KR" altLang="en-US" sz="1800" b="1" dirty="0">
                <a:latin typeface="+mn-ea"/>
                <a:ea typeface="+mn-ea"/>
              </a:rPr>
              <a:t>세균의 증가</a:t>
            </a:r>
            <a:r>
              <a:rPr lang="en-US" altLang="ko-KR" sz="1800" b="1" dirty="0">
                <a:latin typeface="+mn-ea"/>
                <a:ea typeface="+mn-ea"/>
              </a:rPr>
              <a:t>, </a:t>
            </a:r>
          </a:p>
          <a:p>
            <a:pPr algn="ctr">
              <a:defRPr/>
            </a:pPr>
            <a:r>
              <a:rPr lang="ko-KR" altLang="en-US" sz="1800" b="1" dirty="0">
                <a:latin typeface="+mn-ea"/>
                <a:ea typeface="+mn-ea"/>
              </a:rPr>
              <a:t>화학물질이나 유기물의 증가</a:t>
            </a:r>
            <a:r>
              <a:rPr lang="en-US" altLang="ko-KR" sz="1800" b="1" dirty="0">
                <a:latin typeface="+mn-ea"/>
                <a:ea typeface="+mn-ea"/>
              </a:rPr>
              <a:t>, </a:t>
            </a:r>
            <a:r>
              <a:rPr lang="ko-KR" altLang="en-US" sz="1800" b="1" dirty="0">
                <a:latin typeface="+mn-ea"/>
                <a:ea typeface="+mn-ea"/>
              </a:rPr>
              <a:t>색과 투명도의 변화</a:t>
            </a:r>
            <a:endParaRPr lang="en-US" altLang="ko-KR" sz="1800" b="1" dirty="0">
              <a:latin typeface="+mn-ea"/>
              <a:ea typeface="+mn-ea"/>
            </a:endParaRPr>
          </a:p>
          <a:p>
            <a:pPr algn="ctr">
              <a:defRPr/>
            </a:pP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DEB949-5E07-4B38-80DE-7BF095E8BC37}"/>
              </a:ext>
            </a:extLst>
          </p:cNvPr>
          <p:cNvSpPr txBox="1"/>
          <p:nvPr/>
        </p:nvSpPr>
        <p:spPr>
          <a:xfrm>
            <a:off x="2565461" y="2278613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800" b="1" dirty="0">
                <a:latin typeface="+mn-ea"/>
                <a:ea typeface="+mn-ea"/>
              </a:rPr>
              <a:t>생활하수와 산업폐기물</a:t>
            </a:r>
            <a:r>
              <a:rPr lang="en-US" altLang="ko-KR" b="1" dirty="0">
                <a:latin typeface="+mn-ea"/>
                <a:ea typeface="+mn-ea"/>
              </a:rPr>
              <a:t>.</a:t>
            </a:r>
            <a:r>
              <a:rPr lang="en-US" altLang="ko-KR" sz="1800" b="1" dirty="0">
                <a:latin typeface="+mn-ea"/>
                <a:ea typeface="+mn-ea"/>
              </a:rPr>
              <a:t> </a:t>
            </a:r>
            <a:r>
              <a:rPr lang="ko-KR" altLang="en-US" sz="1800" b="1" dirty="0">
                <a:latin typeface="+mn-ea"/>
                <a:ea typeface="+mn-ea"/>
              </a:rPr>
              <a:t>그러나 현재는 생활하수가 대부분의 원인을 차지함</a:t>
            </a:r>
            <a:r>
              <a:rPr lang="ja-JP" altLang="en-US" b="1" dirty="0">
                <a:latin typeface="+mn-ea"/>
                <a:ea typeface="+mn-ea"/>
              </a:rPr>
              <a:t> </a:t>
            </a:r>
            <a:r>
              <a:rPr lang="en-US" altLang="ja-JP" b="1" dirty="0">
                <a:latin typeface="+mn-ea"/>
                <a:ea typeface="+mn-ea"/>
              </a:rPr>
              <a:t>(</a:t>
            </a:r>
            <a:r>
              <a:rPr lang="ko-KR" altLang="en-US" b="1" dirty="0">
                <a:latin typeface="+mn-ea"/>
                <a:ea typeface="+mn-ea"/>
              </a:rPr>
              <a:t>약 </a:t>
            </a:r>
            <a:r>
              <a:rPr lang="en-US" altLang="ko-KR" b="1" dirty="0">
                <a:latin typeface="+mn-ea"/>
                <a:ea typeface="+mn-ea"/>
              </a:rPr>
              <a:t>70%)</a:t>
            </a:r>
            <a:endParaRPr lang="en-US" altLang="ko-KR" sz="1800" b="1" dirty="0">
              <a:latin typeface="+mn-ea"/>
              <a:ea typeface="+mn-e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364B84-8209-4355-89CA-1BD56BE5C1A2}"/>
              </a:ext>
            </a:extLst>
          </p:cNvPr>
          <p:cNvSpPr txBox="1"/>
          <p:nvPr/>
        </p:nvSpPr>
        <p:spPr>
          <a:xfrm>
            <a:off x="2565461" y="3430741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800" b="1" dirty="0">
                <a:latin typeface="+mn-ea"/>
                <a:ea typeface="+mn-ea"/>
              </a:rPr>
              <a:t>호수</a:t>
            </a:r>
            <a:r>
              <a:rPr lang="en-US" altLang="ko-KR" sz="1800" b="1" dirty="0">
                <a:latin typeface="+mn-ea"/>
                <a:ea typeface="+mn-ea"/>
              </a:rPr>
              <a:t>, </a:t>
            </a:r>
            <a:r>
              <a:rPr lang="ko-KR" altLang="en-US" sz="1800" b="1" dirty="0">
                <a:latin typeface="+mn-ea"/>
                <a:ea typeface="+mn-ea"/>
              </a:rPr>
              <a:t>바다와 같은 공공수역은 </a:t>
            </a:r>
            <a:r>
              <a:rPr lang="en-US" altLang="ko-KR" sz="1800" b="1" dirty="0">
                <a:latin typeface="+mn-ea"/>
                <a:ea typeface="+mn-ea"/>
              </a:rPr>
              <a:t>‘</a:t>
            </a:r>
            <a:r>
              <a:rPr lang="ko-KR" altLang="en-US" sz="1800" b="1" dirty="0">
                <a:latin typeface="+mn-ea"/>
                <a:ea typeface="+mn-ea"/>
              </a:rPr>
              <a:t>해양오염</a:t>
            </a:r>
            <a:r>
              <a:rPr lang="en-US" altLang="ko-KR" sz="1800" b="1" dirty="0">
                <a:latin typeface="+mn-ea"/>
                <a:ea typeface="+mn-ea"/>
              </a:rPr>
              <a:t>’ </a:t>
            </a:r>
            <a:r>
              <a:rPr lang="ko-KR" altLang="en-US" sz="1800" b="1" dirty="0">
                <a:latin typeface="+mn-ea"/>
                <a:ea typeface="+mn-ea"/>
              </a:rPr>
              <a:t>이라는 명칭으로 따로 불리기도 함</a:t>
            </a:r>
            <a:r>
              <a:rPr lang="en-US" altLang="ko-KR" sz="1800" b="1" dirty="0">
                <a:latin typeface="+mn-ea"/>
                <a:ea typeface="+mn-ea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42D667-19CF-4388-885D-A43DFA4C0433}"/>
              </a:ext>
            </a:extLst>
          </p:cNvPr>
          <p:cNvSpPr txBox="1"/>
          <p:nvPr/>
        </p:nvSpPr>
        <p:spPr>
          <a:xfrm>
            <a:off x="2411759" y="2969076"/>
            <a:ext cx="321113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3) </a:t>
            </a:r>
            <a:r>
              <a:rPr lang="ko-KR" altLang="en-US" sz="2400" b="1" spc="-150" dirty="0">
                <a:latin typeface="+mn-ea"/>
                <a:ea typeface="+mn-ea"/>
              </a:rPr>
              <a:t>공공수역에서의 오염</a:t>
            </a:r>
            <a:endParaRPr lang="en-US" altLang="ko-KR" sz="2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066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4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800" b="1" spc="-280" dirty="0" err="1">
                <a:solidFill>
                  <a:schemeClr val="tx2">
                    <a:lumMod val="50000"/>
                  </a:schemeClr>
                </a:solidFill>
              </a:rPr>
              <a:t>미나마타병</a:t>
            </a:r>
            <a:endParaRPr lang="ko-KR" altLang="en-US" sz="2800" b="1" spc="-28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그림 5" descr="지도이(가) 표시된 사진&#10;&#10;자동 생성된 설명">
            <a:extLst>
              <a:ext uri="{FF2B5EF4-FFF2-40B4-BE49-F238E27FC236}">
                <a16:creationId xmlns:a16="http://schemas.microsoft.com/office/drawing/2014/main" id="{83D8C565-93C6-4DA7-A445-767CD7A56C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661987"/>
            <a:ext cx="5715000" cy="5534025"/>
          </a:xfrm>
          <a:prstGeom prst="rect">
            <a:avLst/>
          </a:prstGeom>
        </p:spPr>
      </p:pic>
      <p:sp>
        <p:nvSpPr>
          <p:cNvPr id="11" name="원형: 비어 있음 10">
            <a:extLst>
              <a:ext uri="{FF2B5EF4-FFF2-40B4-BE49-F238E27FC236}">
                <a16:creationId xmlns:a16="http://schemas.microsoft.com/office/drawing/2014/main" id="{7AC03E38-D1A8-4CA9-88A7-7F252E2DCDB1}"/>
              </a:ext>
            </a:extLst>
          </p:cNvPr>
          <p:cNvSpPr/>
          <p:nvPr/>
        </p:nvSpPr>
        <p:spPr>
          <a:xfrm>
            <a:off x="4953744" y="4814847"/>
            <a:ext cx="655843" cy="639741"/>
          </a:xfrm>
          <a:prstGeom prst="donut">
            <a:avLst>
              <a:gd name="adj" fmla="val 887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원형: 비어 있음 11">
            <a:extLst>
              <a:ext uri="{FF2B5EF4-FFF2-40B4-BE49-F238E27FC236}">
                <a16:creationId xmlns:a16="http://schemas.microsoft.com/office/drawing/2014/main" id="{1BFB15F6-2951-4749-A0C9-647CBBEA3825}"/>
              </a:ext>
            </a:extLst>
          </p:cNvPr>
          <p:cNvSpPr/>
          <p:nvPr/>
        </p:nvSpPr>
        <p:spPr>
          <a:xfrm>
            <a:off x="4488856" y="5505429"/>
            <a:ext cx="706092" cy="639741"/>
          </a:xfrm>
          <a:prstGeom prst="donut">
            <a:avLst>
              <a:gd name="adj" fmla="val 887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원형: 비어 있음 8">
            <a:extLst>
              <a:ext uri="{FF2B5EF4-FFF2-40B4-BE49-F238E27FC236}">
                <a16:creationId xmlns:a16="http://schemas.microsoft.com/office/drawing/2014/main" id="{DC64CFAF-5501-4BB9-A943-E62F6ACB5608}"/>
              </a:ext>
            </a:extLst>
          </p:cNvPr>
          <p:cNvSpPr/>
          <p:nvPr/>
        </p:nvSpPr>
        <p:spPr>
          <a:xfrm>
            <a:off x="5280162" y="3789040"/>
            <a:ext cx="830145" cy="819988"/>
          </a:xfrm>
          <a:prstGeom prst="donut">
            <a:avLst>
              <a:gd name="adj" fmla="val 887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3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5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800" b="1" spc="-280" dirty="0" err="1">
                <a:solidFill>
                  <a:schemeClr val="tx2">
                    <a:lumMod val="50000"/>
                  </a:schemeClr>
                </a:solidFill>
              </a:rPr>
              <a:t>미나마타병</a:t>
            </a:r>
            <a:endParaRPr lang="ko-KR" altLang="en-US" sz="2800" b="1" spc="-28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38E8A5-42F9-4755-9335-6FE394F1C75D}"/>
              </a:ext>
            </a:extLst>
          </p:cNvPr>
          <p:cNvSpPr txBox="1"/>
          <p:nvPr/>
        </p:nvSpPr>
        <p:spPr>
          <a:xfrm>
            <a:off x="2411759" y="1231592"/>
            <a:ext cx="175560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1) </a:t>
            </a:r>
            <a:r>
              <a:rPr lang="ko-KR" altLang="en-US" sz="2400" b="1" dirty="0">
                <a:latin typeface="+mn-ea"/>
                <a:ea typeface="+mn-ea"/>
              </a:rPr>
              <a:t>발병지역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E3EFD1-612D-45B0-B17E-295A2D35ECF5}"/>
              </a:ext>
            </a:extLst>
          </p:cNvPr>
          <p:cNvSpPr txBox="1"/>
          <p:nvPr/>
        </p:nvSpPr>
        <p:spPr>
          <a:xfrm>
            <a:off x="2565461" y="1663640"/>
            <a:ext cx="4557658" cy="14773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ko-KR" altLang="en-US" b="1" dirty="0">
                <a:latin typeface="+mn-ea"/>
                <a:ea typeface="+mn-ea"/>
              </a:rPr>
              <a:t>위치 </a:t>
            </a:r>
            <a:r>
              <a:rPr lang="en-US" altLang="ko-KR" b="1" dirty="0">
                <a:latin typeface="+mn-ea"/>
                <a:ea typeface="+mn-ea"/>
              </a:rPr>
              <a:t>: </a:t>
            </a:r>
            <a:r>
              <a:rPr lang="ko-KR" altLang="en-US" b="1" dirty="0">
                <a:latin typeface="+mn-ea"/>
                <a:ea typeface="+mn-ea"/>
              </a:rPr>
              <a:t>구마모토현 </a:t>
            </a:r>
            <a:r>
              <a:rPr lang="ko-KR" altLang="en-US" b="1" dirty="0" err="1">
                <a:latin typeface="+mn-ea"/>
                <a:ea typeface="+mn-ea"/>
              </a:rPr>
              <a:t>미나마타시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 err="1">
                <a:latin typeface="+mn-ea"/>
                <a:ea typeface="+mn-ea"/>
              </a:rPr>
              <a:t>아시키타정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en-US" altLang="ko-KR" b="1" dirty="0">
                <a:latin typeface="+mn-ea"/>
                <a:ea typeface="+mn-ea"/>
              </a:rPr>
              <a:t>        </a:t>
            </a:r>
            <a:r>
              <a:rPr lang="ko-KR" altLang="en-US" b="1" dirty="0" err="1">
                <a:latin typeface="+mn-ea"/>
                <a:ea typeface="+mn-ea"/>
              </a:rPr>
              <a:t>야쓰시로시</a:t>
            </a:r>
            <a:r>
              <a:rPr lang="ko-KR" altLang="en-US" b="1" dirty="0">
                <a:latin typeface="+mn-ea"/>
                <a:ea typeface="+mn-ea"/>
              </a:rPr>
              <a:t> </a:t>
            </a:r>
            <a:r>
              <a:rPr lang="ko-KR" altLang="en-US" b="1" dirty="0" err="1">
                <a:latin typeface="+mn-ea"/>
                <a:ea typeface="+mn-ea"/>
              </a:rPr>
              <a:t>야쓰시로해</a:t>
            </a:r>
            <a:r>
              <a:rPr lang="ko-KR" altLang="en-US" b="1" dirty="0">
                <a:latin typeface="+mn-ea"/>
                <a:ea typeface="+mn-ea"/>
              </a:rPr>
              <a:t> 연안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en-US" altLang="ko-KR" b="1" dirty="0">
                <a:latin typeface="+mn-ea"/>
                <a:ea typeface="+mn-ea"/>
              </a:rPr>
              <a:t>        </a:t>
            </a:r>
          </a:p>
          <a:p>
            <a:pPr algn="ctr">
              <a:defRPr/>
            </a:pP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F83B4C7-AF60-435E-B4C0-B257D00EC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EB43EB-2E1B-4328-A1A3-AA5B68ADEBFB}"/>
              </a:ext>
            </a:extLst>
          </p:cNvPr>
          <p:cNvSpPr txBox="1"/>
          <p:nvPr/>
        </p:nvSpPr>
        <p:spPr>
          <a:xfrm>
            <a:off x="2411759" y="2321004"/>
            <a:ext cx="167866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2) </a:t>
            </a:r>
            <a:r>
              <a:rPr lang="ko-KR" altLang="en-US" sz="2400" b="1" spc="-150" dirty="0">
                <a:latin typeface="+mn-ea"/>
                <a:ea typeface="+mn-ea"/>
              </a:rPr>
              <a:t>발병시기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47CB76-67E2-4353-B04D-FFEB076FD7DB}"/>
              </a:ext>
            </a:extLst>
          </p:cNvPr>
          <p:cNvSpPr txBox="1"/>
          <p:nvPr/>
        </p:nvSpPr>
        <p:spPr>
          <a:xfrm>
            <a:off x="2411759" y="3196133"/>
            <a:ext cx="176843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3) </a:t>
            </a:r>
            <a:r>
              <a:rPr lang="ko-KR" altLang="en-US" sz="2400" b="1" spc="-150" dirty="0">
                <a:latin typeface="+mn-ea"/>
                <a:ea typeface="+mn-ea"/>
              </a:rPr>
              <a:t>질병 명명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E425A2-9929-4F6B-9A09-1EA972CEA90F}"/>
              </a:ext>
            </a:extLst>
          </p:cNvPr>
          <p:cNvSpPr txBox="1"/>
          <p:nvPr/>
        </p:nvSpPr>
        <p:spPr>
          <a:xfrm>
            <a:off x="2565461" y="2782669"/>
            <a:ext cx="519885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b="1" dirty="0">
                <a:latin typeface="+mn-ea"/>
                <a:ea typeface="+mn-ea"/>
              </a:rPr>
              <a:t>1956</a:t>
            </a:r>
            <a:r>
              <a:rPr lang="ko-KR" altLang="en-US" b="1" dirty="0">
                <a:latin typeface="+mn-ea"/>
                <a:ea typeface="+mn-ea"/>
              </a:rPr>
              <a:t>년 구마모토현 </a:t>
            </a:r>
            <a:r>
              <a:rPr lang="ko-KR" altLang="en-US" b="1" dirty="0" err="1">
                <a:latin typeface="+mn-ea"/>
                <a:ea typeface="+mn-ea"/>
              </a:rPr>
              <a:t>미나마타시에서</a:t>
            </a:r>
            <a:r>
              <a:rPr lang="ko-KR" altLang="en-US" b="1" dirty="0">
                <a:latin typeface="+mn-ea"/>
                <a:ea typeface="+mn-ea"/>
              </a:rPr>
              <a:t> 첫 </a:t>
            </a:r>
            <a:r>
              <a:rPr lang="ko-KR" altLang="en-US" b="1" dirty="0" err="1">
                <a:latin typeface="+mn-ea"/>
                <a:ea typeface="+mn-ea"/>
              </a:rPr>
              <a:t>집단발병</a:t>
            </a: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DEB949-5E07-4B38-80DE-7BF095E8BC37}"/>
              </a:ext>
            </a:extLst>
          </p:cNvPr>
          <p:cNvSpPr txBox="1"/>
          <p:nvPr/>
        </p:nvSpPr>
        <p:spPr>
          <a:xfrm>
            <a:off x="2565461" y="365779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800" b="1" dirty="0">
                <a:latin typeface="+mn-ea"/>
                <a:ea typeface="+mn-ea"/>
              </a:rPr>
              <a:t>첫 발병지역인 구마모토현 </a:t>
            </a:r>
            <a:r>
              <a:rPr lang="ko-KR" altLang="en-US" sz="1800" b="1" dirty="0" err="1">
                <a:latin typeface="+mn-ea"/>
                <a:ea typeface="+mn-ea"/>
              </a:rPr>
              <a:t>미나마타시</a:t>
            </a:r>
            <a:r>
              <a:rPr lang="ko-KR" altLang="en-US" b="1" dirty="0" err="1">
                <a:latin typeface="+mn-ea"/>
                <a:ea typeface="+mn-ea"/>
              </a:rPr>
              <a:t>의</a:t>
            </a:r>
            <a:r>
              <a:rPr lang="ko-KR" altLang="en-US" b="1" dirty="0">
                <a:latin typeface="+mn-ea"/>
                <a:ea typeface="+mn-ea"/>
              </a:rPr>
              <a:t> 이름을 따서 명명</a:t>
            </a:r>
            <a:endParaRPr lang="en-US" altLang="ko-KR" sz="1800" b="1" dirty="0">
              <a:latin typeface="+mn-ea"/>
              <a:ea typeface="+mn-e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364B84-8209-4355-89CA-1BD56BE5C1A2}"/>
              </a:ext>
            </a:extLst>
          </p:cNvPr>
          <p:cNvSpPr txBox="1"/>
          <p:nvPr/>
        </p:nvSpPr>
        <p:spPr>
          <a:xfrm>
            <a:off x="2465388" y="4799781"/>
            <a:ext cx="51988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b="1" dirty="0" err="1">
                <a:latin typeface="+mn-ea"/>
                <a:ea typeface="+mn-ea"/>
              </a:rPr>
              <a:t>칫소</a:t>
            </a:r>
            <a:r>
              <a:rPr lang="ko-KR" altLang="en-US" b="1" dirty="0">
                <a:latin typeface="+mn-ea"/>
                <a:ea typeface="+mn-ea"/>
              </a:rPr>
              <a:t> 공장의 폐수에 </a:t>
            </a:r>
            <a:r>
              <a:rPr lang="ko-KR" altLang="en-US" b="1" dirty="0" err="1">
                <a:latin typeface="+mn-ea"/>
                <a:ea typeface="+mn-ea"/>
              </a:rPr>
              <a:t>메틸수은이</a:t>
            </a:r>
            <a:r>
              <a:rPr lang="ko-KR" altLang="en-US" b="1" dirty="0">
                <a:latin typeface="+mn-ea"/>
                <a:ea typeface="+mn-ea"/>
              </a:rPr>
              <a:t> 포함되어 방류</a:t>
            </a:r>
            <a:r>
              <a:rPr lang="en-US" altLang="ko-KR" b="1" dirty="0">
                <a:latin typeface="+mn-ea"/>
                <a:ea typeface="+mn-ea"/>
              </a:rPr>
              <a:t> &gt;</a:t>
            </a:r>
          </a:p>
          <a:p>
            <a:pPr algn="ctr">
              <a:defRPr/>
            </a:pPr>
            <a:r>
              <a:rPr lang="ko-KR" altLang="en-US" b="1" dirty="0">
                <a:latin typeface="+mn-ea"/>
                <a:ea typeface="+mn-ea"/>
              </a:rPr>
              <a:t>해양생물의 섭취 </a:t>
            </a:r>
            <a:r>
              <a:rPr lang="en-US" altLang="ko-KR" b="1" dirty="0">
                <a:latin typeface="+mn-ea"/>
                <a:ea typeface="+mn-ea"/>
              </a:rPr>
              <a:t>&gt; </a:t>
            </a:r>
            <a:r>
              <a:rPr lang="ko-KR" altLang="en-US" b="1" dirty="0">
                <a:latin typeface="+mn-ea"/>
                <a:ea typeface="+mn-ea"/>
              </a:rPr>
              <a:t>그 해양식물들을 인간이 섭취 </a:t>
            </a:r>
            <a:r>
              <a:rPr lang="en-US" altLang="ko-KR" b="1" dirty="0">
                <a:latin typeface="+mn-ea"/>
                <a:ea typeface="+mn-ea"/>
              </a:rPr>
              <a:t>&gt; </a:t>
            </a:r>
            <a:r>
              <a:rPr lang="ko-KR" altLang="en-US" b="1" dirty="0">
                <a:latin typeface="+mn-ea"/>
                <a:ea typeface="+mn-ea"/>
              </a:rPr>
              <a:t>물질이 축적 </a:t>
            </a:r>
            <a:r>
              <a:rPr lang="en-US" altLang="ko-KR" b="1" dirty="0">
                <a:latin typeface="+mn-ea"/>
                <a:ea typeface="+mn-ea"/>
              </a:rPr>
              <a:t>&gt; </a:t>
            </a:r>
            <a:r>
              <a:rPr lang="ko-KR" altLang="en-US" b="1" dirty="0">
                <a:latin typeface="+mn-ea"/>
                <a:ea typeface="+mn-ea"/>
              </a:rPr>
              <a:t>발병 </a:t>
            </a:r>
            <a:endParaRPr lang="en-US" altLang="ko-KR" sz="1800" b="1" dirty="0">
              <a:latin typeface="+mn-ea"/>
              <a:ea typeface="+mn-e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42D667-19CF-4388-885D-A43DFA4C0433}"/>
              </a:ext>
            </a:extLst>
          </p:cNvPr>
          <p:cNvSpPr txBox="1"/>
          <p:nvPr/>
        </p:nvSpPr>
        <p:spPr>
          <a:xfrm>
            <a:off x="2411759" y="4348261"/>
            <a:ext cx="11015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2400" b="1" spc="-150" dirty="0">
                <a:latin typeface="+mn-ea"/>
                <a:ea typeface="+mn-ea"/>
              </a:rPr>
              <a:t>4) </a:t>
            </a:r>
            <a:r>
              <a:rPr lang="ko-KR" altLang="en-US" sz="2400" b="1" spc="-150" dirty="0">
                <a:latin typeface="+mn-ea"/>
                <a:ea typeface="+mn-ea"/>
              </a:rPr>
              <a:t>원인</a:t>
            </a:r>
            <a:endParaRPr lang="en-US" altLang="ko-KR" sz="2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7496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6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6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spc="-280" dirty="0" err="1">
                <a:solidFill>
                  <a:schemeClr val="tx2">
                    <a:lumMod val="50000"/>
                  </a:schemeClr>
                </a:solidFill>
              </a:rPr>
              <a:t>미나마타병의</a:t>
            </a:r>
            <a:r>
              <a:rPr lang="ko-KR" altLang="en-US" sz="2000" b="1" spc="-280" dirty="0">
                <a:solidFill>
                  <a:schemeClr val="tx2">
                    <a:lumMod val="50000"/>
                  </a:schemeClr>
                </a:solidFill>
              </a:rPr>
              <a:t> 전조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F83B4C7-AF60-435E-B4C0-B257D00EC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9" name="온라인 미디어 8" title="Tsuchimoto - Minamata Disease 5">
            <a:hlinkClick r:id="" action="ppaction://media"/>
            <a:extLst>
              <a:ext uri="{FF2B5EF4-FFF2-40B4-BE49-F238E27FC236}">
                <a16:creationId xmlns:a16="http://schemas.microsoft.com/office/drawing/2014/main" id="{DC7BB804-EADC-4B17-91DE-5CDBF0C89F5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36416" y="692696"/>
            <a:ext cx="5280000" cy="3960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A138392-A38E-47DD-9E96-9A95994753F2}"/>
              </a:ext>
            </a:extLst>
          </p:cNvPr>
          <p:cNvSpPr txBox="1"/>
          <p:nvPr/>
        </p:nvSpPr>
        <p:spPr>
          <a:xfrm>
            <a:off x="2627784" y="4888192"/>
            <a:ext cx="6133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latin typeface="+mn-ea"/>
                <a:ea typeface="+mn-ea"/>
              </a:rPr>
              <a:t>마을의 고양이들이 경련과 광기를 보이다가 죽어가고</a:t>
            </a:r>
            <a:r>
              <a:rPr lang="en-US" altLang="ko-KR" b="1" dirty="0">
                <a:latin typeface="+mn-ea"/>
                <a:ea typeface="+mn-ea"/>
              </a:rPr>
              <a:t>, </a:t>
            </a: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까마귀들이 하늘에서 떨어지거나</a:t>
            </a:r>
            <a:r>
              <a:rPr lang="en-US" altLang="ko-KR" b="1" dirty="0">
                <a:latin typeface="+mn-ea"/>
                <a:ea typeface="+mn-ea"/>
              </a:rPr>
              <a:t> </a:t>
            </a:r>
            <a:r>
              <a:rPr lang="ko-KR" altLang="en-US" b="1" dirty="0">
                <a:latin typeface="+mn-ea"/>
                <a:ea typeface="+mn-ea"/>
              </a:rPr>
              <a:t>바다의 물고기들이 폐사</a:t>
            </a:r>
          </a:p>
        </p:txBody>
      </p:sp>
    </p:spTree>
    <p:extLst>
      <p:ext uri="{BB962C8B-B14F-4D97-AF65-F5344CB8AC3E}">
        <p14:creationId xmlns:p14="http://schemas.microsoft.com/office/powerpoint/2010/main" val="149120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7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800" b="1" spc="-280" dirty="0" err="1">
                <a:solidFill>
                  <a:schemeClr val="tx2">
                    <a:lumMod val="50000"/>
                  </a:schemeClr>
                </a:solidFill>
              </a:rPr>
              <a:t>미나마타병</a:t>
            </a:r>
            <a:endParaRPr lang="en-US" altLang="ko-KR" sz="2800" b="1" spc="-28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o-KR" altLang="en-US" sz="2800" b="1" spc="-280" dirty="0">
                <a:solidFill>
                  <a:schemeClr val="tx2">
                    <a:lumMod val="50000"/>
                  </a:schemeClr>
                </a:solidFill>
              </a:rPr>
              <a:t>증상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F83B4C7-AF60-435E-B4C0-B257D00EC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" name="온라인 미디어 5" title="Tsuchimoto - Minamata Disease 3">
            <a:hlinkClick r:id="" action="ppaction://media"/>
            <a:extLst>
              <a:ext uri="{FF2B5EF4-FFF2-40B4-BE49-F238E27FC236}">
                <a16:creationId xmlns:a16="http://schemas.microsoft.com/office/drawing/2014/main" id="{B143ADF4-9B63-4EA1-94C5-267D7D4C883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72400" y="692696"/>
            <a:ext cx="5400000" cy="4050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0E9A16-A8FD-40E2-AAA0-80A934A21958}"/>
              </a:ext>
            </a:extLst>
          </p:cNvPr>
          <p:cNvSpPr txBox="1"/>
          <p:nvPr/>
        </p:nvSpPr>
        <p:spPr>
          <a:xfrm>
            <a:off x="2663179" y="5013176"/>
            <a:ext cx="5663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latin typeface="+mn-ea"/>
                <a:ea typeface="+mn-ea"/>
              </a:rPr>
              <a:t>전신마비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감각장애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 err="1">
                <a:latin typeface="+mn-ea"/>
                <a:ea typeface="+mn-ea"/>
              </a:rPr>
              <a:t>손발떨림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 err="1">
                <a:latin typeface="+mn-ea"/>
                <a:ea typeface="+mn-ea"/>
              </a:rPr>
              <a:t>시야좁아짐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청각장애</a:t>
            </a:r>
            <a:r>
              <a:rPr lang="en-US" altLang="ko-KR" b="1" dirty="0">
                <a:latin typeface="+mn-ea"/>
                <a:ea typeface="+mn-ea"/>
              </a:rPr>
              <a:t>,</a:t>
            </a: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평형기능장애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언어장애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안구운동장애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r>
              <a:rPr lang="ko-KR" altLang="en-US" b="1" dirty="0">
                <a:latin typeface="+mn-ea"/>
                <a:ea typeface="+mn-ea"/>
              </a:rPr>
              <a:t>정신장애 등</a:t>
            </a:r>
            <a:endParaRPr lang="en-US" altLang="ko-KR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3962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643" y="157361"/>
            <a:ext cx="8748713" cy="6524625"/>
          </a:xfrm>
          <a:prstGeom prst="roundRect">
            <a:avLst>
              <a:gd name="adj" fmla="val 4610"/>
            </a:avLst>
          </a:prstGeom>
          <a:noFill/>
          <a:ln>
            <a:solidFill>
              <a:schemeClr val="accent4">
                <a:lumMod val="75000"/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71438" y="3393282"/>
            <a:ext cx="4392613" cy="0"/>
          </a:xfrm>
          <a:prstGeom prst="line">
            <a:avLst/>
          </a:prstGeom>
          <a:ln w="38100" cap="rnd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444" y="551129"/>
            <a:ext cx="1968500" cy="1941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9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HY강B" pitchFamily="18" charset="-127"/>
              </a:rPr>
              <a:t>8</a:t>
            </a:r>
            <a:endParaRPr lang="ko-KR" altLang="en-US" sz="6600" b="1" dirty="0">
              <a:solidFill>
                <a:schemeClr val="accent1">
                  <a:lumMod val="75000"/>
                </a:schemeClr>
              </a:solidFill>
              <a:latin typeface="+mj-lt"/>
              <a:ea typeface="HY강B" pitchFamily="18" charset="-12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5419" y="2177407"/>
            <a:ext cx="2114550" cy="1008063"/>
          </a:xfrm>
          <a:prstGeom prst="roundRect">
            <a:avLst>
              <a:gd name="adj" fmla="val 461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3000" b="1" spc="-280" dirty="0">
                <a:solidFill>
                  <a:schemeClr val="tx2">
                    <a:lumMod val="50000"/>
                  </a:schemeClr>
                </a:solidFill>
              </a:rPr>
              <a:t>니가타현 </a:t>
            </a:r>
            <a:endParaRPr lang="en-US" altLang="ko-KR" sz="3000" b="1" spc="-28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o-KR" altLang="en-US" sz="3000" b="1" spc="-280" dirty="0" err="1">
                <a:solidFill>
                  <a:schemeClr val="tx2">
                    <a:lumMod val="50000"/>
                  </a:schemeClr>
                </a:solidFill>
              </a:rPr>
              <a:t>미나마타병</a:t>
            </a:r>
            <a:endParaRPr lang="ko-KR" altLang="en-US" sz="3000" b="1" spc="-28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그림 6" descr="지도이(가) 표시된 사진&#10;&#10;자동 생성된 설명">
            <a:extLst>
              <a:ext uri="{FF2B5EF4-FFF2-40B4-BE49-F238E27FC236}">
                <a16:creationId xmlns:a16="http://schemas.microsoft.com/office/drawing/2014/main" id="{50ABF400-4024-492B-A8A3-8E8AB46262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304" y="836712"/>
            <a:ext cx="6191250" cy="3219450"/>
          </a:xfrm>
          <a:prstGeom prst="rect">
            <a:avLst/>
          </a:prstGeom>
        </p:spPr>
      </p:pic>
      <p:sp>
        <p:nvSpPr>
          <p:cNvPr id="8" name="화살표: 아래쪽 7">
            <a:extLst>
              <a:ext uri="{FF2B5EF4-FFF2-40B4-BE49-F238E27FC236}">
                <a16:creationId xmlns:a16="http://schemas.microsoft.com/office/drawing/2014/main" id="{33639F52-9D77-42D2-9AEA-D5C06FBCE03F}"/>
              </a:ext>
            </a:extLst>
          </p:cNvPr>
          <p:cNvSpPr/>
          <p:nvPr/>
        </p:nvSpPr>
        <p:spPr>
          <a:xfrm rot="2187275">
            <a:off x="5868943" y="2147193"/>
            <a:ext cx="504049" cy="64807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014811-DC15-4FFD-9E05-DA408FDB67BD}"/>
              </a:ext>
            </a:extLst>
          </p:cNvPr>
          <p:cNvSpPr txBox="1"/>
          <p:nvPr/>
        </p:nvSpPr>
        <p:spPr>
          <a:xfrm>
            <a:off x="3574690" y="4798893"/>
            <a:ext cx="3751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latin typeface="+mn-ea"/>
                <a:ea typeface="+mn-ea"/>
              </a:rPr>
              <a:t>니가타현에서도 </a:t>
            </a:r>
            <a:r>
              <a:rPr lang="en-US" altLang="ko-KR" b="1" dirty="0">
                <a:latin typeface="+mn-ea"/>
                <a:ea typeface="+mn-ea"/>
              </a:rPr>
              <a:t>1965</a:t>
            </a:r>
            <a:r>
              <a:rPr lang="ko-KR" altLang="en-US" b="1" dirty="0">
                <a:latin typeface="+mn-ea"/>
                <a:ea typeface="+mn-ea"/>
              </a:rPr>
              <a:t>년 </a:t>
            </a:r>
            <a:r>
              <a:rPr lang="en-US" altLang="ko-KR" b="1" dirty="0">
                <a:latin typeface="+mn-ea"/>
                <a:ea typeface="+mn-ea"/>
              </a:rPr>
              <a:t>5</a:t>
            </a:r>
            <a:r>
              <a:rPr lang="ko-KR" altLang="en-US" b="1" dirty="0">
                <a:latin typeface="+mn-ea"/>
                <a:ea typeface="+mn-ea"/>
              </a:rPr>
              <a:t>월 </a:t>
            </a:r>
            <a:r>
              <a:rPr lang="en-US" altLang="ko-KR" b="1" dirty="0">
                <a:latin typeface="+mn-ea"/>
                <a:ea typeface="+mn-ea"/>
              </a:rPr>
              <a:t>31</a:t>
            </a:r>
            <a:r>
              <a:rPr lang="ko-KR" altLang="en-US" b="1" dirty="0">
                <a:latin typeface="+mn-ea"/>
                <a:ea typeface="+mn-ea"/>
              </a:rPr>
              <a:t>일 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>
                <a:latin typeface="+mn-ea"/>
                <a:ea typeface="+mn-ea"/>
              </a:rPr>
              <a:t>같은 증상을 보인다고 보고되었다</a:t>
            </a:r>
            <a:r>
              <a:rPr lang="en-US" altLang="ko-KR" b="1" dirty="0">
                <a:latin typeface="+mn-ea"/>
                <a:ea typeface="+mn-ea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E3E760-2F1A-4313-9101-5A3B4377485D}"/>
              </a:ext>
            </a:extLst>
          </p:cNvPr>
          <p:cNvSpPr txBox="1"/>
          <p:nvPr/>
        </p:nvSpPr>
        <p:spPr>
          <a:xfrm>
            <a:off x="3275856" y="4263479"/>
            <a:ext cx="4107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b="1" dirty="0">
                <a:latin typeface="+mn-ea"/>
                <a:ea typeface="+mn-ea"/>
              </a:rPr>
              <a:t>발생지역</a:t>
            </a:r>
            <a:r>
              <a:rPr lang="en-US" altLang="ko-KR" sz="2400" b="1" dirty="0">
                <a:latin typeface="+mn-ea"/>
                <a:ea typeface="+mn-ea"/>
              </a:rPr>
              <a:t>) </a:t>
            </a:r>
            <a:r>
              <a:rPr lang="ko-KR" altLang="en-US" b="1" dirty="0">
                <a:latin typeface="+mn-ea"/>
                <a:ea typeface="+mn-ea"/>
              </a:rPr>
              <a:t>니가타현 </a:t>
            </a:r>
            <a:r>
              <a:rPr lang="ko-KR" altLang="en-US" b="1" dirty="0" err="1">
                <a:latin typeface="+mn-ea"/>
                <a:ea typeface="+mn-ea"/>
              </a:rPr>
              <a:t>아가노강</a:t>
            </a:r>
            <a:r>
              <a:rPr lang="ko-KR" altLang="en-US" b="1" dirty="0">
                <a:latin typeface="+mn-ea"/>
                <a:ea typeface="+mn-ea"/>
              </a:rPr>
              <a:t> 유역</a:t>
            </a: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E0A3E7-1278-4F5C-8945-8808034DB8A6}"/>
              </a:ext>
            </a:extLst>
          </p:cNvPr>
          <p:cNvSpPr txBox="1"/>
          <p:nvPr/>
        </p:nvSpPr>
        <p:spPr>
          <a:xfrm>
            <a:off x="3419872" y="5478233"/>
            <a:ext cx="3954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latin typeface="+mn-ea"/>
                <a:ea typeface="+mn-ea"/>
              </a:rPr>
              <a:t>원인 </a:t>
            </a:r>
            <a:r>
              <a:rPr lang="en-US" altLang="ko-KR" b="1" dirty="0">
                <a:latin typeface="+mn-ea"/>
                <a:ea typeface="+mn-ea"/>
              </a:rPr>
              <a:t>: </a:t>
            </a:r>
            <a:r>
              <a:rPr lang="ko-KR" altLang="en-US" b="1" dirty="0" err="1">
                <a:latin typeface="+mn-ea"/>
                <a:ea typeface="+mn-ea"/>
              </a:rPr>
              <a:t>쇼와전공</a:t>
            </a:r>
            <a:r>
              <a:rPr lang="en-US" altLang="ko-KR" b="1" dirty="0">
                <a:latin typeface="+mn-ea"/>
                <a:ea typeface="+mn-ea"/>
              </a:rPr>
              <a:t>(</a:t>
            </a:r>
            <a:r>
              <a:rPr lang="ja-JP" altLang="en-US" b="1" dirty="0">
                <a:latin typeface="+mn-ea"/>
                <a:ea typeface="+mn-ea"/>
              </a:rPr>
              <a:t>昭和電工</a:t>
            </a:r>
            <a:r>
              <a:rPr lang="en-US" altLang="ja-JP" b="1" dirty="0">
                <a:latin typeface="+mn-ea"/>
                <a:ea typeface="+mn-ea"/>
              </a:rPr>
              <a:t>)</a:t>
            </a:r>
            <a:r>
              <a:rPr lang="ko-KR" altLang="en-US" b="1" dirty="0">
                <a:latin typeface="+mn-ea"/>
                <a:ea typeface="+mn-ea"/>
              </a:rPr>
              <a:t>에서도 </a:t>
            </a:r>
            <a:endParaRPr lang="en-US" altLang="ko-KR" b="1" dirty="0">
              <a:latin typeface="+mn-ea"/>
              <a:ea typeface="+mn-ea"/>
            </a:endParaRPr>
          </a:p>
          <a:p>
            <a:pPr algn="ctr"/>
            <a:r>
              <a:rPr lang="ko-KR" altLang="en-US" b="1" dirty="0" err="1">
                <a:latin typeface="+mn-ea"/>
                <a:ea typeface="+mn-ea"/>
              </a:rPr>
              <a:t>칫소</a:t>
            </a:r>
            <a:r>
              <a:rPr lang="ko-KR" altLang="en-US" b="1" dirty="0">
                <a:latin typeface="+mn-ea"/>
                <a:ea typeface="+mn-ea"/>
              </a:rPr>
              <a:t> 공장이랑 같은 제조공법을 사용</a:t>
            </a:r>
            <a:endParaRPr lang="en-US" altLang="ko-KR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4908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7957</TotalTime>
  <Words>795</Words>
  <Application>Microsoft Office PowerPoint</Application>
  <PresentationFormat>화면 슬라이드 쇼(4:3)</PresentationFormat>
  <Paragraphs>148</Paragraphs>
  <Slides>20</Slides>
  <Notes>2</Notes>
  <HiddenSlides>0</HiddenSlides>
  <MMClips>4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ＭＳ Ｐゴシック</vt:lpstr>
      <vt:lpstr>굴림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gray</dc:creator>
  <cp:lastModifiedBy>유 동민</cp:lastModifiedBy>
  <cp:revision>350</cp:revision>
  <dcterms:created xsi:type="dcterms:W3CDTF">2010-12-17T10:14:05Z</dcterms:created>
  <dcterms:modified xsi:type="dcterms:W3CDTF">2021-03-31T15:22:59Z</dcterms:modified>
</cp:coreProperties>
</file>