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image" Target="../media/image1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Relationship Id="rId3" Type="http://schemas.openxmlformats.org/officeDocument/2006/relationships/image" Target="../media/image18.jpeg"  /><Relationship Id="rId4" Type="http://schemas.openxmlformats.org/officeDocument/2006/relationships/image" Target="../media/image19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 txBox="1"/>
          <p:nvPr/>
        </p:nvSpPr>
        <p:spPr>
          <a:xfrm>
            <a:off x="1235392" y="3006090"/>
            <a:ext cx="9721216" cy="84963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5000">
                <a:latin typeface="타이포_쌍문동 B"/>
                <a:ea typeface="타이포_쌍문동 B"/>
              </a:rPr>
              <a:t>일본의 연중행사와 축제</a:t>
            </a:r>
            <a:endParaRPr lang="ko-KR" altLang="en-US" sz="5000">
              <a:latin typeface="타이포_쌍문동 B"/>
              <a:ea typeface="타이포_쌍문동 B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663946" y="3855720"/>
            <a:ext cx="3816478" cy="361950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/>
            </a:pPr>
            <a:r>
              <a:rPr lang="en-US" altLang="ko-KR">
                <a:latin typeface="나눔고딕 ExtraBold"/>
                <a:ea typeface="나눔고딕 ExtraBold"/>
              </a:rPr>
              <a:t>22002098</a:t>
            </a:r>
            <a:r>
              <a:rPr lang="ko-KR" altLang="en-US">
                <a:latin typeface="나눔고딕 ExtraBold"/>
                <a:ea typeface="나눔고딕 ExtraBold"/>
              </a:rPr>
              <a:t> 김소영</a:t>
            </a:r>
            <a:endParaRPr lang="ko-KR" altLang="en-US"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/>
          <p:nvPr/>
        </p:nvSpPr>
        <p:spPr>
          <a:xfrm>
            <a:off x="0" y="0"/>
            <a:ext cx="7176135" cy="1600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일본 연중행사와 축제</a:t>
            </a:r>
            <a:b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</a:b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월별 연중행사와 축제</a:t>
            </a:r>
            <a:b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</a:b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(3)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3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tx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407289" y="1600200"/>
            <a:ext cx="7632954" cy="49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히나마츠리</a:t>
            </a:r>
            <a:r>
              <a:rPr lang="en-US" altLang="ko-KR" sz="2700">
                <a:latin typeface="나눔스퀘어 ExtraBold"/>
                <a:ea typeface="나눔스퀘어 ExtraBold"/>
              </a:rPr>
              <a:t>:</a:t>
            </a:r>
            <a:r>
              <a:rPr lang="ko-KR" altLang="en-US" sz="2700">
                <a:latin typeface="나눔스퀘어 ExtraBold"/>
                <a:ea typeface="나눔스퀘어 ExtraBold"/>
              </a:rPr>
              <a:t> </a:t>
            </a:r>
            <a:r>
              <a:rPr lang="en-US" altLang="ko-KR" sz="2700">
                <a:latin typeface="나눔스퀘어 ExtraBold"/>
                <a:ea typeface="나눔스퀘어 ExtraBold"/>
              </a:rPr>
              <a:t>3</a:t>
            </a:r>
            <a:r>
              <a:rPr lang="ko-KR" altLang="en-US" sz="2700">
                <a:latin typeface="나눔스퀘어 ExtraBold"/>
                <a:ea typeface="나눔스퀘어 ExtraBold"/>
              </a:rPr>
              <a:t>월 </a:t>
            </a:r>
            <a:r>
              <a:rPr lang="en-US" altLang="ko-KR" sz="2700">
                <a:latin typeface="나눔스퀘어 ExtraBold"/>
                <a:ea typeface="나눔스퀘어 ExtraBold"/>
              </a:rPr>
              <a:t>3</a:t>
            </a:r>
            <a:r>
              <a:rPr lang="ko-KR" altLang="en-US" sz="2700">
                <a:latin typeface="나눔스퀘어 ExtraBold"/>
                <a:ea typeface="나눔스퀘어 ExtraBold"/>
              </a:rPr>
              <a:t>일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951857" y="2244090"/>
            <a:ext cx="6400800" cy="3705225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119253" y="3092005"/>
            <a:ext cx="5279136" cy="201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어린 여자아이의 행복을 기원하는 날</a:t>
            </a: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히나 인형과 떡 등을 히나단에 올려 장식함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히나단은 적게는 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2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단에서 많게는 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8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단까지</a:t>
            </a: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있고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,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단의 형식도 다양함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/>
          <p:nvPr/>
        </p:nvSpPr>
        <p:spPr>
          <a:xfrm>
            <a:off x="0" y="0"/>
            <a:ext cx="7176135" cy="1600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일본 연중행사와 축제</a:t>
            </a:r>
            <a:b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</a:b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월별 연중행사와 축제</a:t>
            </a:r>
            <a:b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</a:b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(4)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4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tx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407289" y="1600200"/>
            <a:ext cx="7632954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700">
                <a:latin typeface="나눔스퀘어 ExtraBold"/>
                <a:ea typeface="나눔스퀘어 ExtraBold"/>
              </a:rPr>
              <a:t>4</a:t>
            </a:r>
            <a:r>
              <a:rPr lang="ko-KR" altLang="en-US" sz="2700">
                <a:latin typeface="나눔스퀘어 ExtraBold"/>
                <a:ea typeface="나눔스퀘어 ExtraBold"/>
              </a:rPr>
              <a:t>월에는 벚꽃 개화시기에 맞춘 꽃 축제가 유명함</a:t>
            </a:r>
            <a:r>
              <a:rPr lang="en-US" altLang="ko-KR" sz="2700">
                <a:latin typeface="나눔스퀘어 ExtraBold"/>
                <a:ea typeface="나눔스퀘어 ExtraBold"/>
              </a:rPr>
              <a:t>.</a:t>
            </a:r>
            <a:r>
              <a:rPr lang="ko-KR" altLang="en-US" sz="2700">
                <a:latin typeface="나눔스퀘어 ExtraBold"/>
                <a:ea typeface="나눔스퀘어 ExtraBold"/>
              </a:rPr>
              <a:t> </a:t>
            </a:r>
            <a:endParaRPr lang="ko-KR" altLang="en-US" sz="2700">
              <a:latin typeface="나눔스퀘어 ExtraBold"/>
              <a:ea typeface="나눔스퀘어 ExtraBold"/>
            </a:endParaRPr>
          </a:p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 예</a:t>
            </a:r>
            <a:r>
              <a:rPr lang="en-US" altLang="ko-KR" sz="2700">
                <a:latin typeface="나눔스퀘어 ExtraBold"/>
                <a:ea typeface="나눔스퀘어 ExtraBold"/>
              </a:rPr>
              <a:t>:</a:t>
            </a:r>
            <a:r>
              <a:rPr lang="ko-KR" altLang="en-US" sz="2700">
                <a:latin typeface="나눔스퀘어 ExtraBold"/>
                <a:ea typeface="나눔스퀘어 ExtraBold"/>
              </a:rPr>
              <a:t> 이와테현의 봄의 후지와라 축제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40018" y="2691944"/>
            <a:ext cx="5112639" cy="3537764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11352" y="2674979"/>
            <a:ext cx="4550054" cy="3554729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/>
          <p:nvPr/>
        </p:nvSpPr>
        <p:spPr>
          <a:xfrm>
            <a:off x="0" y="0"/>
            <a:ext cx="7176135" cy="1600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일본 연중행사와 축제</a:t>
            </a:r>
            <a:b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</a:b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월별 연중행사와 축제</a:t>
            </a:r>
            <a:b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</a:b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(4)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4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tx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407289" y="1600200"/>
            <a:ext cx="7632954" cy="49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쇼와의 날</a:t>
            </a:r>
            <a:r>
              <a:rPr lang="en-US" altLang="ko-KR" sz="2700">
                <a:latin typeface="나눔스퀘어 ExtraBold"/>
                <a:ea typeface="나눔스퀘어 ExtraBold"/>
              </a:rPr>
              <a:t>:</a:t>
            </a:r>
            <a:r>
              <a:rPr lang="ko-KR" altLang="en-US" sz="2700">
                <a:latin typeface="나눔스퀘어 ExtraBold"/>
                <a:ea typeface="나눔스퀘어 ExtraBold"/>
              </a:rPr>
              <a:t> </a:t>
            </a:r>
            <a:r>
              <a:rPr lang="en-US" altLang="ko-KR" sz="2700">
                <a:latin typeface="나눔스퀘어 ExtraBold"/>
                <a:ea typeface="나눔스퀘어 ExtraBold"/>
              </a:rPr>
              <a:t>4</a:t>
            </a:r>
            <a:r>
              <a:rPr lang="ko-KR" altLang="en-US" sz="2700">
                <a:latin typeface="나눔스퀘어 ExtraBold"/>
                <a:ea typeface="나눔스퀘어 ExtraBold"/>
              </a:rPr>
              <a:t>월 </a:t>
            </a:r>
            <a:r>
              <a:rPr lang="en-US" altLang="ko-KR" sz="2700">
                <a:latin typeface="나눔스퀘어 ExtraBold"/>
                <a:ea typeface="나눔스퀘어 ExtraBold"/>
              </a:rPr>
              <a:t>29</a:t>
            </a:r>
            <a:r>
              <a:rPr lang="ko-KR" altLang="en-US" sz="2700">
                <a:latin typeface="나눔스퀘어 ExtraBold"/>
                <a:ea typeface="나눔스퀘어 ExtraBold"/>
              </a:rPr>
              <a:t>일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312801" y="2742342"/>
            <a:ext cx="5279136" cy="2008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일본의 국경일</a:t>
            </a: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쇼와 천황의 생일임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이전 녹색의 날이었지만 쇼와의 날이 들어서고 변경됨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528054" y="1354442"/>
            <a:ext cx="4082796" cy="4784526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/>
          <p:nvPr/>
        </p:nvSpPr>
        <p:spPr>
          <a:xfrm>
            <a:off x="0" y="0"/>
            <a:ext cx="7176135" cy="1600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일본 연중행사와 축제</a:t>
            </a:r>
            <a:b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</a:b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월별 연중행사와 축제</a:t>
            </a:r>
            <a:b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</a:b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(5)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5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tx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407289" y="1600200"/>
            <a:ext cx="7632954" cy="49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어린이날</a:t>
            </a:r>
            <a:r>
              <a:rPr lang="en-US" altLang="ko-KR" sz="2700">
                <a:latin typeface="나눔스퀘어 ExtraBold"/>
                <a:ea typeface="나눔스퀘어 ExtraBold"/>
              </a:rPr>
              <a:t>: 5</a:t>
            </a:r>
            <a:r>
              <a:rPr lang="ko-KR" altLang="en-US" sz="2700">
                <a:latin typeface="나눔스퀘어 ExtraBold"/>
                <a:ea typeface="나눔스퀘어 ExtraBold"/>
              </a:rPr>
              <a:t>월 </a:t>
            </a:r>
            <a:r>
              <a:rPr lang="en-US" altLang="ko-KR" sz="2700">
                <a:latin typeface="나눔스퀘어 ExtraBold"/>
                <a:ea typeface="나눔스퀘어 ExtraBold"/>
              </a:rPr>
              <a:t>5</a:t>
            </a:r>
            <a:r>
              <a:rPr lang="ko-KR" altLang="en-US" sz="2700">
                <a:latin typeface="나눔스퀘어 ExtraBold"/>
                <a:ea typeface="나눔스퀘어 ExtraBold"/>
              </a:rPr>
              <a:t>일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700784"/>
            <a:ext cx="5486400" cy="4572000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8" name=""/>
          <p:cNvSpPr txBox="1"/>
          <p:nvPr/>
        </p:nvSpPr>
        <p:spPr>
          <a:xfrm>
            <a:off x="312801" y="2742342"/>
            <a:ext cx="5279136" cy="2646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일본의 국경일</a:t>
            </a: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어린이의 인격을 존중하고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,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어린이의 행복을 도모하며 어머니에게 감사하는 날</a:t>
            </a: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과거 남자 어린이의 날이라는 의미가 강했지만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,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최근 들어 남녀 구분없이 축하하는 날이라는 의미가 강해짐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/>
          <p:nvPr/>
        </p:nvSpPr>
        <p:spPr>
          <a:xfrm>
            <a:off x="0" y="0"/>
            <a:ext cx="7176135" cy="1600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일본 연중행사와 축제</a:t>
            </a:r>
            <a:b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</a:b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월별 연중행사와 축제</a:t>
            </a:r>
            <a:b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</a:b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(6)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6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tx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407289" y="1600200"/>
            <a:ext cx="7632954" cy="49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단장</a:t>
            </a:r>
            <a:r>
              <a:rPr lang="en-US" altLang="ko-KR" sz="2700">
                <a:latin typeface="나눔스퀘어 ExtraBold"/>
                <a:ea typeface="나눔스퀘어 ExtraBold"/>
              </a:rPr>
              <a:t>: 6</a:t>
            </a:r>
            <a:r>
              <a:rPr lang="ko-KR" altLang="en-US" sz="2700">
                <a:latin typeface="나눔스퀘어 ExtraBold"/>
                <a:ea typeface="나눔스퀘어 ExtraBold"/>
              </a:rPr>
              <a:t>월 </a:t>
            </a:r>
            <a:r>
              <a:rPr lang="en-US" altLang="ko-KR" sz="2700">
                <a:latin typeface="나눔스퀘어 ExtraBold"/>
                <a:ea typeface="나눔스퀘어 ExtraBold"/>
              </a:rPr>
              <a:t>1</a:t>
            </a:r>
            <a:r>
              <a:rPr lang="ko-KR" altLang="en-US" sz="2700">
                <a:latin typeface="나눔스퀘어 ExtraBold"/>
                <a:ea typeface="나눔스퀘어 ExtraBold"/>
              </a:rPr>
              <a:t>일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16090" y="1846897"/>
            <a:ext cx="4439793" cy="4378950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7" name=""/>
          <p:cNvSpPr txBox="1"/>
          <p:nvPr/>
        </p:nvSpPr>
        <p:spPr>
          <a:xfrm>
            <a:off x="407289" y="2712498"/>
            <a:ext cx="5279137" cy="2648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계절에 따라 학생이나 기업의 교복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,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유니폼 등을 변경하는 것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대개 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2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주에서 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1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개월간의 이행기간을 가짐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학교에서는 이행기간이 끝나면 교복을 강제로 바꾸는 경우가 있음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100">
              <a:latin typeface="나눔스퀘어라운드 ExtraBold"/>
              <a:ea typeface="나눔스퀘어라운드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/>
          <p:nvPr/>
        </p:nvSpPr>
        <p:spPr>
          <a:xfrm>
            <a:off x="0" y="0"/>
            <a:ext cx="7176135" cy="1600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일본 연중행사와 축제</a:t>
            </a:r>
            <a:b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</a:b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월별 연중행사와 축제</a:t>
            </a:r>
            <a:b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</a:b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(7)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7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tx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407289" y="1600200"/>
            <a:ext cx="10729341" cy="49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 전국 곳곳에 야시장과 불꽃놀이 등을 즐길 수 있는 여름 축제가 열린다</a:t>
            </a:r>
            <a:r>
              <a:rPr lang="en-US" altLang="ko-KR" sz="2700">
                <a:latin typeface="나눔스퀘어 ExtraBold"/>
                <a:ea typeface="나눔스퀘어 ExtraBold"/>
              </a:rPr>
              <a:t>.</a:t>
            </a:r>
            <a:endParaRPr lang="en-US" altLang="ko-KR" sz="2700">
              <a:latin typeface="나눔스퀘어 ExtraBold"/>
              <a:ea typeface="나눔스퀘어 ExtraBold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3361" y="2420874"/>
            <a:ext cx="4928616" cy="3960495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87072" y="2581274"/>
            <a:ext cx="5425630" cy="3639693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/>
          <p:nvPr/>
        </p:nvSpPr>
        <p:spPr>
          <a:xfrm>
            <a:off x="0" y="0"/>
            <a:ext cx="7176135" cy="1600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일본 연중행사와 축제</a:t>
            </a:r>
            <a:b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</a:b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월별 연중행사와 축제</a:t>
            </a:r>
            <a:b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</a:b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(8)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8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tx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407289" y="1600200"/>
            <a:ext cx="10729341" cy="49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오봉</a:t>
            </a:r>
            <a:r>
              <a:rPr lang="en-US" altLang="ko-KR" sz="2700">
                <a:latin typeface="나눔스퀘어 ExtraBold"/>
                <a:ea typeface="나눔스퀘어 ExtraBold"/>
              </a:rPr>
              <a:t>:</a:t>
            </a:r>
            <a:r>
              <a:rPr lang="ko-KR" altLang="en-US" sz="2700">
                <a:latin typeface="나눔스퀘어 ExtraBold"/>
                <a:ea typeface="나눔스퀘어 ExtraBold"/>
              </a:rPr>
              <a:t> 양력 </a:t>
            </a:r>
            <a:r>
              <a:rPr lang="en-US" altLang="ko-KR" sz="2700">
                <a:latin typeface="나눔스퀘어 ExtraBold"/>
                <a:ea typeface="나눔스퀘어 ExtraBold"/>
              </a:rPr>
              <a:t>8</a:t>
            </a:r>
            <a:r>
              <a:rPr lang="ko-KR" altLang="en-US" sz="2700">
                <a:latin typeface="나눔스퀘어 ExtraBold"/>
                <a:ea typeface="나눔스퀘어 ExtraBold"/>
              </a:rPr>
              <a:t>월 </a:t>
            </a:r>
            <a:r>
              <a:rPr lang="en-US" altLang="ko-KR" sz="2700">
                <a:latin typeface="나눔스퀘어 ExtraBold"/>
                <a:ea typeface="나눔스퀘어 ExtraBold"/>
              </a:rPr>
              <a:t>15</a:t>
            </a:r>
            <a:r>
              <a:rPr lang="ko-KR" altLang="en-US" sz="2700">
                <a:latin typeface="나눔스퀘어 ExtraBold"/>
                <a:ea typeface="나눔스퀘어 ExtraBold"/>
              </a:rPr>
              <a:t>일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407289" y="2712498"/>
            <a:ext cx="5279137" cy="297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조상의 영혼을 모시는 일련의 행사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일본 고유의 신앙과 불교과 결합함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반드시 정해진 풍습은 없으며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,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지역마다 행해지는 풍습이 제각각임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우리나라의 추석처럼 귀성 휴가가 이루어지고 있음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71959" y="1340739"/>
            <a:ext cx="5760720" cy="4608576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/>
          <p:nvPr/>
        </p:nvSpPr>
        <p:spPr>
          <a:xfrm>
            <a:off x="0" y="0"/>
            <a:ext cx="7176135" cy="1600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일본 연중행사와 축제</a:t>
            </a:r>
            <a:b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</a:b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월별 연중행사와 축제</a:t>
            </a:r>
            <a:b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</a:b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(9)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9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tx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407289" y="1600200"/>
            <a:ext cx="10729341" cy="49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경로의 날</a:t>
            </a:r>
            <a:r>
              <a:rPr lang="en-US" altLang="ko-KR" sz="2700">
                <a:latin typeface="나눔스퀘어 ExtraBold"/>
                <a:ea typeface="나눔스퀘어 ExtraBold"/>
              </a:rPr>
              <a:t>:9</a:t>
            </a:r>
            <a:r>
              <a:rPr lang="ko-KR" altLang="en-US" sz="2700">
                <a:latin typeface="나눔스퀘어 ExtraBold"/>
                <a:ea typeface="나눔스퀘어 ExtraBold"/>
              </a:rPr>
              <a:t>월</a:t>
            </a:r>
            <a:r>
              <a:rPr lang="en-US" altLang="ko-KR" sz="2700">
                <a:latin typeface="나눔스퀘어 ExtraBold"/>
                <a:ea typeface="나눔스퀘어 ExtraBold"/>
              </a:rPr>
              <a:t> </a:t>
            </a:r>
            <a:r>
              <a:rPr lang="ko-KR" altLang="en-US" sz="2700">
                <a:latin typeface="나눔스퀘어 ExtraBold"/>
                <a:ea typeface="나눔스퀘어 ExtraBold"/>
              </a:rPr>
              <a:t>세번째 월요일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7289" y="2884170"/>
            <a:ext cx="3002661" cy="2705100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79739" y="2884170"/>
            <a:ext cx="3171825" cy="2981325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719703" y="3560444"/>
            <a:ext cx="4572000" cy="2028825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/>
          <p:nvPr/>
        </p:nvSpPr>
        <p:spPr>
          <a:xfrm>
            <a:off x="0" y="0"/>
            <a:ext cx="7176135" cy="1600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일본 연중행사와 축제</a:t>
            </a:r>
            <a:b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</a:b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월별 연중행사와 축제</a:t>
            </a:r>
            <a:b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</a:b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(10)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11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tx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407289" y="1600200"/>
            <a:ext cx="10729341" cy="49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시치고산</a:t>
            </a:r>
            <a:r>
              <a:rPr lang="en-US" altLang="ko-KR" sz="2700">
                <a:latin typeface="나눔스퀘어 ExtraBold"/>
                <a:ea typeface="나눔스퀘어 ExtraBold"/>
              </a:rPr>
              <a:t>:</a:t>
            </a:r>
            <a:r>
              <a:rPr lang="ko-KR" altLang="en-US" sz="2700">
                <a:latin typeface="나눔스퀘어 ExtraBold"/>
                <a:ea typeface="나눔스퀘어 ExtraBold"/>
              </a:rPr>
              <a:t> </a:t>
            </a:r>
            <a:r>
              <a:rPr lang="en-US" altLang="ko-KR" sz="2700">
                <a:latin typeface="나눔스퀘어 ExtraBold"/>
                <a:ea typeface="나눔스퀘어 ExtraBold"/>
              </a:rPr>
              <a:t>11</a:t>
            </a:r>
            <a:r>
              <a:rPr lang="ko-KR" altLang="en-US" sz="2700">
                <a:latin typeface="나눔스퀘어 ExtraBold"/>
                <a:ea typeface="나눔스퀘어 ExtraBold"/>
              </a:rPr>
              <a:t>월 </a:t>
            </a:r>
            <a:r>
              <a:rPr lang="en-US" altLang="ko-KR" sz="2700">
                <a:latin typeface="나눔스퀘어 ExtraBold"/>
                <a:ea typeface="나눔스퀘어 ExtraBold"/>
              </a:rPr>
              <a:t>15</a:t>
            </a:r>
            <a:r>
              <a:rPr lang="ko-KR" altLang="en-US" sz="2700">
                <a:latin typeface="나눔스퀘어 ExtraBold"/>
                <a:ea typeface="나눔스퀘어 ExtraBold"/>
              </a:rPr>
              <a:t>일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407289" y="2760885"/>
            <a:ext cx="6768846" cy="2324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100">
                <a:latin typeface="나눔스퀘어라운드 ExtraBold"/>
                <a:ea typeface="나눔스퀘어라운드 ExtraBold"/>
              </a:rPr>
              <a:t>3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세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,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5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세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,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7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세가 되는 아이의 성장을 축하하기 위한 행사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en-US" altLang="ko-KR" sz="2100">
                <a:latin typeface="나눔스퀘어라운드 ExtraBold"/>
                <a:ea typeface="나눔스퀘어라운드 ExtraBold"/>
              </a:rPr>
              <a:t>3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세 여자아이는 이 날 처음으로 머리를 땋는 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‘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가미오키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’,</a:t>
            </a: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 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5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세의 남자아이는 처음으로 하카마를 입는 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‘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하카마기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’,</a:t>
            </a: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 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7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세의 여자아이가 처음으로 어른 복장을 하는 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‘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오비토키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’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등이 있음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100">
              <a:latin typeface="나눔스퀘어라운드 ExtraBold"/>
              <a:ea typeface="나눔스퀘어라운드 ExtraBold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13447" y="1412748"/>
            <a:ext cx="4111218" cy="4536567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/>
          <p:nvPr/>
        </p:nvSpPr>
        <p:spPr>
          <a:xfrm>
            <a:off x="0" y="0"/>
            <a:ext cx="7176135" cy="1600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일본 연중행사와 축제</a:t>
            </a:r>
            <a:b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</a:b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월별 연중행사와 축제</a:t>
            </a:r>
            <a:b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</a:b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(11)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12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tx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407289" y="1600200"/>
            <a:ext cx="10729341" cy="49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크리스마스</a:t>
            </a:r>
            <a:r>
              <a:rPr lang="en-US" altLang="ko-KR" sz="2700">
                <a:latin typeface="나눔스퀘어 ExtraBold"/>
                <a:ea typeface="나눔스퀘어 ExtraBold"/>
              </a:rPr>
              <a:t>: 12</a:t>
            </a:r>
            <a:r>
              <a:rPr lang="ko-KR" altLang="en-US" sz="2700">
                <a:latin typeface="나눔스퀘어 ExtraBold"/>
                <a:ea typeface="나눔스퀘어 ExtraBold"/>
              </a:rPr>
              <a:t>월 </a:t>
            </a:r>
            <a:r>
              <a:rPr lang="en-US" altLang="ko-KR" sz="2700">
                <a:latin typeface="나눔스퀘어 ExtraBold"/>
                <a:ea typeface="나눔스퀘어 ExtraBold"/>
              </a:rPr>
              <a:t>25</a:t>
            </a:r>
            <a:r>
              <a:rPr lang="ko-KR" altLang="en-US" sz="2700">
                <a:latin typeface="나눔스퀘어 ExtraBold"/>
                <a:ea typeface="나눔스퀘어 ExtraBold"/>
              </a:rPr>
              <a:t>일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407289" y="2760885"/>
            <a:ext cx="5904738" cy="264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일본에서는 크리스마스에 쉴 수 없음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주로 일을 하며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,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오후에는 가족과 연인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,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친구들과 보내는 등 </a:t>
            </a: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나름대로의 크리스마스를 보냄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크리스마스 당일에는 가게나 여러 단체에서 크리스마스와 관련된 행사를 엶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12027" y="1341310"/>
            <a:ext cx="5270373" cy="4391977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0" y="0"/>
            <a:ext cx="3791712" cy="6858000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5" name=""/>
          <p:cNvSpPr txBox="1"/>
          <p:nvPr/>
        </p:nvSpPr>
        <p:spPr>
          <a:xfrm>
            <a:off x="2166937" y="157733"/>
            <a:ext cx="1408748" cy="8229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800">
                <a:solidFill>
                  <a:schemeClr val="lt1"/>
                </a:solidFill>
                <a:latin typeface="타이포_쌍문동 B"/>
                <a:ea typeface="타이포_쌍문동 B"/>
              </a:rPr>
              <a:t>목차</a:t>
            </a:r>
            <a:endParaRPr lang="ko-KR" altLang="en-US" sz="4800">
              <a:solidFill>
                <a:schemeClr val="lt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3899533" y="2105596"/>
            <a:ext cx="8173213" cy="24035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800">
                <a:latin typeface="타이포_쌍문동 B"/>
                <a:ea typeface="타이포_쌍문동 B"/>
              </a:rPr>
              <a:t>1.</a:t>
            </a:r>
            <a:r>
              <a:rPr lang="ko-KR" altLang="en-US" sz="3800">
                <a:latin typeface="타이포_쌍문동 B"/>
                <a:ea typeface="타이포_쌍문동 B"/>
              </a:rPr>
              <a:t> 학습목표</a:t>
            </a:r>
            <a:endParaRPr lang="ko-KR" altLang="en-US" sz="3800">
              <a:latin typeface="타이포_쌍문동 B"/>
              <a:ea typeface="타이포_쌍문동 B"/>
            </a:endParaRPr>
          </a:p>
          <a:p>
            <a:pPr>
              <a:defRPr/>
            </a:pPr>
            <a:endParaRPr lang="ko-KR" altLang="en-US" sz="3800">
              <a:latin typeface="타이포_쌍문동 B"/>
              <a:ea typeface="타이포_쌍문동 B"/>
            </a:endParaRPr>
          </a:p>
          <a:p>
            <a:pPr>
              <a:defRPr/>
            </a:pPr>
            <a:endParaRPr lang="ko-KR" altLang="en-US" sz="3800">
              <a:latin typeface="타이포_쌍문동 B"/>
              <a:ea typeface="타이포_쌍문동 B"/>
            </a:endParaRPr>
          </a:p>
          <a:p>
            <a:pPr>
              <a:defRPr/>
            </a:pPr>
            <a:r>
              <a:rPr lang="en-US" altLang="ko-KR" sz="3800">
                <a:latin typeface="타이포_쌍문동 B"/>
                <a:ea typeface="타이포_쌍문동 B"/>
              </a:rPr>
              <a:t>2.</a:t>
            </a:r>
            <a:r>
              <a:rPr lang="ko-KR" altLang="en-US" sz="3800">
                <a:latin typeface="타이포_쌍문동 B"/>
                <a:ea typeface="타이포_쌍문동 B"/>
              </a:rPr>
              <a:t> 월별 연중행사와 축제</a:t>
            </a:r>
            <a:r>
              <a:rPr lang="en-US" altLang="ko-KR" sz="3800">
                <a:latin typeface="타이포_쌍문동 B"/>
                <a:ea typeface="타이포_쌍문동 B"/>
              </a:rPr>
              <a:t>(1</a:t>
            </a:r>
            <a:r>
              <a:rPr lang="ko-KR" altLang="en-US" sz="3800">
                <a:latin typeface="타이포_쌍문동 B"/>
                <a:ea typeface="타이포_쌍문동 B"/>
              </a:rPr>
              <a:t>월</a:t>
            </a:r>
            <a:r>
              <a:rPr lang="en-US" altLang="ko-KR" sz="3800">
                <a:latin typeface="타이포_쌍문동 B"/>
                <a:ea typeface="타이포_쌍문동 B"/>
              </a:rPr>
              <a:t>~12</a:t>
            </a:r>
            <a:r>
              <a:rPr lang="ko-KR" altLang="en-US" sz="3800">
                <a:latin typeface="타이포_쌍문동 B"/>
                <a:ea typeface="타이포_쌍문동 B"/>
              </a:rPr>
              <a:t>월</a:t>
            </a:r>
            <a:r>
              <a:rPr lang="en-US" altLang="ko-KR" sz="3800">
                <a:latin typeface="타이포_쌍문동 B"/>
                <a:ea typeface="타이포_쌍문동 B"/>
              </a:rPr>
              <a:t>)</a:t>
            </a:r>
            <a:endParaRPr lang="en-US" altLang="ko-KR" sz="3800">
              <a:latin typeface="타이포_쌍문동 B"/>
              <a:ea typeface="타이포_쌍문동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 txBox="1"/>
          <p:nvPr/>
        </p:nvSpPr>
        <p:spPr>
          <a:xfrm>
            <a:off x="4602289" y="3056001"/>
            <a:ext cx="3090101" cy="74599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ko-KR" altLang="en-US" sz="4300">
                <a:latin typeface="타이포_쌍문동 B"/>
                <a:ea typeface="타이포_쌍문동 B"/>
              </a:rPr>
              <a:t>감사합니다</a:t>
            </a:r>
            <a:r>
              <a:rPr lang="en-US" altLang="ko-KR" sz="4300">
                <a:latin typeface="타이포_쌍문동 B"/>
                <a:ea typeface="타이포_쌍문동 B"/>
              </a:rPr>
              <a:t>.</a:t>
            </a:r>
            <a:endParaRPr lang="en-US" altLang="ko-KR" sz="4300">
              <a:latin typeface="타이포_쌍문동 B"/>
              <a:ea typeface="타이포_쌍문동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 txBox="1"/>
          <p:nvPr/>
        </p:nvSpPr>
        <p:spPr>
          <a:xfrm>
            <a:off x="2183705" y="5229225"/>
            <a:ext cx="7380922" cy="87439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600">
                <a:latin typeface="나눔스퀘어 ExtraBold"/>
                <a:ea typeface="나눔스퀘어 ExtraBold"/>
              </a:rPr>
              <a:t>일본의 연중행사와 축제를 알아보며 오래 전부터 이어져 온 일본의 정서와 문화생활을 이해할 수 있다</a:t>
            </a:r>
            <a:r>
              <a:rPr lang="en-US" altLang="ko-KR" sz="2600">
                <a:latin typeface="나눔스퀘어 ExtraBold"/>
                <a:ea typeface="나눔스퀘어 ExtraBold"/>
              </a:rPr>
              <a:t>.</a:t>
            </a:r>
            <a:endParaRPr lang="en-US" altLang="ko-KR" sz="2600">
              <a:latin typeface="나눔스퀘어 ExtraBold"/>
              <a:ea typeface="나눔스퀘어 ExtraBold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 idx="0"/>
          </p:nvPr>
        </p:nvSpPr>
        <p:spPr>
          <a:xfrm>
            <a:off x="0" y="145160"/>
            <a:ext cx="7176135" cy="979551"/>
          </a:xfrm>
        </p:spPr>
        <p:txBody>
          <a:bodyPr vert="horz" lIns="91440" tIns="45720" rIns="91440" bIns="45720" anchor="ctr">
            <a:noAutofit/>
          </a:bodyPr>
          <a:lstStyle/>
          <a:p>
            <a:pPr algn="l">
              <a:defRPr/>
            </a:pPr>
            <a:r>
              <a:rPr lang="ko-KR" altLang="en-US" sz="2800">
                <a:latin typeface="타이포_쌍문동 B"/>
                <a:ea typeface="타이포_쌍문동 B"/>
              </a:rPr>
              <a:t>일본 연중행사와 축제</a:t>
            </a:r>
            <a:br>
              <a:rPr lang="ko-KR" altLang="en-US" sz="2800">
                <a:latin typeface="타이포_쌍문동 B"/>
                <a:ea typeface="타이포_쌍문동 B"/>
              </a:rPr>
            </a:br>
            <a:r>
              <a:rPr lang="ko-KR" altLang="en-US" sz="2800">
                <a:latin typeface="타이포_쌍문동 B"/>
                <a:ea typeface="타이포_쌍문동 B"/>
              </a:rPr>
              <a:t>  </a:t>
            </a:r>
            <a:r>
              <a:rPr lang="en-US" altLang="ko-KR" sz="2400" b="1">
                <a:latin typeface="타이포_쌍문동 B"/>
                <a:ea typeface="타이포_쌍문동 B"/>
              </a:rPr>
              <a:t>1.</a:t>
            </a:r>
            <a:r>
              <a:rPr lang="ko-KR" altLang="en-US" sz="2400" b="1">
                <a:latin typeface="타이포_쌍문동 B"/>
                <a:ea typeface="타이포_쌍문동 B"/>
              </a:rPr>
              <a:t> 학습 </a:t>
            </a:r>
            <a:r>
              <a:rPr lang="ko-KR" altLang="en-US" sz="2400">
                <a:latin typeface="타이포_쌍문동 B"/>
                <a:ea typeface="타이포_쌍문동 B"/>
              </a:rPr>
              <a:t>목표</a:t>
            </a:r>
            <a:endParaRPr lang="ko-KR" altLang="en-US" sz="2400">
              <a:latin typeface="타이포_쌍문동 B"/>
              <a:ea typeface="타이포_쌍문동 B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747582" y="1124712"/>
            <a:ext cx="6253168" cy="3683506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0"/>
            <a:ext cx="7176135" cy="16002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800">
                <a:latin typeface="타이포_쌍문동 B"/>
                <a:ea typeface="타이포_쌍문동 B"/>
              </a:rPr>
              <a:t>일본 연중행사와 축제</a:t>
            </a:r>
            <a:br>
              <a:rPr lang="ko-KR" altLang="en-US" sz="2800">
                <a:latin typeface="타이포_쌍문동 B"/>
                <a:ea typeface="타이포_쌍문동 B"/>
              </a:rPr>
            </a:br>
            <a:r>
              <a:rPr lang="ko-KR" altLang="en-US" sz="2800">
                <a:latin typeface="타이포_쌍문동 B"/>
                <a:ea typeface="타이포_쌍문동 B"/>
              </a:rPr>
              <a:t>  </a:t>
            </a:r>
            <a:r>
              <a:rPr lang="en-US" altLang="ko-KR" sz="2400" b="1">
                <a:latin typeface="타이포_쌍문동 B"/>
                <a:ea typeface="타이포_쌍문동 B"/>
              </a:rPr>
              <a:t>2.</a:t>
            </a:r>
            <a:r>
              <a:rPr lang="ko-KR" altLang="en-US" sz="2400" b="1">
                <a:latin typeface="타이포_쌍문동 B"/>
                <a:ea typeface="타이포_쌍문동 B"/>
              </a:rPr>
              <a:t> 월별 연중행사와 축제</a:t>
            </a:r>
            <a:br>
              <a:rPr lang="ko-KR" altLang="en-US" sz="2400">
                <a:latin typeface="나눔스퀘어 Bold"/>
                <a:ea typeface="나눔스퀘어 Bold"/>
              </a:rPr>
            </a:br>
            <a:r>
              <a:rPr lang="ko-KR" altLang="en-US" sz="2400">
                <a:latin typeface="나눔스퀘어 Bold"/>
                <a:ea typeface="나눔스퀘어 Bold"/>
              </a:rPr>
              <a:t>    </a:t>
            </a:r>
            <a:r>
              <a:rPr lang="en-US" altLang="ko-KR" sz="2400">
                <a:latin typeface="타이포_쌍문동 B"/>
                <a:ea typeface="타이포_쌍문동 B"/>
              </a:rPr>
              <a:t>(1)</a:t>
            </a:r>
            <a:r>
              <a:rPr lang="ko-KR" altLang="en-US" sz="2400">
                <a:latin typeface="타이포_쌍문동 B"/>
                <a:ea typeface="타이포_쌍문동 B"/>
              </a:rPr>
              <a:t> </a:t>
            </a:r>
            <a:r>
              <a:rPr lang="en-US" altLang="ko-KR" sz="2400">
                <a:latin typeface="타이포_쌍문동 B"/>
                <a:ea typeface="타이포_쌍문동 B"/>
              </a:rPr>
              <a:t>1</a:t>
            </a:r>
            <a:r>
              <a:rPr lang="ko-KR" altLang="en-US" sz="2400">
                <a:latin typeface="타이포_쌍문동 B"/>
                <a:ea typeface="타이포_쌍문동 B"/>
              </a:rPr>
              <a:t>월</a:t>
            </a:r>
            <a:endParaRPr lang="ko-KR" altLang="en-US" sz="2400">
              <a:latin typeface="타이포_쌍문동 B"/>
              <a:ea typeface="타이포_쌍문동 B"/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407289" y="1600200"/>
            <a:ext cx="2520315" cy="4933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정월 </a:t>
            </a:r>
            <a:r>
              <a:rPr lang="en-US" altLang="ko-KR" sz="2700">
                <a:latin typeface="나눔스퀘어 ExtraBold"/>
                <a:ea typeface="나눔스퀘어 ExtraBold"/>
              </a:rPr>
              <a:t>:</a:t>
            </a:r>
            <a:r>
              <a:rPr lang="ko-KR" altLang="en-US" sz="2700">
                <a:latin typeface="나눔스퀘어 ExtraBold"/>
                <a:ea typeface="나눔스퀘어 ExtraBold"/>
              </a:rPr>
              <a:t> </a:t>
            </a:r>
            <a:r>
              <a:rPr lang="en-US" altLang="ko-KR" sz="2700">
                <a:latin typeface="나눔스퀘어 ExtraBold"/>
                <a:ea typeface="나눔스퀘어 ExtraBold"/>
              </a:rPr>
              <a:t>1</a:t>
            </a:r>
            <a:r>
              <a:rPr lang="ko-KR" altLang="en-US" sz="2700">
                <a:latin typeface="나눔스퀘어 ExtraBold"/>
                <a:ea typeface="나눔스퀘어 ExtraBold"/>
              </a:rPr>
              <a:t>월 </a:t>
            </a:r>
            <a:r>
              <a:rPr lang="en-US" altLang="ko-KR" sz="2700">
                <a:latin typeface="나눔스퀘어 ExtraBold"/>
                <a:ea typeface="나눔스퀘어 ExtraBold"/>
              </a:rPr>
              <a:t>1</a:t>
            </a:r>
            <a:r>
              <a:rPr lang="ko-KR" altLang="en-US" sz="2700">
                <a:latin typeface="나눔스퀘어 ExtraBold"/>
                <a:ea typeface="나눔스퀘어 ExtraBold"/>
              </a:rPr>
              <a:t>일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407289" y="2713101"/>
            <a:ext cx="4392549" cy="2650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400">
                <a:latin typeface="나눔스퀘어라운드 ExtraBold"/>
                <a:ea typeface="나눔스퀘어라운드 ExtraBold"/>
              </a:rPr>
              <a:t>일본에서 가장 큰 명절</a:t>
            </a:r>
            <a:endParaRPr lang="ko-KR" altLang="en-US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ko-KR" altLang="en-US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en-US" altLang="ko-KR" sz="2400">
                <a:latin typeface="나눔스퀘어라운드 ExtraBold"/>
                <a:ea typeface="나눔스퀘어라운드 ExtraBold"/>
              </a:rPr>
              <a:t>1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월 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1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일이 되기 전부터 준비하기 시작함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.</a:t>
            </a:r>
            <a:endParaRPr lang="en-US" altLang="ko-KR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400">
                <a:latin typeface="나눔스퀘어라운드 ExtraBold"/>
                <a:ea typeface="나눔스퀘어라운드 ExtraBold"/>
              </a:rPr>
              <a:t>신을 맞이하기 위해 가도마쓰라는 나무 장식을 집 앞에 세움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.</a:t>
            </a:r>
            <a:endParaRPr lang="en-US" altLang="ko-KR" sz="2400">
              <a:latin typeface="나눔스퀘어라운드 ExtraBold"/>
              <a:ea typeface="나눔스퀘어라운드 ExtraBold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88099" y="800100"/>
            <a:ext cx="4572000" cy="4876800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7697914" y="6148197"/>
            <a:ext cx="2952370" cy="377190"/>
          </a:xfrm>
          <a:prstGeom prst="rect">
            <a:avLst/>
          </a:prstGeom>
        </p:spPr>
        <p:txBody>
          <a:bodyPr wrap="square">
            <a:spAutoFit/>
          </a:bodyPr>
          <a:p>
            <a:pPr marL="254000" indent="-254000">
              <a:defRPr/>
            </a:pPr>
            <a:r>
              <a:rPr lang="en-US" altLang="ko-KR" sz="1900">
                <a:latin typeface="나눔명조 ExtraBold"/>
                <a:ea typeface="나눔명조 ExtraBold"/>
              </a:rPr>
              <a:t>가도마쓰(</a:t>
            </a:r>
            <a:r>
              <a:rPr lang="en-US" altLang="ko-KR" sz="1900">
                <a:latin typeface="나눔명조 ExtraBold"/>
              </a:rPr>
              <a:t>門松</a:t>
            </a:r>
            <a:r>
              <a:rPr lang="en-US" altLang="ko-KR" sz="1900">
                <a:latin typeface="나눔명조 ExtraBold"/>
                <a:ea typeface="나눔명조 ExtraBold"/>
              </a:rPr>
              <a:t>, かどまつ)</a:t>
            </a:r>
            <a:endParaRPr lang="en-US" altLang="ko-KR" sz="1900">
              <a:latin typeface="나눔명조 ExtraBold"/>
              <a:ea typeface="나눔명조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0"/>
            <a:ext cx="7176135" cy="16002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800">
                <a:latin typeface="타이포_쌍문동 B"/>
                <a:ea typeface="타이포_쌍문동 B"/>
              </a:rPr>
              <a:t>일본 연중행사와 축제</a:t>
            </a:r>
            <a:br>
              <a:rPr lang="ko-KR" altLang="en-US" sz="2800">
                <a:latin typeface="타이포_쌍문동 B"/>
                <a:ea typeface="타이포_쌍문동 B"/>
              </a:rPr>
            </a:br>
            <a:r>
              <a:rPr lang="ko-KR" altLang="en-US" sz="2800">
                <a:latin typeface="타이포_쌍문동 B"/>
                <a:ea typeface="타이포_쌍문동 B"/>
              </a:rPr>
              <a:t>  </a:t>
            </a:r>
            <a:r>
              <a:rPr lang="en-US" altLang="ko-KR" sz="2400" b="1">
                <a:latin typeface="타이포_쌍문동 B"/>
                <a:ea typeface="타이포_쌍문동 B"/>
              </a:rPr>
              <a:t>2.</a:t>
            </a:r>
            <a:r>
              <a:rPr lang="ko-KR" altLang="en-US" sz="2400" b="1">
                <a:latin typeface="타이포_쌍문동 B"/>
                <a:ea typeface="타이포_쌍문동 B"/>
              </a:rPr>
              <a:t> 월별 연중행사와 축제</a:t>
            </a:r>
            <a:br>
              <a:rPr lang="ko-KR" altLang="en-US" sz="2400">
                <a:latin typeface="나눔스퀘어 Bold"/>
                <a:ea typeface="나눔스퀘어 Bold"/>
              </a:rPr>
            </a:br>
            <a:r>
              <a:rPr lang="ko-KR" altLang="en-US" sz="2400">
                <a:latin typeface="나눔스퀘어 Bold"/>
                <a:ea typeface="나눔스퀘어 Bold"/>
              </a:rPr>
              <a:t>    </a:t>
            </a:r>
            <a:r>
              <a:rPr lang="en-US" altLang="ko-KR" sz="2400">
                <a:latin typeface="타이포_쌍문동 B"/>
                <a:ea typeface="타이포_쌍문동 B"/>
              </a:rPr>
              <a:t>(1)</a:t>
            </a:r>
            <a:r>
              <a:rPr lang="ko-KR" altLang="en-US" sz="2400">
                <a:latin typeface="타이포_쌍문동 B"/>
                <a:ea typeface="타이포_쌍문동 B"/>
              </a:rPr>
              <a:t> </a:t>
            </a:r>
            <a:r>
              <a:rPr lang="en-US" altLang="ko-KR" sz="2400">
                <a:latin typeface="타이포_쌍문동 B"/>
                <a:ea typeface="타이포_쌍문동 B"/>
              </a:rPr>
              <a:t>1</a:t>
            </a:r>
            <a:r>
              <a:rPr lang="ko-KR" altLang="en-US" sz="2400">
                <a:latin typeface="타이포_쌍문동 B"/>
                <a:ea typeface="타이포_쌍문동 B"/>
              </a:rPr>
              <a:t>월</a:t>
            </a:r>
            <a:endParaRPr lang="ko-KR" altLang="en-US" sz="2400">
              <a:latin typeface="타이포_쌍문동 B"/>
              <a:ea typeface="타이포_쌍문동 B"/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407289" y="1600200"/>
            <a:ext cx="2520315" cy="4933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정월 </a:t>
            </a:r>
            <a:r>
              <a:rPr lang="en-US" altLang="ko-KR" sz="2700">
                <a:latin typeface="나눔스퀘어 ExtraBold"/>
                <a:ea typeface="나눔스퀘어 ExtraBold"/>
              </a:rPr>
              <a:t>:</a:t>
            </a:r>
            <a:r>
              <a:rPr lang="ko-KR" altLang="en-US" sz="2700">
                <a:latin typeface="나눔스퀘어 ExtraBold"/>
                <a:ea typeface="나눔스퀘어 ExtraBold"/>
              </a:rPr>
              <a:t> </a:t>
            </a:r>
            <a:r>
              <a:rPr lang="en-US" altLang="ko-KR" sz="2700">
                <a:latin typeface="나눔스퀘어 ExtraBold"/>
                <a:ea typeface="나눔스퀘어 ExtraBold"/>
              </a:rPr>
              <a:t>1</a:t>
            </a:r>
            <a:r>
              <a:rPr lang="ko-KR" altLang="en-US" sz="2700">
                <a:latin typeface="나눔스퀘어 ExtraBold"/>
                <a:ea typeface="나눔스퀘어 ExtraBold"/>
              </a:rPr>
              <a:t>월 </a:t>
            </a:r>
            <a:r>
              <a:rPr lang="en-US" altLang="ko-KR" sz="2700">
                <a:latin typeface="나눔스퀘어 ExtraBold"/>
                <a:ea typeface="나눔스퀘어 ExtraBold"/>
              </a:rPr>
              <a:t>1</a:t>
            </a:r>
            <a:r>
              <a:rPr lang="ko-KR" altLang="en-US" sz="2700">
                <a:latin typeface="나눔스퀘어 ExtraBold"/>
                <a:ea typeface="나눔스퀘어 ExtraBold"/>
              </a:rPr>
              <a:t>일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176135" y="290017"/>
            <a:ext cx="4307926" cy="6277965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407289" y="2713101"/>
            <a:ext cx="4680585" cy="3019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>
                <a:latin typeface="나눔스퀘어라운드 ExtraBold"/>
                <a:ea typeface="나눔스퀘어라운드 ExtraBold"/>
              </a:rPr>
              <a:t>일본의 대표적인 명절 요리 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‘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오세치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’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와 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‘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조니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’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 를 먹음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.</a:t>
            </a:r>
            <a:endParaRPr lang="en-US" altLang="ko-KR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400">
                <a:latin typeface="나눔스퀘어라운드 ExtraBold"/>
                <a:ea typeface="나눔스퀘어라운드 ExtraBold"/>
              </a:rPr>
              <a:t>오세치의 단과 음식의 종류마다 의미가 담겨있음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.</a:t>
            </a:r>
            <a:endParaRPr lang="en-US" altLang="ko-KR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400">
                <a:latin typeface="나눔스퀘어라운드 ExtraBold"/>
                <a:ea typeface="나눔스퀘어라운드 ExtraBold"/>
              </a:rPr>
              <a:t>오세치는 여러명이서 개인접시에 나눠 먹음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.</a:t>
            </a:r>
            <a:endParaRPr lang="en-US" altLang="ko-KR" sz="2400">
              <a:latin typeface="나눔스퀘어라운드 ExtraBold"/>
              <a:ea typeface="나눔스퀘어라운드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0"/>
            <a:ext cx="7176135" cy="16002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800">
                <a:latin typeface="타이포_쌍문동 B"/>
                <a:ea typeface="타이포_쌍문동 B"/>
              </a:rPr>
              <a:t>일본 연중행사와 축제</a:t>
            </a:r>
            <a:br>
              <a:rPr lang="ko-KR" altLang="en-US" sz="2800">
                <a:latin typeface="타이포_쌍문동 B"/>
                <a:ea typeface="타이포_쌍문동 B"/>
              </a:rPr>
            </a:br>
            <a:r>
              <a:rPr lang="ko-KR" altLang="en-US" sz="2800">
                <a:latin typeface="타이포_쌍문동 B"/>
                <a:ea typeface="타이포_쌍문동 B"/>
              </a:rPr>
              <a:t>  </a:t>
            </a:r>
            <a:r>
              <a:rPr lang="en-US" altLang="ko-KR" sz="2400" b="1">
                <a:latin typeface="타이포_쌍문동 B"/>
                <a:ea typeface="타이포_쌍문동 B"/>
              </a:rPr>
              <a:t>2.</a:t>
            </a:r>
            <a:r>
              <a:rPr lang="ko-KR" altLang="en-US" sz="2400" b="1">
                <a:latin typeface="타이포_쌍문동 B"/>
                <a:ea typeface="타이포_쌍문동 B"/>
              </a:rPr>
              <a:t> 월별 연중행사와 축제</a:t>
            </a:r>
            <a:br>
              <a:rPr lang="ko-KR" altLang="en-US" sz="2400">
                <a:latin typeface="나눔스퀘어 Bold"/>
                <a:ea typeface="나눔스퀘어 Bold"/>
              </a:rPr>
            </a:br>
            <a:r>
              <a:rPr lang="ko-KR" altLang="en-US" sz="2400">
                <a:latin typeface="나눔스퀘어 Bold"/>
                <a:ea typeface="나눔스퀘어 Bold"/>
              </a:rPr>
              <a:t>    </a:t>
            </a:r>
            <a:r>
              <a:rPr lang="en-US" altLang="ko-KR" sz="2400">
                <a:latin typeface="타이포_쌍문동 B"/>
                <a:ea typeface="타이포_쌍문동 B"/>
              </a:rPr>
              <a:t>(1)</a:t>
            </a:r>
            <a:r>
              <a:rPr lang="ko-KR" altLang="en-US" sz="2400">
                <a:latin typeface="타이포_쌍문동 B"/>
                <a:ea typeface="타이포_쌍문동 B"/>
              </a:rPr>
              <a:t> </a:t>
            </a:r>
            <a:r>
              <a:rPr lang="en-US" altLang="ko-KR" sz="2400">
                <a:latin typeface="타이포_쌍문동 B"/>
                <a:ea typeface="타이포_쌍문동 B"/>
              </a:rPr>
              <a:t>1</a:t>
            </a:r>
            <a:r>
              <a:rPr lang="ko-KR" altLang="en-US" sz="2400">
                <a:latin typeface="타이포_쌍문동 B"/>
                <a:ea typeface="타이포_쌍문동 B"/>
              </a:rPr>
              <a:t>월</a:t>
            </a:r>
            <a:endParaRPr lang="ko-KR" altLang="en-US" sz="2400">
              <a:latin typeface="타이포_쌍문동 B"/>
              <a:ea typeface="타이포_쌍문동 B"/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407289" y="1600200"/>
            <a:ext cx="2520315" cy="4933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신년회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407289" y="2713101"/>
            <a:ext cx="4680585" cy="228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>
                <a:latin typeface="나눔스퀘어라운드 ExtraBold"/>
                <a:ea typeface="나눔스퀘어라운드 ExtraBold"/>
              </a:rPr>
              <a:t>매년 초에 진행됨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.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 </a:t>
            </a:r>
            <a:endParaRPr lang="ko-KR" altLang="en-US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ko-KR" altLang="en-US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en-US" altLang="ko-KR" sz="2400">
                <a:latin typeface="나눔스퀘어라운드 ExtraBold"/>
                <a:ea typeface="나눔스퀘어라운드 ExtraBold"/>
              </a:rPr>
              <a:t>1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년의 시작을 축하하는 행사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.</a:t>
            </a:r>
            <a:endParaRPr lang="en-US" altLang="ko-KR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400">
                <a:latin typeface="나눔스퀘어라운드 ExtraBold"/>
                <a:ea typeface="나눔스퀘어라운드 ExtraBold"/>
              </a:rPr>
              <a:t>회사에서는 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‘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시무식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’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이라고 불리는 행사를 진행함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.</a:t>
            </a:r>
            <a:endParaRPr lang="en-US" altLang="ko-KR" sz="2400">
              <a:latin typeface="나눔스퀘어라운드 ExtraBold"/>
              <a:ea typeface="나눔스퀘어라운드 ExtraBold"/>
            </a:endParaRPr>
          </a:p>
        </p:txBody>
      </p:sp>
      <p:pic>
        <p:nvPicPr>
          <p:cNvPr id="1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47919" y="1227772"/>
            <a:ext cx="6115307" cy="4402455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0"/>
            <a:ext cx="7176135" cy="16002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800">
                <a:latin typeface="타이포_쌍문동 B"/>
                <a:ea typeface="타이포_쌍문동 B"/>
              </a:rPr>
              <a:t>일본 연중행사와 축제</a:t>
            </a:r>
            <a:br>
              <a:rPr lang="ko-KR" altLang="en-US" sz="2800">
                <a:latin typeface="타이포_쌍문동 B"/>
                <a:ea typeface="타이포_쌍문동 B"/>
              </a:rPr>
            </a:br>
            <a:r>
              <a:rPr lang="ko-KR" altLang="en-US" sz="2800">
                <a:latin typeface="타이포_쌍문동 B"/>
                <a:ea typeface="타이포_쌍문동 B"/>
              </a:rPr>
              <a:t>  </a:t>
            </a:r>
            <a:r>
              <a:rPr lang="en-US" altLang="ko-KR" sz="2400" b="1">
                <a:latin typeface="타이포_쌍문동 B"/>
                <a:ea typeface="타이포_쌍문동 B"/>
              </a:rPr>
              <a:t>2.</a:t>
            </a:r>
            <a:r>
              <a:rPr lang="ko-KR" altLang="en-US" sz="2400" b="1">
                <a:latin typeface="타이포_쌍문동 B"/>
                <a:ea typeface="타이포_쌍문동 B"/>
              </a:rPr>
              <a:t> 월별 연중행사와 축제</a:t>
            </a:r>
            <a:br>
              <a:rPr lang="ko-KR" altLang="en-US" sz="2400">
                <a:latin typeface="나눔스퀘어 Bold"/>
                <a:ea typeface="나눔스퀘어 Bold"/>
              </a:rPr>
            </a:br>
            <a:r>
              <a:rPr lang="ko-KR" altLang="en-US" sz="2400">
                <a:latin typeface="나눔스퀘어 Bold"/>
                <a:ea typeface="나눔스퀘어 Bold"/>
              </a:rPr>
              <a:t>    </a:t>
            </a:r>
            <a:r>
              <a:rPr lang="en-US" altLang="ko-KR" sz="2400">
                <a:latin typeface="타이포_쌍문동 B"/>
                <a:ea typeface="타이포_쌍문동 B"/>
              </a:rPr>
              <a:t>(1)</a:t>
            </a:r>
            <a:r>
              <a:rPr lang="ko-KR" altLang="en-US" sz="2400">
                <a:latin typeface="타이포_쌍문동 B"/>
                <a:ea typeface="타이포_쌍문동 B"/>
              </a:rPr>
              <a:t> </a:t>
            </a:r>
            <a:r>
              <a:rPr lang="en-US" altLang="ko-KR" sz="2400">
                <a:latin typeface="타이포_쌍문동 B"/>
                <a:ea typeface="타이포_쌍문동 B"/>
              </a:rPr>
              <a:t>1</a:t>
            </a:r>
            <a:r>
              <a:rPr lang="ko-KR" altLang="en-US" sz="2400">
                <a:latin typeface="타이포_쌍문동 B"/>
                <a:ea typeface="타이포_쌍문동 B"/>
              </a:rPr>
              <a:t>월</a:t>
            </a:r>
            <a:endParaRPr lang="ko-KR" altLang="en-US" sz="2400">
              <a:latin typeface="타이포_쌍문동 B"/>
              <a:ea typeface="타이포_쌍문동 B"/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407289" y="1600200"/>
            <a:ext cx="2520315" cy="4933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성인의 날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407289" y="2713101"/>
            <a:ext cx="4680585" cy="228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>
                <a:latin typeface="나눔스퀘어라운드 ExtraBold"/>
                <a:ea typeface="나눔스퀘어라운드 ExtraBold"/>
              </a:rPr>
              <a:t>매년 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1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월 둘째 주 월요일</a:t>
            </a:r>
            <a:endParaRPr lang="ko-KR" altLang="en-US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ko-KR" altLang="en-US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400">
                <a:latin typeface="나눔스퀘어라운드 ExtraBold"/>
                <a:ea typeface="나눔스퀘어라운드 ExtraBold"/>
              </a:rPr>
              <a:t>만 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20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세의 성인들을 축하하는 날</a:t>
            </a:r>
            <a:endParaRPr lang="ko-KR" altLang="en-US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ko-KR" altLang="en-US" sz="24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400">
                <a:latin typeface="나눔스퀘어라운드 ExtraBold"/>
                <a:ea typeface="나눔스퀘어라운드 ExtraBold"/>
              </a:rPr>
              <a:t>지역구청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,</a:t>
            </a:r>
            <a:r>
              <a:rPr lang="ko-KR" altLang="en-US" sz="2400">
                <a:latin typeface="나눔스퀘어라운드 ExtraBold"/>
                <a:ea typeface="나눔스퀘어라운드 ExtraBold"/>
              </a:rPr>
              <a:t> 지자체에서 행사를 열어주는 경우가 많음</a:t>
            </a:r>
            <a:r>
              <a:rPr lang="en-US" altLang="ko-KR" sz="2400">
                <a:latin typeface="나눔스퀘어라운드 ExtraBold"/>
                <a:ea typeface="나눔스퀘어라운드 ExtraBold"/>
              </a:rPr>
              <a:t>.</a:t>
            </a:r>
            <a:endParaRPr lang="en-US" altLang="ko-KR" sz="2400">
              <a:latin typeface="나눔스퀘어라운드 ExtraBold"/>
              <a:ea typeface="나눔스퀘어라운드 ExtraBold"/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35955" y="1366837"/>
            <a:ext cx="5486400" cy="4124324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9" name=""/>
          <p:cNvSpPr txBox="1"/>
          <p:nvPr/>
        </p:nvSpPr>
        <p:spPr>
          <a:xfrm>
            <a:off x="9782175" y="5615940"/>
            <a:ext cx="1440180" cy="2613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1100"/>
              <a:t>*2021</a:t>
            </a:r>
            <a:r>
              <a:rPr lang="ko-KR" altLang="en-US" sz="1100"/>
              <a:t>년 성인의 날</a:t>
            </a:r>
            <a:r>
              <a:rPr lang="en-US" altLang="ko-KR" sz="1100"/>
              <a:t>.</a:t>
            </a:r>
            <a:endParaRPr lang="en-US" altLang="ko-KR"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/>
          <p:nvPr/>
        </p:nvSpPr>
        <p:spPr>
          <a:xfrm>
            <a:off x="0" y="0"/>
            <a:ext cx="7176135" cy="1600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일본 연중행사와 축제</a:t>
            </a:r>
            <a:b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</a:b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월별 연중행사와 축제</a:t>
            </a:r>
            <a:b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</a:b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(2)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tx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911352" y="1844802"/>
            <a:ext cx="3384423" cy="3630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407289" y="1600200"/>
            <a:ext cx="7632954" cy="49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700">
                <a:latin typeface="나눔스퀘어 ExtraBold"/>
                <a:ea typeface="나눔스퀘어 ExtraBold"/>
              </a:rPr>
              <a:t>2</a:t>
            </a:r>
            <a:r>
              <a:rPr lang="ko-KR" altLang="en-US" sz="2700">
                <a:latin typeface="나눔스퀘어 ExtraBold"/>
                <a:ea typeface="나눔스퀘어 ExtraBold"/>
              </a:rPr>
              <a:t>월에 열리는 축제</a:t>
            </a:r>
            <a:r>
              <a:rPr lang="en-US" altLang="ko-KR" sz="2700">
                <a:latin typeface="나눔스퀘어 ExtraBold"/>
                <a:ea typeface="나눔스퀘어 ExtraBold"/>
              </a:rPr>
              <a:t>:</a:t>
            </a:r>
            <a:r>
              <a:rPr lang="ko-KR" altLang="en-US" sz="2700">
                <a:latin typeface="나눔스퀘어 ExtraBold"/>
                <a:ea typeface="나눔스퀘어 ExtraBold"/>
              </a:rPr>
              <a:t> 삿포로 눈 축제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2207895"/>
            <a:ext cx="5040630" cy="4020502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407289" y="3854862"/>
            <a:ext cx="5279136" cy="72656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홋카이도와 같은 눈이 많이 내리는 지역에서는</a:t>
            </a: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주로 눈과 관련된 축제가 열림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/>
          <p:nvPr/>
        </p:nvSpPr>
        <p:spPr>
          <a:xfrm>
            <a:off x="0" y="0"/>
            <a:ext cx="7176135" cy="16002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일본 연중행사와 축제</a:t>
            </a:r>
            <a:b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</a:b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월별 연중행사와 축제</a:t>
            </a:r>
            <a:b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</a:b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나눔스퀘어 Bold"/>
                <a:ea typeface="나눔스퀘어 Bold"/>
              </a:rPr>
              <a:t>  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(2)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2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tx1"/>
                </a:solidFill>
                <a:latin typeface="타이포_쌍문동 B"/>
                <a:ea typeface="타이포_쌍문동 B"/>
              </a:rPr>
              <a:t>월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tx1"/>
              </a:solidFill>
              <a:latin typeface="타이포_쌍문동 B"/>
              <a:ea typeface="타이포_쌍문동 B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911352" y="1844802"/>
            <a:ext cx="3384423" cy="3630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407289" y="1600200"/>
            <a:ext cx="7632954" cy="49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700">
                <a:latin typeface="나눔스퀘어 ExtraBold"/>
                <a:ea typeface="나눔스퀘어 ExtraBold"/>
              </a:rPr>
              <a:t>세쓰분</a:t>
            </a:r>
            <a:r>
              <a:rPr lang="en-US" altLang="ko-KR" sz="2700">
                <a:latin typeface="나눔스퀘어 ExtraBold"/>
                <a:ea typeface="나눔스퀘어 ExtraBold"/>
              </a:rPr>
              <a:t>:</a:t>
            </a:r>
            <a:r>
              <a:rPr lang="ko-KR" altLang="en-US" sz="2700">
                <a:latin typeface="나눔스퀘어 ExtraBold"/>
                <a:ea typeface="나눔스퀘어 ExtraBold"/>
              </a:rPr>
              <a:t>입춘 전날 절분</a:t>
            </a:r>
            <a:endParaRPr lang="ko-KR" altLang="en-US" sz="2700">
              <a:latin typeface="나눔스퀘어 ExtraBold"/>
              <a:ea typeface="나눔스퀘어 ExtraBold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119253" y="2636901"/>
            <a:ext cx="5279136" cy="297141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봄을 맞이하기 전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,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복을 부르는 행사를 엶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en-US" altLang="ko-KR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마메마키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: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나쁜 요괴에게 콩을 뿌리는 행사</a:t>
            </a: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에호마키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: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썰지않은 두꺼운 김밥</a:t>
            </a: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endParaRPr lang="ko-KR" altLang="en-US" sz="2100">
              <a:latin typeface="나눔스퀘어라운드 ExtraBold"/>
              <a:ea typeface="나눔스퀘어라운드 ExtraBold"/>
            </a:endParaRPr>
          </a:p>
          <a:p>
            <a:pPr>
              <a:defRPr/>
            </a:pPr>
            <a:r>
              <a:rPr lang="ko-KR" altLang="en-US" sz="2100">
                <a:latin typeface="나눔스퀘어라운드 ExtraBold"/>
                <a:ea typeface="나눔스퀘어라운드 ExtraBold"/>
              </a:rPr>
              <a:t>세쓰분에는 마메마키를 하며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,</a:t>
            </a:r>
            <a:r>
              <a:rPr lang="ko-KR" altLang="en-US" sz="2100">
                <a:latin typeface="나눔스퀘어라운드 ExtraBold"/>
                <a:ea typeface="나눔스퀘어라운드 ExtraBold"/>
              </a:rPr>
              <a:t> 세쓰분의 문화에 따라 에호마키를 복이 오는 방향을 향해 앉아 말없이 먹음</a:t>
            </a:r>
            <a:r>
              <a:rPr lang="en-US" altLang="ko-KR" sz="2100">
                <a:latin typeface="나눔스퀘어라운드 ExtraBold"/>
                <a:ea typeface="나눔스퀘어라운드 ExtraBold"/>
              </a:rPr>
              <a:t>.</a:t>
            </a:r>
            <a:endParaRPr lang="en-US" altLang="ko-KR" sz="2100">
              <a:latin typeface="나눔스퀘어라운드 ExtraBold"/>
              <a:ea typeface="나눔스퀘어라운드 ExtraBold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38216" y="1844802"/>
            <a:ext cx="6030468" cy="4271581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523</ep:Words>
  <ep:PresentationFormat>화면 슬라이드 쇼(4:3)</ep:PresentationFormat>
  <ep:Paragraphs>89</ep:Paragraphs>
  <ep:Slides>20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한컴오피스</vt:lpstr>
      <vt:lpstr>슬라이드 1</vt:lpstr>
      <vt:lpstr>슬라이드 2</vt:lpstr>
      <vt:lpstr>일본 연중행사와 축제   1. 학습 목표</vt:lpstr>
      <vt:lpstr>일본 연중행사와 축제   2. 월별 연중행사와 축제     (1) 1월</vt:lpstr>
      <vt:lpstr>일본 연중행사와 축제   2. 월별 연중행사와 축제     (1) 1월</vt:lpstr>
      <vt:lpstr>일본 연중행사와 축제   2. 월별 연중행사와 축제     (1) 1월</vt:lpstr>
      <vt:lpstr>일본 연중행사와 축제   2. 월별 연중행사와 축제     (1) 1월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2021-03-30T10:55:11.120</dcterms:created>
  <dc:creator>moloo</dc:creator>
  <cp:lastModifiedBy>moloo</cp:lastModifiedBy>
  <dcterms:modified xsi:type="dcterms:W3CDTF">2021-03-31T15:07:53.611</dcterms:modified>
  <cp:revision>20</cp:revision>
  <cp:version>1000.0000.01</cp:version>
</cp:coreProperties>
</file>