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9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4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0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1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2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3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03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1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07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3AF2-201B-418F-B8B2-7E4D7387CD19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E9E5-9C1B-40ED-8B7C-4D9E08470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FKx0UMwMt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81335" y="6471920"/>
            <a:ext cx="19240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ko-KR" altLang="en-US" sz="1000">
              <a:solidFill>
                <a:schemeClr val="bg1">
                  <a:lumMod val="65000"/>
                </a:schemeClr>
              </a:solidFill>
              <a:latin typeface="나눔바른고딕"/>
              <a:ea typeface="나눔바른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249" y="3661717"/>
            <a:ext cx="3872230" cy="819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rgbClr val="8C7764"/>
                </a:solidFill>
                <a:latin typeface="나눔바른고딕"/>
                <a:ea typeface="나눔바른고딕"/>
              </a:rPr>
              <a:t>22002030</a:t>
            </a:r>
            <a:r>
              <a:rPr lang="ko-KR" altLang="en-US" sz="2400" b="1">
                <a:solidFill>
                  <a:srgbClr val="8C7764"/>
                </a:solidFill>
                <a:latin typeface="나눔바른고딕"/>
                <a:ea typeface="나눔바른고딕"/>
              </a:rPr>
              <a:t> 일본어일본학과</a:t>
            </a:r>
          </a:p>
          <a:p>
            <a:pPr lvl="0">
              <a:defRPr/>
            </a:pPr>
            <a:r>
              <a:rPr lang="ko-KR" altLang="en-US" sz="2400" b="1">
                <a:solidFill>
                  <a:srgbClr val="8C7764"/>
                </a:solidFill>
                <a:latin typeface="나눔바른고딕"/>
                <a:ea typeface="나눔바른고딕"/>
              </a:rPr>
              <a:t>               윤혜정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171063"/>
            <a:ext cx="3872230" cy="189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C7764"/>
                </a:solidFill>
                <a:latin typeface="Gotham Medium"/>
              </a:rPr>
              <a:t>일본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C7764"/>
                </a:solidFill>
                <a:latin typeface="Gotham Medium"/>
              </a:rPr>
              <a:t>연중행사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4807938"/>
            <a:ext cx="443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b="1">
              <a:solidFill>
                <a:srgbClr val="C6AEA2"/>
              </a:solidFill>
              <a:latin typeface="나눔바른고딕"/>
              <a:ea typeface="나눔바른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469199"/>
            <a:ext cx="4439920" cy="29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400">
              <a:solidFill>
                <a:schemeClr val="bg1">
                  <a:lumMod val="65000"/>
                </a:schemeClr>
              </a:solidFill>
              <a:latin typeface="나눔바른고딕"/>
              <a:ea typeface="나눔바른고딕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389658"/>
            <a:ext cx="4858181" cy="6078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4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251517"/>
            <a:ext cx="5966820" cy="2042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お花見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오하나미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4</a:t>
            </a:r>
            <a:r>
              <a:rPr lang="ko-KR" altLang="en-US" sz="2000" b="0" i="0" u="none" strike="noStrike"/>
              <a:t>월은 벚꽃의 달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＊벚꽃 감상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i="0" u="none" strike="noStrike"/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94643" y="2130425"/>
            <a:ext cx="3233964" cy="2869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5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99" y="2242224"/>
            <a:ext cx="5966820" cy="228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sz="2000" b="1" i="0" u="none" strike="noStrike"/>
              <a:t>端午の節句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단고노셋쿠</a:t>
            </a:r>
            <a:r>
              <a:rPr lang="en-US" altLang="ko-KR" sz="2000" b="1" i="0" u="none" strike="noStrike"/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2000" b="0" i="0" u="none" strike="noStrike"/>
              <a:t>＊우리나라의 어린이 날과 비슷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5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5</a:t>
            </a:r>
            <a:r>
              <a:rPr lang="ko-KR" altLang="en-US" sz="2000" b="0" i="0" u="none" strike="noStrike"/>
              <a:t>일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2000" b="0" i="0" u="none" strike="noStrike"/>
              <a:t>＊본래 남자 어린이를 위한 행사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2000" b="0" i="0" u="none" strike="noStrike"/>
              <a:t> → 현재는 남녀 구분 없음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2000" b="0" i="0" u="none" strike="noStrike"/>
              <a:t>＊고이노보리를 마당에 내검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8594" y="2124057"/>
            <a:ext cx="3404248" cy="2959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6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6018" y="2251517"/>
            <a:ext cx="5966820" cy="252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露天風呂 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온천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i="0" u="none" strike="noStrike"/>
              <a:t>＊온천이 유명한 일본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i="0" u="none" strike="noStrike"/>
              <a:t>＊</a:t>
            </a:r>
            <a:r>
              <a:rPr lang="en-US" altLang="ko-KR" sz="2000" i="0" u="none" strike="noStrike"/>
              <a:t>6</a:t>
            </a:r>
            <a:r>
              <a:rPr lang="ko-KR" altLang="en-US" sz="2000" i="0" u="none" strike="noStrike"/>
              <a:t>월 </a:t>
            </a:r>
            <a:r>
              <a:rPr lang="en-US" altLang="ko-KR" sz="2000" i="0" u="none" strike="noStrike"/>
              <a:t>26</a:t>
            </a:r>
            <a:r>
              <a:rPr lang="ko-KR" altLang="en-US" sz="200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i="0" u="none" strike="noStrike"/>
              <a:t>*</a:t>
            </a:r>
            <a:r>
              <a:rPr lang="ko-KR" altLang="en-US" sz="2000" i="0" u="none" strike="noStrike"/>
              <a:t> 나라시대부터 온천을 즐김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i="0" u="none" strike="noStrike"/>
              <a:t>＊노천온천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39999" y="2195739"/>
            <a:ext cx="3315607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7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088230"/>
            <a:ext cx="5966820" cy="301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七夕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다나바타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＊음력 </a:t>
            </a:r>
            <a:r>
              <a:rPr lang="en-US" altLang="ko-KR" sz="2000" b="0" i="0" u="none" strike="noStrike"/>
              <a:t>7</a:t>
            </a:r>
            <a:r>
              <a:rPr lang="ko-KR" altLang="en-US" sz="2000" b="0" i="0" u="none" strike="noStrike"/>
              <a:t>월</a:t>
            </a:r>
            <a:r>
              <a:rPr lang="en-US" altLang="ko-KR" sz="2000" b="0" i="0" u="none" strike="noStrike"/>
              <a:t>7</a:t>
            </a:r>
            <a:r>
              <a:rPr lang="ko-KR" altLang="en-US" sz="2000" b="0" i="0" u="none" strike="noStrike"/>
              <a:t>일 →지방에 따라 한달 늦춤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＊한국의 칠석과 같음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＊나라시대부터 열린 축제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＊관광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선전을 위해 큰 축제로 열림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＊미야기 현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센다이 시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가나가와 현 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8461" y="2169701"/>
            <a:ext cx="3270453" cy="281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8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179" y="2197088"/>
            <a:ext cx="5966820" cy="3011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お盆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오본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8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13~8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18</a:t>
            </a:r>
            <a:r>
              <a:rPr lang="ko-KR" altLang="en-US" sz="2000" b="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＊조상을 공양하는 불교의식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＊한국의 추석과 비슷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＊본오도리</a:t>
            </a:r>
            <a:r>
              <a:rPr lang="en-US" altLang="ko-KR" sz="2000" b="0" i="0" u="none" strike="noStrike"/>
              <a:t>:</a:t>
            </a:r>
            <a:r>
              <a:rPr lang="ko-KR" altLang="en-US" sz="2000" b="0" i="0" u="none" strike="noStrike"/>
              <a:t> 남녀가 모여 원을 만들어 추는 춤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86658" y="2215802"/>
            <a:ext cx="3449678" cy="2854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9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499" y="1752950"/>
            <a:ext cx="5966820" cy="398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お彼岸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오히간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i="0" u="none" strike="noStrike"/>
              <a:t>＊</a:t>
            </a:r>
            <a:r>
              <a:rPr lang="en-US" altLang="ko-KR" sz="2000" i="0" u="none" strike="noStrike"/>
              <a:t>9</a:t>
            </a:r>
            <a:r>
              <a:rPr lang="ko-KR" altLang="en-US" sz="2000" i="0" u="none" strike="noStrike"/>
              <a:t>월 </a:t>
            </a:r>
            <a:r>
              <a:rPr lang="en-US" altLang="ko-KR" sz="2000" i="0" u="none" strike="noStrike"/>
              <a:t>20</a:t>
            </a:r>
            <a:r>
              <a:rPr lang="ko-KR" altLang="en-US" sz="2000" i="0" u="none" strike="noStrike"/>
              <a:t>일</a:t>
            </a:r>
            <a:r>
              <a:rPr lang="en-US" altLang="ko-KR" sz="2000" i="0" u="none" strike="noStrike"/>
              <a:t>~</a:t>
            </a:r>
            <a:r>
              <a:rPr lang="ko-KR" altLang="en-US" sz="2000" i="0" u="none" strike="noStrike"/>
              <a:t> </a:t>
            </a:r>
            <a:r>
              <a:rPr lang="en-US" altLang="ko-KR" sz="2000" i="0" u="none" strike="noStrike"/>
              <a:t>9</a:t>
            </a:r>
            <a:r>
              <a:rPr lang="ko-KR" altLang="en-US" sz="2000" i="0" u="none" strike="noStrike"/>
              <a:t>월 </a:t>
            </a:r>
            <a:r>
              <a:rPr lang="en-US" altLang="ko-KR" sz="2000" i="0" u="none" strike="noStrike"/>
              <a:t>26</a:t>
            </a:r>
            <a:r>
              <a:rPr lang="ko-KR" altLang="en-US" sz="200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i="0" u="none" strike="noStrike"/>
              <a:t>＊조상의 영혼을 위로하기 위해 성묘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i="0" u="none" strike="noStrike"/>
              <a:t>＊각 가정에서성묘를 가거나 공양을 드림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1" i="0" u="none" strike="noStrike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敬老の日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경로의날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9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15</a:t>
            </a:r>
            <a:r>
              <a:rPr lang="ko-KR" altLang="en-US" sz="2000" b="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＊고령자 복지에 관심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82899" y="1708149"/>
            <a:ext cx="2880689" cy="20129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07392" y="3950987"/>
            <a:ext cx="2812143" cy="1757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2707640" cy="98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10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180" y="2251517"/>
            <a:ext cx="5966820" cy="252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体育の日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 체육의 날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 </a:t>
            </a:r>
            <a:r>
              <a:rPr lang="en-US" altLang="ko-KR" sz="2000" b="0" i="0" u="none" strike="noStrike"/>
              <a:t>10</a:t>
            </a:r>
            <a:r>
              <a:rPr lang="ko-KR" altLang="en-US" sz="2000" b="0" i="0" u="none" strike="noStrike"/>
              <a:t>월 두 번째 주 월요일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1964</a:t>
            </a:r>
            <a:r>
              <a:rPr lang="ko-KR" altLang="en-US" sz="2000" b="0" i="0" u="none" strike="noStrike"/>
              <a:t>년 도쿄 올림픽을 기념으로 제정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＊군사훈련 목적 → 축제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44321" y="2208440"/>
            <a:ext cx="3451678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3170283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11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446915"/>
            <a:ext cx="5966820" cy="252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七五三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시치고산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11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15</a:t>
            </a:r>
            <a:r>
              <a:rPr lang="ko-KR" altLang="en-US" sz="2000" b="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5</a:t>
            </a:r>
            <a:r>
              <a:rPr lang="ko-KR" altLang="en-US" sz="2000" b="0" i="0" u="none" strike="noStrike"/>
              <a:t>살 남자아이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</a:t>
            </a:r>
            <a:r>
              <a:rPr lang="en-US" altLang="ko-KR" sz="2000" b="0" i="0" u="none" strike="noStrike"/>
              <a:t>7</a:t>
            </a:r>
            <a:r>
              <a:rPr lang="ko-KR" altLang="en-US" sz="2000" b="0" i="0" u="none" strike="noStrike"/>
              <a:t>살 여자아이의 성장을 축하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＊에도시대부터 시작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  <p:sp>
        <p:nvSpPr>
          <p:cNvPr id="12" name="TextBox 11"/>
          <p:cNvSpPr txBox="1"/>
          <p:nvPr/>
        </p:nvSpPr>
        <p:spPr>
          <a:xfrm>
            <a:off x="6096000" y="2514951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57928" y="2418442"/>
            <a:ext cx="3029856" cy="2483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2762069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12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178" y="2455623"/>
            <a:ext cx="5966822" cy="252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大晦日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오미소카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12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31</a:t>
            </a:r>
            <a:r>
              <a:rPr lang="ko-KR" altLang="en-US" sz="2000" b="0" i="0" u="none" strike="noStrike"/>
              <a:t>일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＊밤에 가족이 모여 소바를 먹음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→국수처럼 오래 살기를 기원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11</a:t>
            </a:r>
            <a:r>
              <a:rPr lang="ko-KR" altLang="en-US" sz="2000" b="0" i="0" u="none" strike="noStrike"/>
              <a:t>시 </a:t>
            </a:r>
            <a:r>
              <a:rPr lang="en-US" altLang="ko-KR" sz="2000" b="0" i="0" u="none" strike="noStrike"/>
              <a:t>30</a:t>
            </a:r>
            <a:r>
              <a:rPr lang="ko-KR" altLang="en-US" sz="2000" b="0" i="0" u="none" strike="noStrike"/>
              <a:t>분부터 </a:t>
            </a:r>
            <a:r>
              <a:rPr lang="en-US" altLang="ko-KR" sz="2000" b="0" i="0" u="none" strike="noStrike"/>
              <a:t>108</a:t>
            </a:r>
            <a:r>
              <a:rPr lang="ko-KR" altLang="en-US" sz="2000" b="0" i="0" u="none" strike="noStrike"/>
              <a:t>번의 종을 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76745" y="2441890"/>
            <a:ext cx="3419254" cy="2487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https://youtu.be/2FKx0UMwMt0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4748712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동영상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087120" y="4185920"/>
            <a:ext cx="25095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087120" y="4800600"/>
            <a:ext cx="25095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087120" y="5415280"/>
            <a:ext cx="25095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081814" y="4124596"/>
            <a:ext cx="585034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5081814" y="4820920"/>
            <a:ext cx="585034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5081814" y="5435600"/>
            <a:ext cx="585034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FKx0UMwMt0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tretch>
            <a:fillRect/>
          </a:stretch>
        </p:blipFill>
        <p:spPr>
          <a:xfrm>
            <a:off x="3810000" y="1714500"/>
            <a:ext cx="4572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162DE9-1B6D-4AB6-BC92-1A106ECC3B65}"/>
              </a:ext>
            </a:extLst>
          </p:cNvPr>
          <p:cNvSpPr txBox="1"/>
          <p:nvPr/>
        </p:nvSpPr>
        <p:spPr>
          <a:xfrm>
            <a:off x="1079863" y="2787644"/>
            <a:ext cx="2656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https://youtu.be/2FKx0UMwMt0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71063"/>
            <a:ext cx="548640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목차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493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1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306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2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7119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3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pic>
        <p:nvPicPr>
          <p:cNvPr id="17" name="내용 개체 틀 8"/>
          <p:cNvPicPr>
            <a:picLocks noChangeAspect="1"/>
          </p:cNvPicPr>
          <p:nvPr/>
        </p:nvPicPr>
        <p:blipFill rotWithShape="1">
          <a:blip r:embed="rId2"/>
          <a:srcRect t="19500" b="24440"/>
          <a:stretch>
            <a:fillRect/>
          </a:stretch>
        </p:blipFill>
        <p:spPr>
          <a:xfrm>
            <a:off x="3730317" y="2638616"/>
            <a:ext cx="2219730" cy="1753949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1246506" y="4570113"/>
            <a:ext cx="2265678" cy="390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일본의 연중행사</a:t>
            </a:r>
          </a:p>
        </p:txBody>
      </p:sp>
      <p:pic>
        <p:nvPicPr>
          <p:cNvPr id="19" name="그림 8"/>
          <p:cNvPicPr>
            <a:picLocks noChangeAspect="1"/>
          </p:cNvPicPr>
          <p:nvPr/>
        </p:nvPicPr>
        <p:blipFill rotWithShape="1">
          <a:blip r:embed="rId3"/>
          <a:srcRect r="23420"/>
          <a:stretch>
            <a:fillRect/>
          </a:stretch>
        </p:blipFill>
        <p:spPr>
          <a:xfrm>
            <a:off x="6259286" y="2541433"/>
            <a:ext cx="2190407" cy="1815954"/>
          </a:xfrm>
          <a:prstGeom prst="rect">
            <a:avLst/>
          </a:prstGeom>
        </p:spPr>
      </p:pic>
      <p:pic>
        <p:nvPicPr>
          <p:cNvPr id="20" name="내용 개체 틀 3"/>
          <p:cNvPicPr>
            <a:picLocks noChangeAspect="1"/>
          </p:cNvPicPr>
          <p:nvPr/>
        </p:nvPicPr>
        <p:blipFill rotWithShape="1">
          <a:blip r:embed="rId4"/>
          <a:srcRect l="11960" r="11660"/>
          <a:stretch>
            <a:fillRect/>
          </a:stretch>
        </p:blipFill>
        <p:spPr>
          <a:xfrm>
            <a:off x="8848887" y="2553709"/>
            <a:ext cx="2185932" cy="175058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79072" y="2662052"/>
            <a:ext cx="2204159" cy="1642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2" animBg="1"/>
      <p:bldP spid="11" grpId="3" animBg="1"/>
      <p:bldP spid="12" grpId="4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31052" y="2929890"/>
            <a:ext cx="7538358" cy="100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6000"/>
              <a:t> 감사합니다</a:t>
            </a:r>
            <a:r>
              <a:rPr lang="en-US" altLang="ko-KR" sz="6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71063"/>
            <a:ext cx="548640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목차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493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5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306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6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7119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7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1246506" y="4570113"/>
            <a:ext cx="2265678" cy="390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4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pic>
        <p:nvPicPr>
          <p:cNvPr id="19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23607" y="2704367"/>
            <a:ext cx="2109107" cy="177583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78857" y="2701926"/>
            <a:ext cx="2159000" cy="169907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90821" y="2753632"/>
            <a:ext cx="2131784" cy="1677308"/>
          </a:xfrm>
          <a:prstGeom prst="rect">
            <a:avLst/>
          </a:prstGeom>
        </p:spPr>
      </p:pic>
      <p:pic>
        <p:nvPicPr>
          <p:cNvPr id="22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876267" y="2732589"/>
            <a:ext cx="2176003" cy="1692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2" animBg="1"/>
      <p:bldP spid="11" grpId="3" animBg="1"/>
      <p:bldP spid="12" grpId="4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71063"/>
            <a:ext cx="548640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목차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493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9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306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10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7119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11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1246506" y="4570113"/>
            <a:ext cx="2265678" cy="390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8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pic>
        <p:nvPicPr>
          <p:cNvPr id="19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4801" y="2614207"/>
            <a:ext cx="2331358" cy="177926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62614" y="2572203"/>
            <a:ext cx="2233386" cy="186327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81750" y="2555421"/>
            <a:ext cx="2196687" cy="188322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713106" y="2616337"/>
            <a:ext cx="2281463" cy="174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2" animBg="1"/>
      <p:bldP spid="11" grpId="3" animBg="1"/>
      <p:bldP spid="12" grpId="4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71063"/>
            <a:ext cx="548640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목차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9680" y="5034918"/>
            <a:ext cx="2265678" cy="297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400">
              <a:solidFill>
                <a:srgbClr val="848C45"/>
              </a:solidFill>
              <a:latin typeface="나눔바른고딕"/>
              <a:ea typeface="나눔바른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3161" y="4542579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12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306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1306" y="5034918"/>
            <a:ext cx="2265678" cy="297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400">
              <a:solidFill>
                <a:srgbClr val="848C45"/>
              </a:solidFill>
              <a:latin typeface="나눔바른고딕"/>
              <a:ea typeface="나눔바른고딕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7119" y="4569793"/>
            <a:ext cx="226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7119" y="5034918"/>
            <a:ext cx="2265678" cy="297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400">
              <a:solidFill>
                <a:srgbClr val="848C45"/>
              </a:solidFill>
              <a:latin typeface="나눔바른고딕"/>
              <a:ea typeface="나눔바른고딕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1246506" y="4570113"/>
            <a:ext cx="2265678" cy="390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19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08506" y="2309498"/>
            <a:ext cx="2974987" cy="184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023360" y="0"/>
            <a:ext cx="51816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6620" y="1021383"/>
            <a:ext cx="3483249" cy="173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6000">
                <a:solidFill>
                  <a:srgbClr val="848C45"/>
                </a:solidFill>
                <a:latin typeface="Gotham Medium"/>
              </a:rPr>
              <a:t>일본의 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6000">
                <a:solidFill>
                  <a:srgbClr val="848C45"/>
                </a:solidFill>
                <a:latin typeface="Gotham Medium"/>
              </a:rPr>
              <a:t>연중행사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946" y="2773486"/>
            <a:ext cx="5966820" cy="17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b="1">
                <a:solidFill>
                  <a:schemeClr val="dk1"/>
                </a:solidFill>
                <a:latin typeface="나눔바른고딕"/>
                <a:ea typeface="나눔바른고딕"/>
              </a:rPr>
              <a:t>계절감과 삶의 활력을 위한 행사</a:t>
            </a:r>
            <a:r>
              <a:rPr lang="en-US" altLang="ko-KR" sz="2000" b="1">
                <a:solidFill>
                  <a:schemeClr val="dk1"/>
                </a:solidFill>
                <a:latin typeface="나눔바른고딕"/>
                <a:ea typeface="나눔바른고딕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chemeClr val="dk1"/>
              </a:solidFill>
              <a:latin typeface="나눔바른고딕"/>
              <a:ea typeface="나눔바른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solidFill>
                  <a:schemeClr val="dk1"/>
                </a:solidFill>
                <a:latin typeface="나눔바른고딕"/>
                <a:ea typeface="나눔바른고딕"/>
              </a:rPr>
              <a:t>우리나라와 비슷한 행사</a:t>
            </a:r>
            <a:endParaRPr lang="en-US" altLang="ko-KR" sz="2000" b="1">
              <a:solidFill>
                <a:srgbClr val="8C7764"/>
              </a:solidFill>
              <a:latin typeface="나눔바른고딕"/>
              <a:ea typeface="나눔바른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>
                <a:solidFill>
                  <a:srgbClr val="8C7764"/>
                </a:solidFill>
                <a:latin typeface="나눔바른고딕"/>
                <a:ea typeface="나눔바른고딕"/>
              </a:rPr>
              <a:t>:</a:t>
            </a:r>
            <a:r>
              <a:rPr lang="ko-KR" altLang="en-US" sz="2000" b="1">
                <a:solidFill>
                  <a:srgbClr val="8C7764"/>
                </a:solidFill>
                <a:latin typeface="나눔바른고딕"/>
                <a:ea typeface="나눔바른고딕"/>
              </a:rPr>
              <a:t> </a:t>
            </a:r>
            <a:r>
              <a:rPr sz="2000" b="0" i="0" u="none" strike="noStrike"/>
              <a:t>お正月</a:t>
            </a:r>
            <a:r>
              <a:rPr lang="EN-US" sz="2000" b="0" i="0" u="none" strike="noStrike"/>
              <a:t>(</a:t>
            </a:r>
            <a:r>
              <a:rPr sz="2000" b="0" i="0" u="none" strike="noStrike"/>
              <a:t>오쇼가츠</a:t>
            </a:r>
            <a:r>
              <a:rPr lang="EN-US" sz="2000" b="0" i="0" u="none" strike="noStrike"/>
              <a:t>)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</a:t>
            </a:r>
            <a:r>
              <a:rPr sz="2000" b="0" i="0" u="none" strike="noStrike"/>
              <a:t>お盆</a:t>
            </a:r>
            <a:r>
              <a:rPr lang="EN-US" sz="2000" b="0" i="0" u="none" strike="noStrike"/>
              <a:t>(</a:t>
            </a:r>
            <a:r>
              <a:rPr sz="2000" b="0" i="0" u="none" strike="noStrike"/>
              <a:t>오본</a:t>
            </a:r>
            <a:r>
              <a:rPr lang="EN-US" sz="2000" b="0" i="0" u="none" strike="noStrike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087120" y="4185920"/>
            <a:ext cx="25095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087120" y="4800600"/>
            <a:ext cx="25095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087120" y="5415280"/>
            <a:ext cx="25095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2000" y="3070266"/>
            <a:ext cx="3130073" cy="2867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2" y="742406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1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4804" y="3276951"/>
            <a:ext cx="5966822" cy="44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9208" y="909306"/>
            <a:ext cx="6157322" cy="301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お正月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오쇼가츠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1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1</a:t>
            </a:r>
            <a:r>
              <a:rPr lang="ko-KR" altLang="en-US" sz="2000" b="0" i="0" u="none" strike="noStrike"/>
              <a:t>일</a:t>
            </a:r>
            <a:r>
              <a:rPr lang="en-US" altLang="ko-KR" sz="2000" b="0" i="0" u="none" strike="noStrike"/>
              <a:t>~1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3</a:t>
            </a:r>
            <a:r>
              <a:rPr lang="ko-KR" altLang="en-US" sz="2000" b="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＊한국의 설과 비슷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sz="2000" b="0" i="0" u="none" strike="noStrike"/>
              <a:t>「あけましておめでとうございます」</a:t>
            </a:r>
            <a:r>
              <a:rPr lang="ko-KR" altLang="en-US" sz="2000" b="0" i="0" u="none" strike="noStrike"/>
              <a:t> 인사법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＊가도마츠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시메카자리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가가미머치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오세치 요리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  <p:pic>
        <p:nvPicPr>
          <p:cNvPr id="21" name="내용 개체 틀 8"/>
          <p:cNvPicPr>
            <a:picLocks noChangeAspect="1"/>
          </p:cNvPicPr>
          <p:nvPr/>
        </p:nvPicPr>
        <p:blipFill rotWithShape="1">
          <a:blip r:embed="rId2"/>
          <a:srcRect t="19500" b="24440"/>
          <a:stretch>
            <a:fillRect/>
          </a:stretch>
        </p:blipFill>
        <p:spPr>
          <a:xfrm>
            <a:off x="3090782" y="1060187"/>
            <a:ext cx="2165301" cy="212134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69317" y="3429000"/>
            <a:ext cx="2243364" cy="2094592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5574393" y="3429000"/>
            <a:ext cx="6157322" cy="2522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成人式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성인식</a:t>
            </a:r>
            <a:r>
              <a:rPr lang="en-US" altLang="ko-KR" sz="2000" b="1" i="0" u="none" strike="noStrike"/>
              <a:t>)</a:t>
            </a:r>
            <a:endParaRPr lang="en-US" altLang="ko-KR" sz="2000" b="0" i="0" u="none" strike="noStrike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＊매주 </a:t>
            </a:r>
            <a:r>
              <a:rPr lang="en-US" altLang="ko-KR" sz="2000" b="0" i="0" u="none" strike="noStrike"/>
              <a:t>1</a:t>
            </a:r>
            <a:r>
              <a:rPr lang="ko-KR" altLang="en-US" sz="2000" b="0" i="0" u="none" strike="noStrike"/>
              <a:t>월 둘째 주 월요일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＊만 </a:t>
            </a:r>
            <a:r>
              <a:rPr lang="en-US" altLang="ko-KR" sz="2000" b="0" i="0" u="none" strike="noStrike"/>
              <a:t>20</a:t>
            </a:r>
            <a:r>
              <a:rPr lang="ko-KR" altLang="en-US" sz="2000" b="0" i="0" u="none" strike="noStrike"/>
              <a:t>세가 되는 것을 축하하는 날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＊전통복장인 기모노를 입음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2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180" y="2251517"/>
            <a:ext cx="5966822" cy="3499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節分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세츠분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2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3</a:t>
            </a:r>
            <a:r>
              <a:rPr lang="ko-KR" altLang="en-US" sz="2000" b="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sz="2000" b="0" i="0" u="none" strike="noStrike"/>
              <a:t>마메마키</a:t>
            </a:r>
            <a:r>
              <a:rPr lang="EN-US" sz="2000" b="0" i="0" u="none" strike="noStrike"/>
              <a:t>(</a:t>
            </a:r>
            <a:r>
              <a:rPr sz="2000" b="0" i="0" u="none" strike="noStrike"/>
              <a:t>豆まき</a:t>
            </a:r>
            <a:r>
              <a:rPr lang="EN-US" sz="2000" b="0" i="0" u="none" strike="noStrike"/>
              <a:t>)</a:t>
            </a:r>
            <a:r>
              <a:rPr lang="en-US" altLang="ko-KR" sz="2000" b="0" i="0" u="none" strike="noStrike"/>
              <a:t>:</a:t>
            </a:r>
            <a:r>
              <a:rPr lang="ko-KR" altLang="en-US" sz="2000" b="0" i="0" u="none" strike="noStrike"/>
              <a:t> 콩뿌리기 행사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＊귀신을 밖으로 내쫓고 복 맞이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sz="2000" b="0" i="0" u="none" strike="noStrike"/>
              <a:t>福は内</a:t>
            </a:r>
            <a:r>
              <a:rPr lang="en-US" altLang="ko-KR" sz="2000" b="0" i="0" u="none" strike="noStrike"/>
              <a:t>,</a:t>
            </a:r>
            <a:r>
              <a:rPr sz="2000" b="0" i="0" u="none" strike="noStrike"/>
              <a:t>鬼は外</a:t>
            </a:r>
            <a:r>
              <a:rPr lang="ko-KR" altLang="en-US" sz="2000" b="0" i="0" u="none" strike="noStrike"/>
              <a:t>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복은 들어오고 귀신은 물러가라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2" name="그림 8"/>
          <p:cNvPicPr>
            <a:picLocks noChangeAspect="1"/>
          </p:cNvPicPr>
          <p:nvPr/>
        </p:nvPicPr>
        <p:blipFill rotWithShape="1">
          <a:blip r:embed="rId2"/>
          <a:srcRect r="23420"/>
          <a:stretch>
            <a:fillRect/>
          </a:stretch>
        </p:blipFill>
        <p:spPr>
          <a:xfrm>
            <a:off x="2517664" y="2007748"/>
            <a:ext cx="3325912" cy="325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7091" y="742405"/>
            <a:ext cx="10837816" cy="5373189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6600">
                <a:solidFill>
                  <a:srgbClr val="848C45"/>
                </a:solidFill>
                <a:latin typeface="Gotham Medium"/>
              </a:rPr>
              <a:t>3</a:t>
            </a:r>
            <a:r>
              <a:rPr lang="ko-KR" altLang="en-US" sz="6600">
                <a:solidFill>
                  <a:srgbClr val="848C45"/>
                </a:solidFill>
                <a:latin typeface="Gotham Medium"/>
              </a:rPr>
              <a:t>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600" y="1171063"/>
            <a:ext cx="1564640" cy="98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ko-KR" altLang="en-US" sz="6600">
              <a:solidFill>
                <a:srgbClr val="848C45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767" y="2093130"/>
            <a:ext cx="5966820" cy="301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/>
              <a:t>雛祭り</a:t>
            </a:r>
            <a:r>
              <a:rPr lang="en-US" altLang="ko-KR" sz="2000" b="1" i="0" u="none" strike="noStrike"/>
              <a:t>(</a:t>
            </a:r>
            <a:r>
              <a:rPr lang="ko-KR" altLang="en-US" sz="2000" b="1" i="0" u="none" strike="noStrike"/>
              <a:t>히나마츠리</a:t>
            </a:r>
            <a:r>
              <a:rPr lang="en-US" altLang="ko-KR" sz="2000" b="1" i="0" u="none" strike="noStrike"/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＊매년 </a:t>
            </a:r>
            <a:r>
              <a:rPr lang="en-US" altLang="ko-KR" sz="2000" b="0" i="0" u="none" strike="noStrike"/>
              <a:t>3</a:t>
            </a:r>
            <a:r>
              <a:rPr lang="ko-KR" altLang="en-US" sz="2000" b="0" i="0" u="none" strike="noStrike"/>
              <a:t>월 </a:t>
            </a:r>
            <a:r>
              <a:rPr lang="en-US" altLang="ko-KR" sz="2000" b="0" i="0" u="none" strike="noStrike"/>
              <a:t>3</a:t>
            </a:r>
            <a:r>
              <a:rPr lang="ko-KR" altLang="en-US" sz="2000" b="0" i="0" u="none" strike="noStrike"/>
              <a:t>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＊여자 어린이의 건강과 행복 기원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＊히나단에 히나인형 진열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＊</a:t>
            </a:r>
            <a:r>
              <a:rPr lang="en-US" altLang="ko-KR" sz="2000" b="0" i="0" u="none" strike="noStrike"/>
              <a:t>4</a:t>
            </a:r>
            <a:r>
              <a:rPr lang="ko-KR" altLang="en-US" sz="2000" b="0" i="0" u="none" strike="noStrike"/>
              <a:t>일에 인형을 강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바다에 흘려보내기도 함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0" i="0" u="none" strike="noStrike"/>
          </a:p>
        </p:txBody>
      </p:sp>
      <p:sp>
        <p:nvSpPr>
          <p:cNvPr id="12" name="TextBox 11"/>
          <p:cNvSpPr txBox="1"/>
          <p:nvPr/>
        </p:nvSpPr>
        <p:spPr>
          <a:xfrm>
            <a:off x="5081815" y="2406094"/>
            <a:ext cx="2265678" cy="4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000" b="1">
              <a:solidFill>
                <a:srgbClr val="8C7764"/>
              </a:solidFill>
              <a:latin typeface="나눔바른고딕"/>
              <a:ea typeface="나눔바른고딕"/>
            </a:endParaRPr>
          </a:p>
        </p:txBody>
      </p:sp>
      <p:pic>
        <p:nvPicPr>
          <p:cNvPr id="21" name="내용 개체 틀 3"/>
          <p:cNvPicPr>
            <a:picLocks noChangeAspect="1"/>
          </p:cNvPicPr>
          <p:nvPr/>
        </p:nvPicPr>
        <p:blipFill rotWithShape="1">
          <a:blip r:embed="rId2"/>
          <a:srcRect l="11960" r="11660"/>
          <a:stretch>
            <a:fillRect/>
          </a:stretch>
        </p:blipFill>
        <p:spPr>
          <a:xfrm>
            <a:off x="2521565" y="2006836"/>
            <a:ext cx="3043183" cy="284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456</Words>
  <Application>Microsoft Office PowerPoint</Application>
  <PresentationFormat>와이드스크린</PresentationFormat>
  <Paragraphs>109</Paragraphs>
  <Slides>20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Gotham Medium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Emma</dc:creator>
  <cp:lastModifiedBy>김 한서</cp:lastModifiedBy>
  <cp:revision>54</cp:revision>
  <dcterms:created xsi:type="dcterms:W3CDTF">2019-09-08T14:28:11Z</dcterms:created>
  <dcterms:modified xsi:type="dcterms:W3CDTF">2021-03-31T15:04:56Z</dcterms:modified>
  <cp:version/>
</cp:coreProperties>
</file>