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6" r:id="rId3"/>
    <p:sldId id="330" r:id="rId4"/>
    <p:sldId id="329" r:id="rId5"/>
    <p:sldId id="332" r:id="rId6"/>
    <p:sldId id="333" r:id="rId7"/>
    <p:sldId id="334" r:id="rId8"/>
    <p:sldId id="337" r:id="rId9"/>
    <p:sldId id="341" r:id="rId10"/>
    <p:sldId id="338" r:id="rId11"/>
    <p:sldId id="342" r:id="rId12"/>
    <p:sldId id="339" r:id="rId13"/>
    <p:sldId id="343" r:id="rId14"/>
    <p:sldId id="336" r:id="rId15"/>
    <p:sldId id="344" r:id="rId16"/>
    <p:sldId id="345" r:id="rId17"/>
    <p:sldId id="346" r:id="rId18"/>
    <p:sldId id="348" r:id="rId19"/>
    <p:sldId id="349" r:id="rId20"/>
    <p:sldId id="350" r:id="rId21"/>
    <p:sldId id="352" r:id="rId22"/>
    <p:sldId id="356" r:id="rId23"/>
    <p:sldId id="353" r:id="rId24"/>
    <p:sldId id="351" r:id="rId25"/>
    <p:sldId id="354" r:id="rId26"/>
  </p:sldIdLst>
  <p:sldSz cx="12193588" cy="6858000"/>
  <p:notesSz cx="6858000" cy="9144000"/>
  <p:embeddedFontLst>
    <p:embeddedFont>
      <p:font typeface="제주명조" panose="02000300000000000000" pitchFamily="2" charset="-127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X경필명조B" panose="02020600000000000000" pitchFamily="18" charset="-127"/>
      <p:regular r:id="rId34"/>
    </p:embeddedFont>
    <p:embeddedFont>
      <p:font typeface="DX시인과나" panose="02020600000000000000" pitchFamily="18" charset="-127"/>
      <p:regular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indows User" initials="WU" lastIdx="1" clrIdx="1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C83533"/>
    <a:srgbClr val="C72826"/>
    <a:srgbClr val="C42725"/>
    <a:srgbClr val="3C3C3C"/>
    <a:srgbClr val="D8453B"/>
    <a:srgbClr val="CC2927"/>
    <a:srgbClr val="F13B48"/>
    <a:srgbClr val="DF5349"/>
    <a:srgbClr val="F5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88684" autoAdjust="0"/>
  </p:normalViewPr>
  <p:slideViewPr>
    <p:cSldViewPr>
      <p:cViewPr varScale="1">
        <p:scale>
          <a:sx n="72" d="100"/>
          <a:sy n="72" d="100"/>
        </p:scale>
        <p:origin x="612" y="60"/>
      </p:cViewPr>
      <p:guideLst>
        <p:guide orient="horz" pos="2160"/>
        <p:guide pos="3841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2371" y="6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69462E-A992-4F6B-9F12-5987BE2944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4B11B5-3E69-4217-AF65-4538F5CDA9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5EDA0-1182-4353-ABD4-409849F0BF07}" type="datetimeFigureOut">
              <a:rPr lang="en-ID" smtClean="0"/>
              <a:t>31/03/2021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B1D465-962F-40FC-83E9-064F3F88AF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D3327A-E3AC-40BE-8646-C22421A81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38D0E-C8CB-41A4-87D6-570A342A4B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051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31/03/2021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14A763E-CD77-4A07-A3FC-8C34CFB4516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923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4C08FD1-385A-48A9-A36E-B33EB79B48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588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085E14-8245-4F1D-B18D-BF567F4067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05" y="496389"/>
            <a:ext cx="4214485" cy="5865222"/>
          </a:xfrm>
          <a:prstGeom prst="roundRect">
            <a:avLst>
              <a:gd name="adj" fmla="val 6334"/>
            </a:avLst>
          </a:prstGeom>
          <a:pattFill prst="shingle">
            <a:fgClr>
              <a:schemeClr val="accent1"/>
            </a:fgClr>
            <a:bgClr>
              <a:schemeClr val="bg1"/>
            </a:bgClr>
          </a:pattFill>
          <a:ln w="127000"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249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7D8F2A9B-534F-432C-914C-1763ABDB07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754744"/>
            <a:ext cx="12193587" cy="473165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9F4D60C0-76BE-4F74-9402-BBCEE6A030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41940" y="1547614"/>
            <a:ext cx="3721854" cy="43796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4CCE1F87-1349-4CE1-8C6D-DA400D09B6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596529" y="1547614"/>
            <a:ext cx="4855117" cy="2135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90F77F3-5E46-431A-89F9-C20E41BEC84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6530" y="3835514"/>
            <a:ext cx="4855116" cy="2091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910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90" r:id="rId2"/>
    <p:sldLayoutId id="2147483713" r:id="rId3"/>
    <p:sldLayoutId id="2147483715" r:id="rId4"/>
    <p:sldLayoutId id="214748372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439" userDrawn="1">
          <p15:clr>
            <a:srgbClr val="F26B43"/>
          </p15:clr>
        </p15:guide>
        <p15:guide id="3" pos="7265" userDrawn="1">
          <p15:clr>
            <a:srgbClr val="F26B43"/>
          </p15:clr>
        </p15:guide>
        <p15:guide id="4" orient="horz" pos="414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pos="257" userDrawn="1">
          <p15:clr>
            <a:srgbClr val="F26B43"/>
          </p15:clr>
        </p15:guide>
        <p15:guide id="8" pos="74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microsoft.com/office/2007/relationships/hdphoto" Target="../media/hdphoto2.wdp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xjkfVjZzk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xjkfVjZzk0?feature=oembed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개체 틀 28">
            <a:extLst>
              <a:ext uri="{FF2B5EF4-FFF2-40B4-BE49-F238E27FC236}">
                <a16:creationId xmlns:a16="http://schemas.microsoft.com/office/drawing/2014/main" id="{40099795-7298-422C-A325-AF41B948E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D05449-FE5C-41C2-8B40-B2724260F118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F610B49E-F0A5-4BE2-9880-387F8B2A3856}"/>
              </a:ext>
            </a:extLst>
          </p:cNvPr>
          <p:cNvSpPr/>
          <p:nvPr/>
        </p:nvSpPr>
        <p:spPr>
          <a:xfrm>
            <a:off x="3494934" y="2213070"/>
            <a:ext cx="5064985" cy="1634254"/>
          </a:xfrm>
          <a:prstGeom prst="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3200"/>
          </a:p>
        </p:txBody>
      </p:sp>
      <p:sp>
        <p:nvSpPr>
          <p:cNvPr id="16" name="Oval 14">
            <a:extLst>
              <a:ext uri="{FF2B5EF4-FFF2-40B4-BE49-F238E27FC236}">
                <a16:creationId xmlns:a16="http://schemas.microsoft.com/office/drawing/2014/main" id="{352FA6B0-F691-4183-8C92-70EF6A150A6B}"/>
              </a:ext>
            </a:extLst>
          </p:cNvPr>
          <p:cNvSpPr/>
          <p:nvPr/>
        </p:nvSpPr>
        <p:spPr>
          <a:xfrm>
            <a:off x="6959146" y="1163253"/>
            <a:ext cx="2085621" cy="2099635"/>
          </a:xfrm>
          <a:prstGeom prst="ellipse">
            <a:avLst/>
          </a:prstGeom>
          <a:solidFill>
            <a:srgbClr val="F13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 sz="3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8912F-5CD9-4CE0-9289-6F2F1CFB8110}"/>
              </a:ext>
            </a:extLst>
          </p:cNvPr>
          <p:cNvSpPr txBox="1"/>
          <p:nvPr/>
        </p:nvSpPr>
        <p:spPr>
          <a:xfrm>
            <a:off x="3172434" y="2368477"/>
            <a:ext cx="57265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일본 전통문화 속</a:t>
            </a:r>
            <a:endParaRPr lang="en-US" altLang="ko-KR" sz="40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ExtCond ExtBd" panose="02020906060505020204" pitchFamily="18"/>
            </a:endParaRPr>
          </a:p>
          <a:p>
            <a:pPr algn="ctr"/>
            <a:r>
              <a:rPr lang="ko-KR" altLang="en-US" sz="4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 무대 예능</a:t>
            </a:r>
            <a:endParaRPr lang="en-US" sz="40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ExtCond ExtBd" panose="02020906060505020204" pitchFamily="1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891369-C4F6-4E72-B011-A345D7CBD7EB}"/>
              </a:ext>
            </a:extLst>
          </p:cNvPr>
          <p:cNvSpPr txBox="1"/>
          <p:nvPr/>
        </p:nvSpPr>
        <p:spPr>
          <a:xfrm>
            <a:off x="3432730" y="4022557"/>
            <a:ext cx="5064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SemCond Thin" panose="02020202060505020204" pitchFamily="18"/>
              </a:rPr>
              <a:t>가부키의 역사와 특징</a:t>
            </a:r>
            <a:endParaRPr lang="en-US" sz="20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SemCond Thin" panose="02020202060505020204" pitchFamily="1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BECA93-B76E-4863-B056-2155BCE98000}"/>
              </a:ext>
            </a:extLst>
          </p:cNvPr>
          <p:cNvSpPr txBox="1"/>
          <p:nvPr/>
        </p:nvSpPr>
        <p:spPr>
          <a:xfrm>
            <a:off x="5377728" y="4597900"/>
            <a:ext cx="1581418" cy="300990"/>
          </a:xfrm>
          <a:prstGeom prst="roundRect">
            <a:avLst>
              <a:gd name="adj" fmla="val 32207"/>
            </a:avLst>
          </a:prstGeom>
          <a:solidFill>
            <a:schemeClr val="accent3"/>
          </a:solidFill>
          <a:effectLst>
            <a:outerShdw blurRad="292100" dist="101600" dir="2700000" algn="ctr" rotWithShape="0">
              <a:srgbClr val="000000">
                <a:alpha val="20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歌 舞 伎</a:t>
            </a:r>
          </a:p>
        </p:txBody>
      </p:sp>
      <p:sp>
        <p:nvSpPr>
          <p:cNvPr id="35" name="Rectangle 33">
            <a:extLst>
              <a:ext uri="{FF2B5EF4-FFF2-40B4-BE49-F238E27FC236}">
                <a16:creationId xmlns:a16="http://schemas.microsoft.com/office/drawing/2014/main" id="{0F57063C-CDF3-47D5-9FF5-10F8DABE03B7}"/>
              </a:ext>
            </a:extLst>
          </p:cNvPr>
          <p:cNvSpPr/>
          <p:nvPr/>
        </p:nvSpPr>
        <p:spPr>
          <a:xfrm>
            <a:off x="7104906" y="6060393"/>
            <a:ext cx="5604313" cy="50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Poppins" panose="00000500000000000000" pitchFamily="2" charset="0"/>
              </a:rPr>
              <a:t>일본어일본학과 </a:t>
            </a:r>
            <a:r>
              <a:rPr lang="it-IT" sz="20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Poppins" panose="00000500000000000000" pitchFamily="2" charset="0"/>
              </a:rPr>
              <a:t>21701950</a:t>
            </a:r>
            <a:r>
              <a:rPr lang="ko-KR" altLang="en-US" sz="20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Poppins" panose="00000500000000000000" pitchFamily="2" charset="0"/>
              </a:rPr>
              <a:t> 고민지</a:t>
            </a:r>
            <a:endParaRPr lang="it-IT" sz="20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2"/>
            <a:ext cx="11632176" cy="6224555"/>
          </a:xfrm>
          <a:prstGeom prst="rect">
            <a:avLst/>
          </a:prstGeom>
        </p:spPr>
      </p:pic>
      <p:pic>
        <p:nvPicPr>
          <p:cNvPr id="5" name="그림 4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F744B29A-4D37-4B08-B87C-9FD29BC3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" y="695756"/>
            <a:ext cx="4295936" cy="5466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E5EA2-528D-460C-8412-6EBA80742862}"/>
              </a:ext>
            </a:extLst>
          </p:cNvPr>
          <p:cNvSpPr txBox="1"/>
          <p:nvPr/>
        </p:nvSpPr>
        <p:spPr>
          <a:xfrm>
            <a:off x="6312818" y="194296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와카슈</a:t>
            </a:r>
            <a:r>
              <a:rPr lang="en-US" altLang="ko-KR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若衆</a:t>
            </a:r>
            <a:r>
              <a:rPr lang="en-US" altLang="ko-KR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44AFB-64E2-46D8-9336-49B818A1501D}"/>
              </a:ext>
            </a:extLst>
          </p:cNvPr>
          <p:cNvSpPr txBox="1"/>
          <p:nvPr/>
        </p:nvSpPr>
        <p:spPr>
          <a:xfrm>
            <a:off x="6816874" y="3311113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아름다운 소년들이 여장을 하고 노래하고 춤추는 가부키</a:t>
            </a:r>
          </a:p>
        </p:txBody>
      </p:sp>
    </p:spTree>
    <p:extLst>
      <p:ext uri="{BB962C8B-B14F-4D97-AF65-F5344CB8AC3E}">
        <p14:creationId xmlns:p14="http://schemas.microsoft.com/office/powerpoint/2010/main" val="141967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2"/>
            <a:ext cx="11632176" cy="6224555"/>
          </a:xfrm>
          <a:prstGeom prst="rect">
            <a:avLst/>
          </a:prstGeom>
        </p:spPr>
      </p:pic>
      <p:pic>
        <p:nvPicPr>
          <p:cNvPr id="5" name="그림 4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F744B29A-4D37-4B08-B87C-9FD29BC32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4" y="695756"/>
            <a:ext cx="4295936" cy="54664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6E5EA2-528D-460C-8412-6EBA80742862}"/>
              </a:ext>
            </a:extLst>
          </p:cNvPr>
          <p:cNvSpPr txBox="1"/>
          <p:nvPr/>
        </p:nvSpPr>
        <p:spPr>
          <a:xfrm>
            <a:off x="6312818" y="1942961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와카슈</a:t>
            </a:r>
            <a:r>
              <a:rPr lang="en-US" altLang="ko-KR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若衆</a:t>
            </a:r>
            <a:r>
              <a:rPr lang="en-US" altLang="ko-KR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644AFB-64E2-46D8-9336-49B818A1501D}"/>
              </a:ext>
            </a:extLst>
          </p:cNvPr>
          <p:cNvSpPr txBox="1"/>
          <p:nvPr/>
        </p:nvSpPr>
        <p:spPr>
          <a:xfrm>
            <a:off x="6816874" y="3311113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아름다운 소년들이 여장을 하고 노래하고 춤추는 가부키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BF106DA-349F-4AED-A19D-0A17E109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335" y="813589"/>
            <a:ext cx="523691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0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2"/>
            <a:ext cx="11632176" cy="6224555"/>
          </a:xfrm>
          <a:prstGeom prst="rect">
            <a:avLst/>
          </a:prstGeom>
        </p:spPr>
      </p:pic>
      <p:pic>
        <p:nvPicPr>
          <p:cNvPr id="5" name="그림 4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821994C7-E4C1-432E-8509-1F6FD9020B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82" y="747532"/>
            <a:ext cx="4176463" cy="5362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6D529D-EE93-401F-94F1-85F15B65F4EB}"/>
              </a:ext>
            </a:extLst>
          </p:cNvPr>
          <p:cNvSpPr txBox="1"/>
          <p:nvPr/>
        </p:nvSpPr>
        <p:spPr>
          <a:xfrm>
            <a:off x="1560290" y="1988840"/>
            <a:ext cx="4176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야로</a:t>
            </a:r>
            <a:r>
              <a:rPr lang="en-US" altLang="ko-KR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野郞</a:t>
            </a:r>
            <a:r>
              <a:rPr lang="en-US" altLang="ko-KR" sz="32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r>
              <a:rPr lang="ko-KR" altLang="en-US" sz="4800" b="1" kern="0" spc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가부키</a:t>
            </a:r>
            <a:endParaRPr lang="ko-KR" altLang="en-US" sz="3200" b="1" kern="0" spc="0" dirty="0">
              <a:solidFill>
                <a:schemeClr val="bg1"/>
              </a:solidFill>
              <a:effectLst/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9EB66-FAEC-49EC-BD26-4E8C2ACFB26B}"/>
              </a:ext>
            </a:extLst>
          </p:cNvPr>
          <p:cNvSpPr txBox="1"/>
          <p:nvPr/>
        </p:nvSpPr>
        <p:spPr>
          <a:xfrm>
            <a:off x="1308263" y="3231941"/>
            <a:ext cx="4553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성인 남성들에 의한 가부키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노와 교겐의 연극 방식</a:t>
            </a:r>
          </a:p>
        </p:txBody>
      </p:sp>
    </p:spTree>
    <p:extLst>
      <p:ext uri="{BB962C8B-B14F-4D97-AF65-F5344CB8AC3E}">
        <p14:creationId xmlns:p14="http://schemas.microsoft.com/office/powerpoint/2010/main" val="38519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F6AB5FD-0154-4D3D-AF96-F55489821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" y="0"/>
            <a:ext cx="12192001" cy="68580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95DE3ABE-F9AA-45CC-AB92-CCC8D72AE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57" y="299110"/>
            <a:ext cx="11632176" cy="6224555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24821350-E83C-4AEA-906D-9935A0D54AB0}"/>
              </a:ext>
            </a:extLst>
          </p:cNvPr>
          <p:cNvCxnSpPr/>
          <p:nvPr/>
        </p:nvCxnSpPr>
        <p:spPr>
          <a:xfrm>
            <a:off x="912218" y="3441032"/>
            <a:ext cx="103691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5CE3185-E216-44C6-A2CD-AB0B7A291E8F}"/>
              </a:ext>
            </a:extLst>
          </p:cNvPr>
          <p:cNvSpPr txBox="1"/>
          <p:nvPr/>
        </p:nvSpPr>
        <p:spPr>
          <a:xfrm>
            <a:off x="768208" y="4373075"/>
            <a:ext cx="23042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겐로쿠 시대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아라고토</a:t>
            </a:r>
            <a:endParaRPr lang="en-US" altLang="ko-KR" sz="28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와고토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4B5A87-AFB6-4011-BB9D-7B12716479FF}"/>
              </a:ext>
            </a:extLst>
          </p:cNvPr>
          <p:cNvSpPr txBox="1"/>
          <p:nvPr/>
        </p:nvSpPr>
        <p:spPr>
          <a:xfrm>
            <a:off x="2568402" y="1484784"/>
            <a:ext cx="2659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18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세기 중반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닌교조루리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DB59DD-B985-466D-96FD-3E735F39AA52}"/>
              </a:ext>
            </a:extLst>
          </p:cNvPr>
          <p:cNvSpPr txBox="1"/>
          <p:nvPr/>
        </p:nvSpPr>
        <p:spPr>
          <a:xfrm>
            <a:off x="6672858" y="1484784"/>
            <a:ext cx="2653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메이지유신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연극개량운동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F73FA1-3AB5-4B3A-9D81-9C162F56B22F}"/>
              </a:ext>
            </a:extLst>
          </p:cNvPr>
          <p:cNvSpPr txBox="1"/>
          <p:nvPr/>
        </p:nvSpPr>
        <p:spPr>
          <a:xfrm>
            <a:off x="8833098" y="4356393"/>
            <a:ext cx="214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슈퍼가부키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1B0B50-6D13-47F2-9CA0-874ABA293933}"/>
              </a:ext>
            </a:extLst>
          </p:cNvPr>
          <p:cNvSpPr txBox="1"/>
          <p:nvPr/>
        </p:nvSpPr>
        <p:spPr>
          <a:xfrm>
            <a:off x="4080568" y="434303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18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세기 후반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츠루야 난보쿠</a:t>
            </a:r>
            <a:endParaRPr lang="en-US" altLang="ko-KR" sz="28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가와다케 모쿠아미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1992338" y="2864968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936554" y="2864968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6024786" y="2864968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8041010" y="2864968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9913218" y="2864968"/>
            <a:ext cx="0" cy="115212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7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그림 8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0305B5B2-A6F9-4582-86A4-1CD38BBE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4108" b="1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6E880B3-5C6E-4F3F-81B9-A973CDE02374}"/>
              </a:ext>
            </a:extLst>
          </p:cNvPr>
          <p:cNvSpPr/>
          <p:nvPr/>
        </p:nvSpPr>
        <p:spPr>
          <a:xfrm>
            <a:off x="0" y="0"/>
            <a:ext cx="1219206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C1125C-8E10-4457-AF8A-281DC49FA02D}"/>
              </a:ext>
            </a:extLst>
          </p:cNvPr>
          <p:cNvSpPr/>
          <p:nvPr/>
        </p:nvSpPr>
        <p:spPr>
          <a:xfrm>
            <a:off x="3072458" y="1700808"/>
            <a:ext cx="216024" cy="38164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492AE-44B9-4F2E-94E7-78E4202C4989}"/>
              </a:ext>
            </a:extLst>
          </p:cNvPr>
          <p:cNvSpPr txBox="1"/>
          <p:nvPr/>
        </p:nvSpPr>
        <p:spPr>
          <a:xfrm>
            <a:off x="3648522" y="2707976"/>
            <a:ext cx="1476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03</a:t>
            </a:r>
            <a:endParaRPr lang="ko-KR" altLang="en-US" sz="8800" b="1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FBCF9-D9DF-49F6-97BB-51EF9E7A9475}"/>
              </a:ext>
            </a:extLst>
          </p:cNvPr>
          <p:cNvSpPr txBox="1"/>
          <p:nvPr/>
        </p:nvSpPr>
        <p:spPr>
          <a:xfrm>
            <a:off x="5123926" y="3108085"/>
            <a:ext cx="457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가부키의 특징</a:t>
            </a:r>
          </a:p>
        </p:txBody>
      </p:sp>
    </p:spTree>
    <p:extLst>
      <p:ext uri="{BB962C8B-B14F-4D97-AF65-F5344CB8AC3E}">
        <p14:creationId xmlns:p14="http://schemas.microsoft.com/office/powerpoint/2010/main" val="3460433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내, 제단이(가) 표시된 사진&#10;&#10;자동 생성된 설명">
            <a:extLst>
              <a:ext uri="{FF2B5EF4-FFF2-40B4-BE49-F238E27FC236}">
                <a16:creationId xmlns:a16="http://schemas.microsoft.com/office/drawing/2014/main" id="{3377323D-DE6B-4926-89DD-CFC75050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2276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9309F-114B-4BB7-83FC-ECD0604EB73B}"/>
              </a:ext>
            </a:extLst>
          </p:cNvPr>
          <p:cNvSpPr txBox="1"/>
          <p:nvPr/>
        </p:nvSpPr>
        <p:spPr>
          <a:xfrm>
            <a:off x="4152578" y="620688"/>
            <a:ext cx="421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가부키의 종류</a:t>
            </a:r>
            <a:endParaRPr lang="en-US" altLang="ko-KR" sz="4800" b="1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9906B37-4351-4439-AB1C-672F8FF5308F}"/>
              </a:ext>
            </a:extLst>
          </p:cNvPr>
          <p:cNvSpPr/>
          <p:nvPr/>
        </p:nvSpPr>
        <p:spPr>
          <a:xfrm>
            <a:off x="1128242" y="2780928"/>
            <a:ext cx="2880320" cy="35283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14D470-3557-45D6-9517-1C8CA00D9ADA}"/>
              </a:ext>
            </a:extLst>
          </p:cNvPr>
          <p:cNvSpPr/>
          <p:nvPr/>
        </p:nvSpPr>
        <p:spPr>
          <a:xfrm>
            <a:off x="0" y="6597352"/>
            <a:ext cx="1219358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래픽 9" descr="일본 인형 단색으로 채워진">
            <a:extLst>
              <a:ext uri="{FF2B5EF4-FFF2-40B4-BE49-F238E27FC236}">
                <a16:creationId xmlns:a16="http://schemas.microsoft.com/office/drawing/2014/main" id="{3DF064E3-46A6-4CED-ADC3-C0E9E5CF9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6314" y="3140968"/>
            <a:ext cx="1740768" cy="174076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EA203C79-DA29-478C-A85E-3BD0058F9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7936" y="2728358"/>
            <a:ext cx="2987299" cy="3633531"/>
          </a:xfrm>
          <a:prstGeom prst="rect">
            <a:avLst/>
          </a:prstGeom>
        </p:spPr>
      </p:pic>
      <p:pic>
        <p:nvPicPr>
          <p:cNvPr id="16" name="그래픽 15" descr="휘갈겨 쓰다 단색으로 채워진">
            <a:extLst>
              <a:ext uri="{FF2B5EF4-FFF2-40B4-BE49-F238E27FC236}">
                <a16:creationId xmlns:a16="http://schemas.microsoft.com/office/drawing/2014/main" id="{DC567868-482B-43FF-BA22-34692145B2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88682" y="3140968"/>
            <a:ext cx="1609328" cy="160932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75C7A69-4DD7-4327-A6A1-D29D03401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006" y="2728357"/>
            <a:ext cx="2987299" cy="3633531"/>
          </a:xfrm>
          <a:prstGeom prst="rect">
            <a:avLst/>
          </a:prstGeom>
        </p:spPr>
      </p:pic>
      <p:pic>
        <p:nvPicPr>
          <p:cNvPr id="20" name="그래픽 19" descr="댄스 단색으로 채워진">
            <a:extLst>
              <a:ext uri="{FF2B5EF4-FFF2-40B4-BE49-F238E27FC236}">
                <a16:creationId xmlns:a16="http://schemas.microsoft.com/office/drawing/2014/main" id="{03EA7A79-03B0-4BAC-B7F6-5F93069A59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689082" y="3140968"/>
            <a:ext cx="1728192" cy="17281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251FD1-729D-41D2-861A-00DEDDD36EC7}"/>
              </a:ext>
            </a:extLst>
          </p:cNvPr>
          <p:cNvSpPr txBox="1"/>
          <p:nvPr/>
        </p:nvSpPr>
        <p:spPr>
          <a:xfrm>
            <a:off x="1558224" y="516976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제주명조" panose="02000300000000000000" pitchFamily="2" charset="-127"/>
                <a:ea typeface="제주명조" panose="02000300000000000000" pitchFamily="2" charset="-127"/>
              </a:rPr>
              <a:t>마루혼모노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4DF51D-DD87-4BAF-9E66-FF300ADCBB2E}"/>
              </a:ext>
            </a:extLst>
          </p:cNvPr>
          <p:cNvSpPr txBox="1"/>
          <p:nvPr/>
        </p:nvSpPr>
        <p:spPr>
          <a:xfrm>
            <a:off x="5108971" y="51697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제주명조" panose="02000300000000000000" pitchFamily="2" charset="-127"/>
                <a:ea typeface="제주명조" panose="02000300000000000000" pitchFamily="2" charset="-127"/>
              </a:rPr>
              <a:t>순가부키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9CF040-E010-4A5E-8BE9-22D7F91559AC}"/>
              </a:ext>
            </a:extLst>
          </p:cNvPr>
          <p:cNvSpPr txBox="1"/>
          <p:nvPr/>
        </p:nvSpPr>
        <p:spPr>
          <a:xfrm>
            <a:off x="8689082" y="5177074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latin typeface="제주명조" panose="02000300000000000000" pitchFamily="2" charset="-127"/>
                <a:ea typeface="제주명조" panose="02000300000000000000" pitchFamily="2" charset="-127"/>
              </a:rPr>
              <a:t>쇼사고토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E8752-4C78-416C-84BF-9542738802FD}"/>
              </a:ext>
            </a:extLst>
          </p:cNvPr>
          <p:cNvSpPr txBox="1"/>
          <p:nvPr/>
        </p:nvSpPr>
        <p:spPr>
          <a:xfrm>
            <a:off x="5157887" y="1553934"/>
            <a:ext cx="2091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공연 형식</a:t>
            </a:r>
          </a:p>
        </p:txBody>
      </p:sp>
    </p:spTree>
    <p:extLst>
      <p:ext uri="{BB962C8B-B14F-4D97-AF65-F5344CB8AC3E}">
        <p14:creationId xmlns:p14="http://schemas.microsoft.com/office/powerpoint/2010/main" val="291982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내, 제단이(가) 표시된 사진&#10;&#10;자동 생성된 설명">
            <a:extLst>
              <a:ext uri="{FF2B5EF4-FFF2-40B4-BE49-F238E27FC236}">
                <a16:creationId xmlns:a16="http://schemas.microsoft.com/office/drawing/2014/main" id="{3377323D-DE6B-4926-89DD-CFC7505014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88" cy="2276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D9309F-114B-4BB7-83FC-ECD0604EB73B}"/>
              </a:ext>
            </a:extLst>
          </p:cNvPr>
          <p:cNvSpPr txBox="1"/>
          <p:nvPr/>
        </p:nvSpPr>
        <p:spPr>
          <a:xfrm>
            <a:off x="4152578" y="623486"/>
            <a:ext cx="435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가부키의 종류</a:t>
            </a:r>
            <a:endParaRPr lang="en-US" altLang="ko-KR" sz="4800" b="1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9906B37-4351-4439-AB1C-672F8FF5308F}"/>
              </a:ext>
            </a:extLst>
          </p:cNvPr>
          <p:cNvSpPr/>
          <p:nvPr/>
        </p:nvSpPr>
        <p:spPr>
          <a:xfrm>
            <a:off x="624186" y="2672916"/>
            <a:ext cx="4968552" cy="35283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014D470-3557-45D6-9517-1C8CA00D9ADA}"/>
              </a:ext>
            </a:extLst>
          </p:cNvPr>
          <p:cNvSpPr/>
          <p:nvPr/>
        </p:nvSpPr>
        <p:spPr>
          <a:xfrm>
            <a:off x="0" y="6597352"/>
            <a:ext cx="12193588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E8752-4C78-416C-84BF-9542738802FD}"/>
              </a:ext>
            </a:extLst>
          </p:cNvPr>
          <p:cNvSpPr txBox="1"/>
          <p:nvPr/>
        </p:nvSpPr>
        <p:spPr>
          <a:xfrm>
            <a:off x="5160690" y="155393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주제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10C88DE3-52EF-4B93-92D1-375A04E4031C}"/>
              </a:ext>
            </a:extLst>
          </p:cNvPr>
          <p:cNvSpPr/>
          <p:nvPr/>
        </p:nvSpPr>
        <p:spPr>
          <a:xfrm>
            <a:off x="6456834" y="2672916"/>
            <a:ext cx="4968552" cy="352839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" name="그래픽 5" descr="검 단색으로 채워진">
            <a:extLst>
              <a:ext uri="{FF2B5EF4-FFF2-40B4-BE49-F238E27FC236}">
                <a16:creationId xmlns:a16="http://schemas.microsoft.com/office/drawing/2014/main" id="{C5B9A7F1-602B-406E-8ECB-5F65F0A0AD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0370" y="3163029"/>
            <a:ext cx="1513535" cy="1513535"/>
          </a:xfrm>
          <a:prstGeom prst="rect">
            <a:avLst/>
          </a:prstGeom>
        </p:spPr>
      </p:pic>
      <p:pic>
        <p:nvPicPr>
          <p:cNvPr id="9" name="그래픽 8" descr="댓글 심장 단색으로 채워진">
            <a:extLst>
              <a:ext uri="{FF2B5EF4-FFF2-40B4-BE49-F238E27FC236}">
                <a16:creationId xmlns:a16="http://schemas.microsoft.com/office/drawing/2014/main" id="{AA0DFE71-7641-43EC-A422-6CBB8F1219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21030" y="3181518"/>
            <a:ext cx="1692188" cy="16921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D72003-C549-4579-A1B0-3B0986446AC8}"/>
              </a:ext>
            </a:extLst>
          </p:cNvPr>
          <p:cNvSpPr txBox="1"/>
          <p:nvPr/>
        </p:nvSpPr>
        <p:spPr>
          <a:xfrm>
            <a:off x="1236937" y="507260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제주명조" panose="02000300000000000000" pitchFamily="2" charset="-127"/>
                <a:ea typeface="제주명조" panose="02000300000000000000" pitchFamily="2" charset="-127"/>
              </a:rPr>
              <a:t>시대물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3AFCE-1DA0-48AD-A43C-BE21E6D1F70C}"/>
              </a:ext>
            </a:extLst>
          </p:cNvPr>
          <p:cNvSpPr txBox="1"/>
          <p:nvPr/>
        </p:nvSpPr>
        <p:spPr>
          <a:xfrm>
            <a:off x="7662968" y="5072607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>
                <a:latin typeface="제주명조" panose="02000300000000000000" pitchFamily="2" charset="-127"/>
                <a:ea typeface="제주명조" panose="02000300000000000000" pitchFamily="2" charset="-127"/>
              </a:rPr>
              <a:t>세화물</a:t>
            </a:r>
          </a:p>
        </p:txBody>
      </p:sp>
    </p:spTree>
    <p:extLst>
      <p:ext uri="{BB962C8B-B14F-4D97-AF65-F5344CB8AC3E}">
        <p14:creationId xmlns:p14="http://schemas.microsoft.com/office/powerpoint/2010/main" val="350967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그림 4" descr="사람, 실내, 벽이(가) 표시된 사진&#10;&#10;자동 생성된 설명">
            <a:extLst>
              <a:ext uri="{FF2B5EF4-FFF2-40B4-BE49-F238E27FC236}">
                <a16:creationId xmlns:a16="http://schemas.microsoft.com/office/drawing/2014/main" id="{20A41CD6-A365-4EA6-B9CF-5B355F84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 b="2278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AFF7E86-BA90-4874-8088-8844BA795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8" y="0"/>
            <a:ext cx="11911584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C063E-BD8E-4955-8D30-DB55E4B629FB}"/>
              </a:ext>
            </a:extLst>
          </p:cNvPr>
          <p:cNvSpPr txBox="1"/>
          <p:nvPr/>
        </p:nvSpPr>
        <p:spPr>
          <a:xfrm>
            <a:off x="9553178" y="3013501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배우</a:t>
            </a:r>
          </a:p>
        </p:txBody>
      </p:sp>
    </p:spTree>
    <p:extLst>
      <p:ext uri="{BB962C8B-B14F-4D97-AF65-F5344CB8AC3E}">
        <p14:creationId xmlns:p14="http://schemas.microsoft.com/office/powerpoint/2010/main" val="356778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708599-583B-4C1D-8176-9FC6F5A6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4081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76368A-046A-4947-BCD1-EE131CFE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6" y="188640"/>
            <a:ext cx="12165286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1F0B18-4193-4F5C-B546-5D5B14DD08F0}"/>
              </a:ext>
            </a:extLst>
          </p:cNvPr>
          <p:cNvSpPr txBox="1"/>
          <p:nvPr/>
        </p:nvSpPr>
        <p:spPr>
          <a:xfrm>
            <a:off x="5196694" y="20608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쿠마도리</a:t>
            </a:r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隈取</a:t>
            </a:r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endParaRPr lang="en-US" altLang="ko-KR" sz="2800" b="1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8826A15-B622-45F6-A6B6-859A53397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5919" y="1113588"/>
            <a:ext cx="3563563" cy="46308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5CD333-74BD-4C89-B075-37F336C97E45}"/>
              </a:ext>
            </a:extLst>
          </p:cNvPr>
          <p:cNvSpPr txBox="1"/>
          <p:nvPr/>
        </p:nvSpPr>
        <p:spPr>
          <a:xfrm>
            <a:off x="6168802" y="3611691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배역의 종류와 성격 표현을 위한 화장법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240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708599-583B-4C1D-8176-9FC6F5A6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4081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76368A-046A-4947-BCD1-EE131CFE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6" y="188640"/>
            <a:ext cx="12165286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1F0B18-4193-4F5C-B546-5D5B14DD08F0}"/>
              </a:ext>
            </a:extLst>
          </p:cNvPr>
          <p:cNvSpPr txBox="1"/>
          <p:nvPr/>
        </p:nvSpPr>
        <p:spPr>
          <a:xfrm>
            <a:off x="5196694" y="20608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온나가타</a:t>
            </a:r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女形</a:t>
            </a:r>
            <a:r>
              <a:rPr lang="en-US" altLang="ko-KR" sz="2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endParaRPr lang="en-US" altLang="ko-KR" sz="2800" b="1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8826A15-B622-45F6-A6B6-859A533971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265" y="1113588"/>
            <a:ext cx="3455385" cy="46308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5CD333-74BD-4C89-B075-37F336C97E45}"/>
              </a:ext>
            </a:extLst>
          </p:cNvPr>
          <p:cNvSpPr txBox="1"/>
          <p:nvPr/>
        </p:nvSpPr>
        <p:spPr>
          <a:xfrm>
            <a:off x="6168802" y="3611691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가부키에서 여성 역할을 하는 남성 배우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66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>
            <a:extLst>
              <a:ext uri="{FF2B5EF4-FFF2-40B4-BE49-F238E27FC236}">
                <a16:creationId xmlns:a16="http://schemas.microsoft.com/office/drawing/2014/main" id="{1CAD64A9-C3EC-40B3-8C32-BF02DE0BDEEC}"/>
              </a:ext>
            </a:extLst>
          </p:cNvPr>
          <p:cNvSpPr/>
          <p:nvPr/>
        </p:nvSpPr>
        <p:spPr>
          <a:xfrm>
            <a:off x="19286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Rectangle 5">
            <a:extLst>
              <a:ext uri="{FF2B5EF4-FFF2-40B4-BE49-F238E27FC236}">
                <a16:creationId xmlns:a16="http://schemas.microsoft.com/office/drawing/2014/main" id="{EB75BA2A-BE48-4C81-8823-82C3BFB8EDC7}"/>
              </a:ext>
            </a:extLst>
          </p:cNvPr>
          <p:cNvSpPr/>
          <p:nvPr/>
        </p:nvSpPr>
        <p:spPr>
          <a:xfrm flipV="1">
            <a:off x="795" y="0"/>
            <a:ext cx="1175657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E9E787FF-3EB9-40E2-82E2-82653EB4A67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7" r="24337"/>
          <a:stretch/>
        </p:blipFill>
        <p:spPr>
          <a:xfrm>
            <a:off x="702705" y="476672"/>
            <a:ext cx="4214485" cy="5884939"/>
          </a:xfr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4A217AD-824A-49AB-9BDB-1BBC00553A2A}"/>
              </a:ext>
            </a:extLst>
          </p:cNvPr>
          <p:cNvSpPr txBox="1"/>
          <p:nvPr/>
        </p:nvSpPr>
        <p:spPr>
          <a:xfrm>
            <a:off x="5747399" y="1292085"/>
            <a:ext cx="55764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가 부 키</a:t>
            </a:r>
            <a:endParaRPr lang="en-US" sz="66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ExtCond ExtBd" panose="02020906060505020204" pitchFamily="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DAD280-6CC8-4EE7-A13E-5A9D5BB9BB7C}"/>
              </a:ext>
            </a:extLst>
          </p:cNvPr>
          <p:cNvSpPr txBox="1"/>
          <p:nvPr/>
        </p:nvSpPr>
        <p:spPr>
          <a:xfrm>
            <a:off x="7053545" y="929424"/>
            <a:ext cx="3034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SemCond Thin" panose="02020202060505020204" pitchFamily="18"/>
              </a:rPr>
              <a:t>일본 전통문화 속</a:t>
            </a:r>
            <a:endParaRPr lang="en-US" altLang="ko-KR" sz="11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SemCond Thin" panose="02020202060505020204" pitchFamily="18"/>
            </a:endParaRPr>
          </a:p>
          <a:p>
            <a:pPr algn="ctr"/>
            <a:r>
              <a:rPr lang="ko-KR" altLang="en-US" sz="11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SemCond Thin" panose="02020202060505020204" pitchFamily="18"/>
              </a:rPr>
              <a:t>무대 예능</a:t>
            </a:r>
            <a:endParaRPr lang="en-US" sz="11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SemCond Thin" panose="02020202060505020204" pitchFamily="18"/>
            </a:endParaRPr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64DC6847-FF1C-438A-AC3C-C559DBBE59EE}"/>
              </a:ext>
            </a:extLst>
          </p:cNvPr>
          <p:cNvSpPr/>
          <p:nvPr/>
        </p:nvSpPr>
        <p:spPr>
          <a:xfrm rot="5400000">
            <a:off x="5800990" y="3096539"/>
            <a:ext cx="564412" cy="561469"/>
          </a:xfrm>
          <a:prstGeom prst="ellipse">
            <a:avLst/>
          </a:prstGeom>
          <a:solidFill>
            <a:srgbClr val="D8453B"/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oto Serif ExtCond ExtBd" panose="02020906060505020204" pitchFamily="18"/>
                <a:ea typeface="Noto Serif ExtCond ExtBd" panose="02020906060505020204" pitchFamily="18"/>
                <a:cs typeface="Noto Serif ExtCond ExtBd" panose="02020906060505020204" pitchFamily="18"/>
              </a:rPr>
              <a:t>01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:a16="http://schemas.microsoft.com/office/drawing/2014/main" id="{0565EC53-DB01-410B-817F-6F404190708D}"/>
              </a:ext>
            </a:extLst>
          </p:cNvPr>
          <p:cNvSpPr/>
          <p:nvPr/>
        </p:nvSpPr>
        <p:spPr>
          <a:xfrm>
            <a:off x="6580390" y="3064520"/>
            <a:ext cx="4596662" cy="50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Light" panose="02020402060505020204" pitchFamily="18"/>
              </a:rPr>
              <a:t>가부키의 정의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Light" panose="02020402060505020204" pitchFamily="18"/>
            </a:endParaRPr>
          </a:p>
        </p:txBody>
      </p:sp>
      <p:sp>
        <p:nvSpPr>
          <p:cNvPr id="53" name="Rectangle: Rounded Corners 5">
            <a:extLst>
              <a:ext uri="{FF2B5EF4-FFF2-40B4-BE49-F238E27FC236}">
                <a16:creationId xmlns:a16="http://schemas.microsoft.com/office/drawing/2014/main" id="{C9599C86-FBA7-4D88-AD0C-1EA6E9EB5DBE}"/>
              </a:ext>
            </a:extLst>
          </p:cNvPr>
          <p:cNvSpPr/>
          <p:nvPr/>
        </p:nvSpPr>
        <p:spPr>
          <a:xfrm>
            <a:off x="5304706" y="599573"/>
            <a:ext cx="6480720" cy="5658853"/>
          </a:xfrm>
          <a:prstGeom prst="roundRect">
            <a:avLst>
              <a:gd name="adj" fmla="val 4545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ysClr val="windowText" lastClr="000000"/>
              </a:solidFill>
            </a:endParaRPr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6A93675F-9D9F-46FC-9A83-69EF274A5A16}"/>
              </a:ext>
            </a:extLst>
          </p:cNvPr>
          <p:cNvSpPr/>
          <p:nvPr/>
        </p:nvSpPr>
        <p:spPr>
          <a:xfrm rot="5400000">
            <a:off x="5800990" y="4103537"/>
            <a:ext cx="564412" cy="561469"/>
          </a:xfrm>
          <a:prstGeom prst="ellipse">
            <a:avLst/>
          </a:prstGeom>
          <a:solidFill>
            <a:srgbClr val="D8453B"/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oto Serif ExtCond ExtBd" panose="02020906060505020204" pitchFamily="18"/>
                <a:ea typeface="Noto Serif ExtCond ExtBd" panose="02020906060505020204" pitchFamily="18"/>
                <a:cs typeface="Noto Serif ExtCond ExtBd" panose="02020906060505020204" pitchFamily="18"/>
              </a:rPr>
              <a:t>02</a:t>
            </a:r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9F473183-DC41-4203-A88C-DC6A9E6D06E7}"/>
              </a:ext>
            </a:extLst>
          </p:cNvPr>
          <p:cNvSpPr/>
          <p:nvPr/>
        </p:nvSpPr>
        <p:spPr>
          <a:xfrm>
            <a:off x="6528842" y="4077336"/>
            <a:ext cx="4596662" cy="503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DX경필명조B" panose="02020600000000000000" pitchFamily="18" charset="-127"/>
                <a:ea typeface="DX경필명조B" panose="02020600000000000000" pitchFamily="18" charset="-127"/>
                <a:cs typeface="Noto Serif Light" panose="02020402060505020204" pitchFamily="18"/>
              </a:rPr>
              <a:t> </a:t>
            </a: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Light" panose="02020402060505020204" pitchFamily="18"/>
              </a:rPr>
              <a:t>유래와 역사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Light" panose="02020402060505020204" pitchFamily="18"/>
            </a:endParaRPr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FEE2A3F0-866A-4633-A5E0-20571D27ED0A}"/>
              </a:ext>
            </a:extLst>
          </p:cNvPr>
          <p:cNvSpPr/>
          <p:nvPr/>
        </p:nvSpPr>
        <p:spPr>
          <a:xfrm rot="5400000">
            <a:off x="5800990" y="5110535"/>
            <a:ext cx="564412" cy="561469"/>
          </a:xfrm>
          <a:prstGeom prst="ellipse">
            <a:avLst/>
          </a:prstGeom>
          <a:solidFill>
            <a:srgbClr val="D8453B"/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vert="vert27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Noto Serif ExtCond ExtBd" panose="02020906060505020204" pitchFamily="18"/>
                <a:ea typeface="Noto Serif ExtCond ExtBd" panose="02020906060505020204" pitchFamily="18"/>
                <a:cs typeface="Noto Serif ExtCond ExtBd" panose="02020906060505020204" pitchFamily="18"/>
              </a:rPr>
              <a:t>03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D373317D-A330-41AD-8C93-88C06E1BA6DD}"/>
              </a:ext>
            </a:extLst>
          </p:cNvPr>
          <p:cNvSpPr/>
          <p:nvPr/>
        </p:nvSpPr>
        <p:spPr>
          <a:xfrm>
            <a:off x="6555490" y="5083652"/>
            <a:ext cx="4596662" cy="505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>
                <a:solidFill>
                  <a:schemeClr val="bg1">
                    <a:lumMod val="95000"/>
                  </a:schemeClr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Light" panose="02020402060505020204" pitchFamily="18"/>
              </a:rPr>
              <a:t>가부키의 특징 </a:t>
            </a:r>
            <a:endParaRPr lang="en-US" altLang="ko-KR" sz="2000" dirty="0">
              <a:solidFill>
                <a:schemeClr val="bg1">
                  <a:lumMod val="95000"/>
                </a:schemeClr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Light" panose="02020402060505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551719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그림 2" descr="실내, 천장, 스테이션, 플랫폼이(가) 표시된 사진&#10;&#10;자동 생성된 설명">
            <a:extLst>
              <a:ext uri="{FF2B5EF4-FFF2-40B4-BE49-F238E27FC236}">
                <a16:creationId xmlns:a16="http://schemas.microsoft.com/office/drawing/2014/main" id="{F498AB2D-8A0A-45C3-8F6D-AA29879A65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" b="13958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E02588A-DB76-4E7F-80B4-86942404E9B6}"/>
              </a:ext>
            </a:extLst>
          </p:cNvPr>
          <p:cNvSpPr/>
          <p:nvPr/>
        </p:nvSpPr>
        <p:spPr>
          <a:xfrm>
            <a:off x="300150" y="332656"/>
            <a:ext cx="11593288" cy="6192688"/>
          </a:xfrm>
          <a:prstGeom prst="roundRect">
            <a:avLst>
              <a:gd name="adj" fmla="val 682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697417-ECA2-4204-A2BD-DD4F59FAA10C}"/>
              </a:ext>
            </a:extLst>
          </p:cNvPr>
          <p:cNvSpPr txBox="1"/>
          <p:nvPr/>
        </p:nvSpPr>
        <p:spPr>
          <a:xfrm>
            <a:off x="4512618" y="3013501"/>
            <a:ext cx="4068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무대와 연출</a:t>
            </a:r>
          </a:p>
        </p:txBody>
      </p:sp>
    </p:spTree>
    <p:extLst>
      <p:ext uri="{BB962C8B-B14F-4D97-AF65-F5344CB8AC3E}">
        <p14:creationId xmlns:p14="http://schemas.microsoft.com/office/powerpoint/2010/main" val="190581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0"/>
            <a:ext cx="11632176" cy="62245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7618E1-7455-42A9-BFB9-F2F59827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874" y="1009530"/>
            <a:ext cx="4320480" cy="4838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D905D-A066-4A45-BF43-16F2783F1FF2}"/>
              </a:ext>
            </a:extLst>
          </p:cNvPr>
          <p:cNvSpPr txBox="1"/>
          <p:nvPr/>
        </p:nvSpPr>
        <p:spPr>
          <a:xfrm>
            <a:off x="2420723" y="1844824"/>
            <a:ext cx="3103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무대 구조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06CE7-3C94-49FF-9DB6-218D7A2ED73F}"/>
              </a:ext>
            </a:extLst>
          </p:cNvPr>
          <p:cNvSpPr txBox="1"/>
          <p:nvPr/>
        </p:nvSpPr>
        <p:spPr>
          <a:xfrm>
            <a:off x="2237040" y="3212976"/>
            <a:ext cx="31036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하나미치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marL="457200" indent="-457200">
              <a:buFontTx/>
              <a:buChar char="-"/>
            </a:pP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 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마와리부타이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31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0"/>
            <a:ext cx="11632176" cy="62245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7618E1-7455-42A9-BFB9-F2F59827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874" y="1009530"/>
            <a:ext cx="4320480" cy="4838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D905D-A066-4A45-BF43-16F2783F1FF2}"/>
              </a:ext>
            </a:extLst>
          </p:cNvPr>
          <p:cNvSpPr txBox="1"/>
          <p:nvPr/>
        </p:nvSpPr>
        <p:spPr>
          <a:xfrm>
            <a:off x="2420722" y="1844824"/>
            <a:ext cx="3460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무대 구조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06CE7-3C94-49FF-9DB6-218D7A2ED73F}"/>
              </a:ext>
            </a:extLst>
          </p:cNvPr>
          <p:cNvSpPr txBox="1"/>
          <p:nvPr/>
        </p:nvSpPr>
        <p:spPr>
          <a:xfrm>
            <a:off x="2237040" y="3038888"/>
            <a:ext cx="310367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세리아게</a:t>
            </a:r>
            <a:r>
              <a:rPr lang="ko-KR" altLang="en-US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11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marL="457200" indent="-457200">
              <a:buFontTx/>
              <a:buChar char="-"/>
            </a:pPr>
            <a:endParaRPr lang="en-US" altLang="ko-KR" sz="1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간도가에시</a:t>
            </a:r>
            <a:r>
              <a:rPr lang="ko-KR" altLang="en-US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11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 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히키와리</a:t>
            </a:r>
          </a:p>
        </p:txBody>
      </p:sp>
    </p:spTree>
    <p:extLst>
      <p:ext uri="{BB962C8B-B14F-4D97-AF65-F5344CB8AC3E}">
        <p14:creationId xmlns:p14="http://schemas.microsoft.com/office/powerpoint/2010/main" val="776374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2"/>
            <a:ext cx="11632176" cy="62245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E7618E1-7455-42A9-BFB9-F2F59827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6874" y="764704"/>
            <a:ext cx="4320480" cy="54005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D905D-A066-4A45-BF43-16F2783F1FF2}"/>
              </a:ext>
            </a:extLst>
          </p:cNvPr>
          <p:cNvSpPr txBox="1"/>
          <p:nvPr/>
        </p:nvSpPr>
        <p:spPr>
          <a:xfrm>
            <a:off x="2420722" y="1844824"/>
            <a:ext cx="3103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무대 구조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06CE7-3C94-49FF-9DB6-218D7A2ED73F}"/>
              </a:ext>
            </a:extLst>
          </p:cNvPr>
          <p:cNvSpPr txBox="1"/>
          <p:nvPr/>
        </p:nvSpPr>
        <p:spPr>
          <a:xfrm>
            <a:off x="2280370" y="3032953"/>
            <a:ext cx="310367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본무대</a:t>
            </a:r>
            <a:r>
              <a:rPr lang="ko-KR" altLang="en-US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11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다이진바시라</a:t>
            </a:r>
            <a:r>
              <a:rPr lang="ko-KR" altLang="en-US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11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r>
              <a:rPr lang="en-US" altLang="ko-KR" sz="11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marL="457200" indent="-457200">
              <a:buFontTx/>
              <a:buChar char="-"/>
            </a:pP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조시키마루</a:t>
            </a:r>
            <a:endParaRPr lang="en-US" altLang="ko-KR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653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hlinkClick r:id="rId3"/>
            <a:extLst>
              <a:ext uri="{FF2B5EF4-FFF2-40B4-BE49-F238E27FC236}">
                <a16:creationId xmlns:a16="http://schemas.microsoft.com/office/drawing/2014/main" id="{28D1FB50-88BA-445B-9B67-9FA4BEC6B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3" name="온라인 미디어 2" title="【English Subtitled 】Learning about Kabuki via Videos: ‘Kabuki for Beginners’">
            <a:hlinkClick r:id="" action="ppaction://media"/>
            <a:extLst>
              <a:ext uri="{FF2B5EF4-FFF2-40B4-BE49-F238E27FC236}">
                <a16:creationId xmlns:a16="http://schemas.microsoft.com/office/drawing/2014/main" id="{048D36BD-48C0-4D24-9FB9-B24DFB9D06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95077" y="1337980"/>
            <a:ext cx="7401841" cy="418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CB5499-5F01-41B6-BC4B-93D00F08452B}"/>
              </a:ext>
            </a:extLst>
          </p:cNvPr>
          <p:cNvSpPr txBox="1"/>
          <p:nvPr/>
        </p:nvSpPr>
        <p:spPr>
          <a:xfrm>
            <a:off x="3231457" y="5583625"/>
            <a:ext cx="57306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72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개체 틀 28">
            <a:extLst>
              <a:ext uri="{FF2B5EF4-FFF2-40B4-BE49-F238E27FC236}">
                <a16:creationId xmlns:a16="http://schemas.microsoft.com/office/drawing/2014/main" id="{40099795-7298-422C-A325-AF41B948E4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/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D05449-FE5C-41C2-8B40-B2724260F118}"/>
              </a:ext>
            </a:extLst>
          </p:cNvPr>
          <p:cNvSpPr/>
          <p:nvPr/>
        </p:nvSpPr>
        <p:spPr>
          <a:xfrm>
            <a:off x="794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68912F-5CD9-4CE0-9289-6F2F1CFB8110}"/>
              </a:ext>
            </a:extLst>
          </p:cNvPr>
          <p:cNvSpPr txBox="1"/>
          <p:nvPr/>
        </p:nvSpPr>
        <p:spPr>
          <a:xfrm>
            <a:off x="3233535" y="3075057"/>
            <a:ext cx="572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감사합니다</a:t>
            </a:r>
            <a:endParaRPr lang="en-US" sz="40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ExtCond ExtBd" panose="02020906060505020204" pitchFamily="18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F5DBDFB-E066-446E-A3A6-E979E1D4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058" y="2572438"/>
            <a:ext cx="5145470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38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그림 8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0305B5B2-A6F9-4582-86A4-1CD38BBE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4108" b="1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6E880B3-5C6E-4F3F-81B9-A973CDE02374}"/>
              </a:ext>
            </a:extLst>
          </p:cNvPr>
          <p:cNvSpPr/>
          <p:nvPr/>
        </p:nvSpPr>
        <p:spPr>
          <a:xfrm>
            <a:off x="0" y="0"/>
            <a:ext cx="1219206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C1125C-8E10-4457-AF8A-281DC49FA02D}"/>
              </a:ext>
            </a:extLst>
          </p:cNvPr>
          <p:cNvSpPr/>
          <p:nvPr/>
        </p:nvSpPr>
        <p:spPr>
          <a:xfrm>
            <a:off x="3072458" y="1700808"/>
            <a:ext cx="216024" cy="38164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492AE-44B9-4F2E-94E7-78E4202C4989}"/>
              </a:ext>
            </a:extLst>
          </p:cNvPr>
          <p:cNvSpPr txBox="1"/>
          <p:nvPr/>
        </p:nvSpPr>
        <p:spPr>
          <a:xfrm>
            <a:off x="3648522" y="2705724"/>
            <a:ext cx="1476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01</a:t>
            </a:r>
            <a:endParaRPr lang="ko-KR" altLang="en-US" sz="8800" b="1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FBCF9-D9DF-49F6-97BB-51EF9E7A9475}"/>
              </a:ext>
            </a:extLst>
          </p:cNvPr>
          <p:cNvSpPr txBox="1"/>
          <p:nvPr/>
        </p:nvSpPr>
        <p:spPr>
          <a:xfrm>
            <a:off x="5053442" y="3044278"/>
            <a:ext cx="457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가부키의 정의</a:t>
            </a:r>
          </a:p>
        </p:txBody>
      </p:sp>
    </p:spTree>
    <p:extLst>
      <p:ext uri="{BB962C8B-B14F-4D97-AF65-F5344CB8AC3E}">
        <p14:creationId xmlns:p14="http://schemas.microsoft.com/office/powerpoint/2010/main" val="3246353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4">
            <a:extLst>
              <a:ext uri="{FF2B5EF4-FFF2-40B4-BE49-F238E27FC236}">
                <a16:creationId xmlns:a16="http://schemas.microsoft.com/office/drawing/2014/main" id="{CC92DFA9-0110-437A-A629-2540E1801CF2}"/>
              </a:ext>
            </a:extLst>
          </p:cNvPr>
          <p:cNvSpPr/>
          <p:nvPr/>
        </p:nvSpPr>
        <p:spPr>
          <a:xfrm flipV="1">
            <a:off x="-2" y="-1"/>
            <a:ext cx="2162631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531A014B-3912-40F1-A7FA-320171279F3C}"/>
              </a:ext>
            </a:extLst>
          </p:cNvPr>
          <p:cNvSpPr/>
          <p:nvPr/>
        </p:nvSpPr>
        <p:spPr>
          <a:xfrm>
            <a:off x="348691" y="374890"/>
            <a:ext cx="11496206" cy="6108219"/>
          </a:xfrm>
          <a:prstGeom prst="roundRect">
            <a:avLst>
              <a:gd name="adj" fmla="val 4994"/>
            </a:avLst>
          </a:prstGeom>
          <a:solidFill>
            <a:srgbClr val="C83533"/>
          </a:solidFill>
          <a:ln>
            <a:noFill/>
          </a:ln>
          <a:effectLst>
            <a:outerShdw blurRad="419100" dist="292100" dir="2700000" algn="ctr" rotWithShape="0">
              <a:srgbClr val="000000">
                <a:alpha val="4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670CA1-5C0F-4F4C-AEC2-D31F0068D39B}"/>
              </a:ext>
            </a:extLst>
          </p:cNvPr>
          <p:cNvSpPr/>
          <p:nvPr/>
        </p:nvSpPr>
        <p:spPr>
          <a:xfrm>
            <a:off x="1586933" y="1422398"/>
            <a:ext cx="9019721" cy="4680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54">
            <a:extLst>
              <a:ext uri="{FF2B5EF4-FFF2-40B4-BE49-F238E27FC236}">
                <a16:creationId xmlns:a16="http://schemas.microsoft.com/office/drawing/2014/main" id="{5FFFDDAC-7F31-477E-BCFD-BC19C9F7C1A5}"/>
              </a:ext>
            </a:extLst>
          </p:cNvPr>
          <p:cNvSpPr/>
          <p:nvPr/>
        </p:nvSpPr>
        <p:spPr>
          <a:xfrm>
            <a:off x="1763454" y="1546249"/>
            <a:ext cx="3699582" cy="4379625"/>
          </a:xfrm>
          <a:prstGeom prst="rect">
            <a:avLst/>
          </a:prstGeom>
          <a:gradFill>
            <a:gsLst>
              <a:gs pos="100000">
                <a:schemeClr val="tx1">
                  <a:lumMod val="95000"/>
                  <a:lumOff val="5000"/>
                  <a:alpha val="10000"/>
                </a:schemeClr>
              </a:gs>
              <a:gs pos="1000">
                <a:schemeClr val="tx1">
                  <a:lumMod val="95000"/>
                  <a:lumOff val="5000"/>
                  <a:alpha val="3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pic>
        <p:nvPicPr>
          <p:cNvPr id="6" name="그림 개체 틀 5" descr="사람이(가) 표시된 사진&#10;&#10;자동 생성된 설명">
            <a:extLst>
              <a:ext uri="{FF2B5EF4-FFF2-40B4-BE49-F238E27FC236}">
                <a16:creationId xmlns:a16="http://schemas.microsoft.com/office/drawing/2014/main" id="{148F13DF-63EE-4A33-93C3-1909C9ECE0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1" b="10821"/>
          <a:stretch>
            <a:fillRect/>
          </a:stretch>
        </p:blipFill>
        <p:spPr>
          <a:xfrm>
            <a:off x="1742266" y="1546248"/>
            <a:ext cx="3721854" cy="4379626"/>
          </a:xfr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17544DD-4EEA-42CE-847E-3A4E0CE0B14B}"/>
              </a:ext>
            </a:extLst>
          </p:cNvPr>
          <p:cNvSpPr/>
          <p:nvPr/>
        </p:nvSpPr>
        <p:spPr>
          <a:xfrm>
            <a:off x="1742619" y="1593489"/>
            <a:ext cx="3721370" cy="4379626"/>
          </a:xfrm>
          <a:prstGeom prst="rect">
            <a:avLst/>
          </a:prstGeom>
          <a:gradFill>
            <a:gsLst>
              <a:gs pos="1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483684-464E-45EA-9CFA-AA25DDC485E2}"/>
              </a:ext>
            </a:extLst>
          </p:cNvPr>
          <p:cNvSpPr/>
          <p:nvPr/>
        </p:nvSpPr>
        <p:spPr>
          <a:xfrm rot="5400000">
            <a:off x="6956117" y="188092"/>
            <a:ext cx="2135441" cy="4854485"/>
          </a:xfrm>
          <a:prstGeom prst="rect">
            <a:avLst/>
          </a:prstGeom>
          <a:gradFill>
            <a:gsLst>
              <a:gs pos="1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1E4632-6D6B-4CC2-A2E5-6C5E9EC9F9B1}"/>
              </a:ext>
            </a:extLst>
          </p:cNvPr>
          <p:cNvSpPr/>
          <p:nvPr/>
        </p:nvSpPr>
        <p:spPr>
          <a:xfrm rot="5400000">
            <a:off x="6965274" y="2466836"/>
            <a:ext cx="2117129" cy="4854485"/>
          </a:xfrm>
          <a:prstGeom prst="rect">
            <a:avLst/>
          </a:prstGeom>
          <a:gradFill>
            <a:gsLst>
              <a:gs pos="1000">
                <a:schemeClr val="tx1">
                  <a:lumMod val="85000"/>
                  <a:lumOff val="15000"/>
                  <a:alpha val="0"/>
                </a:schemeClr>
              </a:gs>
              <a:gs pos="100000">
                <a:schemeClr val="tx1">
                  <a:lumMod val="95000"/>
                  <a:lumOff val="5000"/>
                  <a:alpha val="9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31496E-1164-4A6E-A919-486C4BEC2517}"/>
              </a:ext>
            </a:extLst>
          </p:cNvPr>
          <p:cNvSpPr txBox="1"/>
          <p:nvPr/>
        </p:nvSpPr>
        <p:spPr>
          <a:xfrm>
            <a:off x="1416274" y="550902"/>
            <a:ext cx="7180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일본의 </a:t>
            </a:r>
            <a:r>
              <a:rPr lang="en-US" altLang="ko-KR" sz="4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3</a:t>
            </a:r>
            <a:r>
              <a:rPr lang="ko-KR" altLang="en-US" sz="4000" b="1" spc="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대 무대 예능</a:t>
            </a:r>
            <a:endParaRPr lang="en-US" sz="4000" b="1" spc="6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ExtCond ExtBd" panose="02020906060505020204" pitchFamily="18"/>
            </a:endParaRPr>
          </a:p>
        </p:txBody>
      </p:sp>
      <p:pic>
        <p:nvPicPr>
          <p:cNvPr id="11" name="그림 개체 틀 10" descr="사람이(가) 표시된 사진&#10;&#10;자동 생성된 설명">
            <a:extLst>
              <a:ext uri="{FF2B5EF4-FFF2-40B4-BE49-F238E27FC236}">
                <a16:creationId xmlns:a16="http://schemas.microsoft.com/office/drawing/2014/main" id="{7F5F7EA2-D3EF-4A40-8E42-4053FEB4D75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4" b="17024"/>
          <a:stretch>
            <a:fillRect/>
          </a:stretch>
        </p:blipFill>
        <p:spPr>
          <a:xfrm>
            <a:off x="5594346" y="1548980"/>
            <a:ext cx="4855117" cy="2135441"/>
          </a:xfrm>
        </p:spPr>
      </p:pic>
      <p:sp>
        <p:nvSpPr>
          <p:cNvPr id="31" name="Rectangle 54">
            <a:extLst>
              <a:ext uri="{FF2B5EF4-FFF2-40B4-BE49-F238E27FC236}">
                <a16:creationId xmlns:a16="http://schemas.microsoft.com/office/drawing/2014/main" id="{371B4122-DEB5-4B41-84B1-28C883398589}"/>
              </a:ext>
            </a:extLst>
          </p:cNvPr>
          <p:cNvSpPr/>
          <p:nvPr/>
        </p:nvSpPr>
        <p:spPr>
          <a:xfrm>
            <a:off x="5597202" y="1546248"/>
            <a:ext cx="4854485" cy="2135440"/>
          </a:xfrm>
          <a:prstGeom prst="rect">
            <a:avLst/>
          </a:prstGeom>
          <a:gradFill>
            <a:gsLst>
              <a:gs pos="100000">
                <a:schemeClr val="tx1">
                  <a:lumMod val="95000"/>
                  <a:lumOff val="5000"/>
                  <a:alpha val="10000"/>
                </a:schemeClr>
              </a:gs>
              <a:gs pos="1000">
                <a:schemeClr val="tx1">
                  <a:lumMod val="95000"/>
                  <a:lumOff val="5000"/>
                  <a:alpha val="3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pic>
        <p:nvPicPr>
          <p:cNvPr id="17" name="그림 개체 틀 16" descr="텍스트, 실내, 창문이(가) 표시된 사진&#10;&#10;자동 생성된 설명">
            <a:extLst>
              <a:ext uri="{FF2B5EF4-FFF2-40B4-BE49-F238E27FC236}">
                <a16:creationId xmlns:a16="http://schemas.microsoft.com/office/drawing/2014/main" id="{D5835865-AE1C-4D8E-B832-CBA9EACE347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5" b="18575"/>
          <a:stretch>
            <a:fillRect/>
          </a:stretch>
        </p:blipFill>
        <p:spPr>
          <a:xfrm>
            <a:off x="5595606" y="3881388"/>
            <a:ext cx="4855116" cy="2091727"/>
          </a:xfrm>
        </p:spPr>
      </p:pic>
      <p:sp>
        <p:nvSpPr>
          <p:cNvPr id="32" name="Rectangle 54">
            <a:extLst>
              <a:ext uri="{FF2B5EF4-FFF2-40B4-BE49-F238E27FC236}">
                <a16:creationId xmlns:a16="http://schemas.microsoft.com/office/drawing/2014/main" id="{E8453794-D58D-4B2D-BA70-F0D74E217572}"/>
              </a:ext>
            </a:extLst>
          </p:cNvPr>
          <p:cNvSpPr/>
          <p:nvPr/>
        </p:nvSpPr>
        <p:spPr>
          <a:xfrm>
            <a:off x="5604892" y="3884966"/>
            <a:ext cx="4834024" cy="2092338"/>
          </a:xfrm>
          <a:prstGeom prst="rect">
            <a:avLst/>
          </a:prstGeom>
          <a:gradFill>
            <a:gsLst>
              <a:gs pos="100000">
                <a:schemeClr val="tx1">
                  <a:lumMod val="95000"/>
                  <a:lumOff val="5000"/>
                  <a:alpha val="10000"/>
                </a:schemeClr>
              </a:gs>
              <a:gs pos="1000">
                <a:schemeClr val="tx1">
                  <a:lumMod val="95000"/>
                  <a:lumOff val="5000"/>
                  <a:alpha val="30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F3E73A5-8CDE-4B77-A465-7E5EB02C7A49}"/>
              </a:ext>
            </a:extLst>
          </p:cNvPr>
          <p:cNvSpPr/>
          <p:nvPr/>
        </p:nvSpPr>
        <p:spPr>
          <a:xfrm>
            <a:off x="6356237" y="4554368"/>
            <a:ext cx="3288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가부키</a:t>
            </a:r>
            <a:r>
              <a:rPr lang="en-US" altLang="ko-KR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歌舞伎</a:t>
            </a:r>
            <a:r>
              <a:rPr lang="en-US" altLang="ko-KR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801309DF-FB4A-483E-A1FD-71C83EBAEF31}"/>
              </a:ext>
            </a:extLst>
          </p:cNvPr>
          <p:cNvSpPr/>
          <p:nvPr/>
        </p:nvSpPr>
        <p:spPr>
          <a:xfrm>
            <a:off x="6764750" y="2192878"/>
            <a:ext cx="274639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분라쿠</a:t>
            </a:r>
            <a:r>
              <a:rPr lang="en-US" altLang="ko-KR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文楽</a:t>
            </a:r>
            <a:r>
              <a:rPr lang="en-US" altLang="ko-KR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endParaRPr lang="it-IT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  <a:cs typeface="Noto Serif Light" panose="02020402060505020204" pitchFamily="18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0A3383-883E-445D-8959-E2E8638EDB5A}"/>
              </a:ext>
            </a:extLst>
          </p:cNvPr>
          <p:cNvSpPr/>
          <p:nvPr/>
        </p:nvSpPr>
        <p:spPr>
          <a:xfrm>
            <a:off x="1959179" y="3347327"/>
            <a:ext cx="3288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48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노</a:t>
            </a:r>
            <a:r>
              <a:rPr lang="en-US" altLang="ko-KR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能</a:t>
            </a:r>
            <a:r>
              <a:rPr lang="en-US" altLang="ko-KR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21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DB05B5-BBEE-4679-A76A-280D5EC6C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22345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  <a:gradFill>
            <a:gsLst>
              <a:gs pos="65000">
                <a:srgbClr val="C00000">
                  <a:lumMod val="97000"/>
                  <a:alpha val="74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</a:gradFill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7B0B90E5-7E68-4990-9135-B6FC786C0EE5}"/>
              </a:ext>
            </a:extLst>
          </p:cNvPr>
          <p:cNvSpPr/>
          <p:nvPr/>
        </p:nvSpPr>
        <p:spPr>
          <a:xfrm>
            <a:off x="1560290" y="0"/>
            <a:ext cx="10631773" cy="6858000"/>
          </a:xfrm>
          <a:prstGeom prst="rect">
            <a:avLst/>
          </a:prstGeom>
          <a:gradFill flip="none" rotWithShape="1">
            <a:gsLst>
              <a:gs pos="22000">
                <a:srgbClr val="C00000">
                  <a:lumMod val="97000"/>
                  <a:alpha val="59000"/>
                </a:srgbClr>
              </a:gs>
              <a:gs pos="74000">
                <a:schemeClr val="accent1">
                  <a:lumMod val="45000"/>
                  <a:lumOff val="55000"/>
                  <a:alpha val="0"/>
                </a:schemeClr>
              </a:gs>
              <a:gs pos="83000">
                <a:schemeClr val="accent1">
                  <a:lumMod val="45000"/>
                  <a:lumOff val="55000"/>
                  <a:alpha val="0"/>
                </a:schemeClr>
              </a:gs>
              <a:gs pos="93000">
                <a:srgbClr val="EFA9A9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2C0A8643-BAD4-46EA-AA7A-C79381E199C3}"/>
              </a:ext>
            </a:extLst>
          </p:cNvPr>
          <p:cNvSpPr/>
          <p:nvPr/>
        </p:nvSpPr>
        <p:spPr>
          <a:xfrm>
            <a:off x="300150" y="332656"/>
            <a:ext cx="11593288" cy="6192688"/>
          </a:xfrm>
          <a:prstGeom prst="roundRect">
            <a:avLst>
              <a:gd name="adj" fmla="val 6823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4C3CE7-C4EC-4767-B92D-067A1F95A608}"/>
              </a:ext>
            </a:extLst>
          </p:cNvPr>
          <p:cNvSpPr txBox="1"/>
          <p:nvPr/>
        </p:nvSpPr>
        <p:spPr>
          <a:xfrm>
            <a:off x="7896994" y="1982450"/>
            <a:ext cx="3600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  <a:cs typeface="Noto Serif ExtCond ExtBd" panose="02020906060505020204" pitchFamily="18"/>
              </a:rPr>
              <a:t>가부키</a:t>
            </a:r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歌舞伎</a:t>
            </a:r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endParaRPr lang="ko-KR" altLang="en-US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endParaRPr lang="en-US" altLang="ko-KR" sz="3200" b="0" i="0" dirty="0">
              <a:solidFill>
                <a:schemeClr val="bg1"/>
              </a:solidFill>
              <a:effectLst/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pPr algn="ctr"/>
            <a:r>
              <a:rPr lang="ko-KR" altLang="en-US" sz="3200" b="0" i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음악과 무용</a:t>
            </a:r>
            <a:r>
              <a:rPr lang="en-US" altLang="ko-KR" sz="3200" b="0" i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,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 기예가 </a:t>
            </a:r>
            <a:r>
              <a:rPr lang="ko-KR" altLang="en-US" sz="3200" b="0" i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어우러진 일본의 전통연극</a:t>
            </a:r>
            <a:endParaRPr lang="ko-KR" altLang="en-US" sz="320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88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9053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그림 8" descr="텍스트, 패브릭이(가) 표시된 사진&#10;&#10;자동 생성된 설명">
            <a:extLst>
              <a:ext uri="{FF2B5EF4-FFF2-40B4-BE49-F238E27FC236}">
                <a16:creationId xmlns:a16="http://schemas.microsoft.com/office/drawing/2014/main" id="{0305B5B2-A6F9-4582-86A4-1CD38BBE9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r="4108" b="1"/>
          <a:stretch/>
        </p:blipFill>
        <p:spPr>
          <a:xfrm>
            <a:off x="20" y="1282"/>
            <a:ext cx="12193567" cy="6856718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6E880B3-5C6E-4F3F-81B9-A973CDE02374}"/>
              </a:ext>
            </a:extLst>
          </p:cNvPr>
          <p:cNvSpPr/>
          <p:nvPr/>
        </p:nvSpPr>
        <p:spPr>
          <a:xfrm>
            <a:off x="0" y="0"/>
            <a:ext cx="12192063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C1125C-8E10-4457-AF8A-281DC49FA02D}"/>
              </a:ext>
            </a:extLst>
          </p:cNvPr>
          <p:cNvSpPr/>
          <p:nvPr/>
        </p:nvSpPr>
        <p:spPr>
          <a:xfrm>
            <a:off x="3072458" y="1700808"/>
            <a:ext cx="216024" cy="38164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C492AE-44B9-4F2E-94E7-78E4202C4989}"/>
              </a:ext>
            </a:extLst>
          </p:cNvPr>
          <p:cNvSpPr txBox="1"/>
          <p:nvPr/>
        </p:nvSpPr>
        <p:spPr>
          <a:xfrm>
            <a:off x="3682238" y="2705724"/>
            <a:ext cx="1476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800" b="1" spc="-15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02</a:t>
            </a:r>
            <a:endParaRPr lang="ko-KR" altLang="en-US" sz="8800" b="1" spc="-150" dirty="0">
              <a:solidFill>
                <a:schemeClr val="bg1"/>
              </a:solidFill>
              <a:latin typeface="제주명조" panose="02000300000000000000" pitchFamily="2" charset="-127"/>
              <a:ea typeface="제주명조" panose="02000300000000000000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BFBCF9-D9DF-49F6-97BB-51EF9E7A9475}"/>
              </a:ext>
            </a:extLst>
          </p:cNvPr>
          <p:cNvSpPr txBox="1"/>
          <p:nvPr/>
        </p:nvSpPr>
        <p:spPr>
          <a:xfrm>
            <a:off x="5160690" y="3044279"/>
            <a:ext cx="4571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유래와 역사</a:t>
            </a:r>
          </a:p>
        </p:txBody>
      </p:sp>
    </p:spTree>
    <p:extLst>
      <p:ext uri="{BB962C8B-B14F-4D97-AF65-F5344CB8AC3E}">
        <p14:creationId xmlns:p14="http://schemas.microsoft.com/office/powerpoint/2010/main" val="18008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1708599-583B-4C1D-8176-9FC6F5A66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4081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D776368A-046A-4947-BCD1-EE131CFEB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6" y="188640"/>
            <a:ext cx="12165286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1F0B18-4193-4F5C-B546-5D5B14DD08F0}"/>
              </a:ext>
            </a:extLst>
          </p:cNvPr>
          <p:cNvSpPr txBox="1"/>
          <p:nvPr/>
        </p:nvSpPr>
        <p:spPr>
          <a:xfrm>
            <a:off x="5376714" y="2204864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이즈모노 오쿠니</a:t>
            </a:r>
            <a:r>
              <a:rPr lang="en-US" altLang="ko-KR" sz="20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2000" b="1" i="0" dirty="0">
                <a:solidFill>
                  <a:schemeClr val="bg1"/>
                </a:solidFill>
                <a:effectLst/>
                <a:latin typeface="제주명조" panose="02000300000000000000" pitchFamily="2" charset="-127"/>
                <a:ea typeface="제주명조" panose="02000300000000000000" pitchFamily="2" charset="-127"/>
              </a:rPr>
              <a:t>出雲阿国</a:t>
            </a:r>
            <a:r>
              <a:rPr lang="en-US" altLang="ko-KR" sz="20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</a:p>
        </p:txBody>
      </p:sp>
      <p:pic>
        <p:nvPicPr>
          <p:cNvPr id="13" name="그림 12" descr="텍스트이(가) 표시된 사진&#10;&#10;자동 생성된 설명">
            <a:extLst>
              <a:ext uri="{FF2B5EF4-FFF2-40B4-BE49-F238E27FC236}">
                <a16:creationId xmlns:a16="http://schemas.microsoft.com/office/drawing/2014/main" id="{38826A15-B622-45F6-A6B6-859A533971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93" y="1113588"/>
            <a:ext cx="3630015" cy="463082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55CD333-74BD-4C89-B075-37F336C97E45}"/>
              </a:ext>
            </a:extLst>
          </p:cNvPr>
          <p:cNvSpPr txBox="1"/>
          <p:nvPr/>
        </p:nvSpPr>
        <p:spPr>
          <a:xfrm>
            <a:off x="5952778" y="3425423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 창시</a:t>
            </a:r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(1603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년</a:t>
            </a:r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-</a:t>
            </a:r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무녀</a:t>
            </a:r>
          </a:p>
        </p:txBody>
      </p:sp>
    </p:spTree>
    <p:extLst>
      <p:ext uri="{BB962C8B-B14F-4D97-AF65-F5344CB8AC3E}">
        <p14:creationId xmlns:p14="http://schemas.microsoft.com/office/powerpoint/2010/main" val="30989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2"/>
            <a:ext cx="11632176" cy="6224555"/>
          </a:xfrm>
          <a:prstGeom prst="rect">
            <a:avLst/>
          </a:prstGeom>
        </p:spPr>
      </p:pic>
      <p:pic>
        <p:nvPicPr>
          <p:cNvPr id="6" name="그림 5" descr="텍스트, 인형, 패브릭이(가) 표시된 사진&#10;&#10;자동 생성된 설명">
            <a:extLst>
              <a:ext uri="{FF2B5EF4-FFF2-40B4-BE49-F238E27FC236}">
                <a16:creationId xmlns:a16="http://schemas.microsoft.com/office/drawing/2014/main" id="{9E7618E1-7455-42A9-BFB9-F2F59827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74" y="622115"/>
            <a:ext cx="4320480" cy="561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D905D-A066-4A45-BF43-16F2783F1FF2}"/>
              </a:ext>
            </a:extLst>
          </p:cNvPr>
          <p:cNvSpPr txBox="1"/>
          <p:nvPr/>
        </p:nvSpPr>
        <p:spPr>
          <a:xfrm>
            <a:off x="1920330" y="2089538"/>
            <a:ext cx="418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온나</a:t>
            </a:r>
            <a:r>
              <a:rPr lang="en-US" altLang="ko-KR" sz="3200" b="1" kern="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3200" b="1" kern="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女</a:t>
            </a:r>
            <a:r>
              <a:rPr lang="en-US" altLang="ko-KR" sz="3200" b="1" kern="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</a:t>
            </a:r>
            <a:endParaRPr lang="ko-KR" altLang="en-US" sz="3200" b="1" kern="0" spc="0" dirty="0">
              <a:solidFill>
                <a:schemeClr val="bg1"/>
              </a:solidFill>
              <a:effectLst/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endParaRPr lang="ko-KR" altLang="en-US" sz="3200" dirty="0">
              <a:solidFill>
                <a:schemeClr val="bg1"/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06CE7-3C94-49FF-9DB6-218D7A2ED73F}"/>
              </a:ext>
            </a:extLst>
          </p:cNvPr>
          <p:cNvSpPr txBox="1"/>
          <p:nvPr/>
        </p:nvSpPr>
        <p:spPr>
          <a:xfrm>
            <a:off x="1696980" y="3445024"/>
            <a:ext cx="4183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오쿠니를 본뜬 여성 중심의 가부키</a:t>
            </a:r>
          </a:p>
        </p:txBody>
      </p:sp>
    </p:spTree>
    <p:extLst>
      <p:ext uri="{BB962C8B-B14F-4D97-AF65-F5344CB8AC3E}">
        <p14:creationId xmlns:p14="http://schemas.microsoft.com/office/powerpoint/2010/main" val="39760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BF09F41-981A-45E7-B4F4-41E102C3FBF6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BD75F5-D30A-4B2F-A0A7-6EFEE78D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06" y="316722"/>
            <a:ext cx="11632176" cy="6224555"/>
          </a:xfrm>
          <a:prstGeom prst="rect">
            <a:avLst/>
          </a:prstGeom>
        </p:spPr>
      </p:pic>
      <p:pic>
        <p:nvPicPr>
          <p:cNvPr id="6" name="그림 5" descr="텍스트, 인형, 패브릭이(가) 표시된 사진&#10;&#10;자동 생성된 설명">
            <a:extLst>
              <a:ext uri="{FF2B5EF4-FFF2-40B4-BE49-F238E27FC236}">
                <a16:creationId xmlns:a16="http://schemas.microsoft.com/office/drawing/2014/main" id="{9E7618E1-7455-42A9-BFB9-F2F598274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74" y="622115"/>
            <a:ext cx="4320480" cy="5613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AD905D-A066-4A45-BF43-16F2783F1FF2}"/>
              </a:ext>
            </a:extLst>
          </p:cNvPr>
          <p:cNvSpPr txBox="1"/>
          <p:nvPr/>
        </p:nvSpPr>
        <p:spPr>
          <a:xfrm>
            <a:off x="1920330" y="2089538"/>
            <a:ext cx="4183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온나</a:t>
            </a:r>
            <a:r>
              <a:rPr lang="en-US" altLang="ko-KR" sz="3200" b="1" kern="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(</a:t>
            </a:r>
            <a:r>
              <a:rPr lang="ko-KR" altLang="en-US" sz="3200" b="1" kern="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女</a:t>
            </a:r>
            <a:r>
              <a:rPr lang="en-US" altLang="ko-KR" sz="3200" b="1" kern="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)</a:t>
            </a:r>
            <a:r>
              <a:rPr lang="ko-KR" altLang="en-US" sz="4800" b="1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가부키</a:t>
            </a:r>
            <a:endParaRPr lang="ko-KR" altLang="en-US" sz="3200" b="1" kern="0" spc="0" dirty="0">
              <a:solidFill>
                <a:schemeClr val="bg1"/>
              </a:solidFill>
              <a:effectLst/>
              <a:latin typeface="제주명조" panose="02000300000000000000" pitchFamily="2" charset="-127"/>
              <a:ea typeface="제주명조" panose="02000300000000000000" pitchFamily="2" charset="-127"/>
            </a:endParaRPr>
          </a:p>
          <a:p>
            <a:endParaRPr lang="ko-KR" altLang="en-US" sz="3200" dirty="0">
              <a:solidFill>
                <a:schemeClr val="bg1"/>
              </a:solidFill>
              <a:latin typeface="DX시인과나" panose="02020600000000000000" pitchFamily="18" charset="-127"/>
              <a:ea typeface="DX시인과나" panose="02020600000000000000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C06CE7-3C94-49FF-9DB6-218D7A2ED73F}"/>
              </a:ext>
            </a:extLst>
          </p:cNvPr>
          <p:cNvSpPr txBox="1"/>
          <p:nvPr/>
        </p:nvSpPr>
        <p:spPr>
          <a:xfrm>
            <a:off x="1696980" y="3445024"/>
            <a:ext cx="41837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solidFill>
                  <a:schemeClr val="bg1"/>
                </a:solidFill>
                <a:latin typeface="제주명조" panose="02000300000000000000" pitchFamily="2" charset="-127"/>
                <a:ea typeface="제주명조" panose="02000300000000000000" pitchFamily="2" charset="-127"/>
              </a:rPr>
              <a:t>오쿠니를 본뜬 여성 중심의 가부키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6A4F023-F11D-4384-9B7A-257F45C79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311" y="1003430"/>
            <a:ext cx="5236918" cy="523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80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Usedclr">
      <a:dk1>
        <a:sysClr val="windowText" lastClr="000000"/>
      </a:dk1>
      <a:lt1>
        <a:sysClr val="window" lastClr="FFFFFF"/>
      </a:lt1>
      <a:dk2>
        <a:srgbClr val="394656"/>
      </a:dk2>
      <a:lt2>
        <a:srgbClr val="B4B3B2"/>
      </a:lt2>
      <a:accent1>
        <a:srgbClr val="CC2927"/>
      </a:accent1>
      <a:accent2>
        <a:srgbClr val="D2382F"/>
      </a:accent2>
      <a:accent3>
        <a:srgbClr val="D8453B"/>
      </a:accent3>
      <a:accent4>
        <a:srgbClr val="DF5349"/>
      </a:accent4>
      <a:accent5>
        <a:srgbClr val="E75F57"/>
      </a:accent5>
      <a:accent6>
        <a:srgbClr val="F26C65"/>
      </a:accent6>
      <a:hlink>
        <a:srgbClr val="0563C1"/>
      </a:hlink>
      <a:folHlink>
        <a:srgbClr val="954F72"/>
      </a:folHlink>
    </a:clrScheme>
    <a:fontScheme name="Custom 76">
      <a:majorFont>
        <a:latin typeface="Bebas Neue"/>
        <a:ea typeface=""/>
        <a:cs typeface=""/>
      </a:majorFont>
      <a:minorFont>
        <a:latin typeface="Roboto Condense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5560</TotalTime>
  <Words>222</Words>
  <Application>Microsoft Office PowerPoint</Application>
  <PresentationFormat>사용자 지정</PresentationFormat>
  <Paragraphs>84</Paragraphs>
  <Slides>25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Calibri</vt:lpstr>
      <vt:lpstr>Roboto Condensed</vt:lpstr>
      <vt:lpstr>DX시인과나</vt:lpstr>
      <vt:lpstr>제주명조</vt:lpstr>
      <vt:lpstr>DX경필명조B</vt:lpstr>
      <vt:lpstr>Arial</vt:lpstr>
      <vt:lpstr>Noto Serif ExtCond ExtBd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고 민지</cp:lastModifiedBy>
  <cp:revision>389</cp:revision>
  <dcterms:created xsi:type="dcterms:W3CDTF">2018-11-06T00:42:49Z</dcterms:created>
  <dcterms:modified xsi:type="dcterms:W3CDTF">2021-03-31T14:48:50Z</dcterms:modified>
</cp:coreProperties>
</file>