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7" r:id="rId3"/>
    <p:sldId id="319" r:id="rId4"/>
    <p:sldId id="320" r:id="rId5"/>
    <p:sldId id="321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3956"/>
    <a:srgbClr val="DEBB9D"/>
    <a:srgbClr val="094E75"/>
    <a:srgbClr val="2E5A7F"/>
    <a:srgbClr val="005AA8"/>
    <a:srgbClr val="81DEFD"/>
    <a:srgbClr val="EB6D4A"/>
    <a:srgbClr val="9BCFFF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erms.naver.com/entry.naver?docId=3534465&amp;cid=43737&amp;categoryId=58545" TargetMode="External"/><Relationship Id="rId3" Type="http://schemas.openxmlformats.org/officeDocument/2006/relationships/hyperlink" Target="https://blog.naver.com/hanok21c/221402727697" TargetMode="External"/><Relationship Id="rId7" Type="http://schemas.openxmlformats.org/officeDocument/2006/relationships/hyperlink" Target="https://terms.naver.com/entry.naver?docId=567338&amp;cid=46621&amp;categoryId=46621" TargetMode="External"/><Relationship Id="rId2" Type="http://schemas.openxmlformats.org/officeDocument/2006/relationships/hyperlink" Target="https://blog.naver.com/rambolover/2222577712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hej0509/221768631390" TargetMode="External"/><Relationship Id="rId5" Type="http://schemas.openxmlformats.org/officeDocument/2006/relationships/hyperlink" Target="https://blog.naver.com/ksman66k/222105475041" TargetMode="External"/><Relationship Id="rId10" Type="http://schemas.openxmlformats.org/officeDocument/2006/relationships/image" Target="../media/image2.svg"/><Relationship Id="rId4" Type="http://schemas.openxmlformats.org/officeDocument/2006/relationships/hyperlink" Target="https://blog.naver.com/chang445/220678366092" TargetMode="External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075410" y="1974212"/>
            <a:ext cx="6101343" cy="89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독도가 한국 영토인 이유</a:t>
            </a:r>
            <a:endParaRPr lang="en-US" altLang="ko-KR" sz="4000" dirty="0">
              <a:solidFill>
                <a:prstClr val="white">
                  <a:lumMod val="50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94222D77-EBD2-4EE2-8286-AF382A80D33E}"/>
              </a:ext>
            </a:extLst>
          </p:cNvPr>
          <p:cNvSpPr/>
          <p:nvPr/>
        </p:nvSpPr>
        <p:spPr>
          <a:xfrm>
            <a:off x="8641762" y="4274668"/>
            <a:ext cx="3181961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prstClr val="white">
                    <a:lumMod val="50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21502544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prstClr val="white">
                    <a:lumMod val="50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영어영문학과 노범철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지리적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지리적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울릉도와 독도 거리는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87.4km</a:t>
              </a: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87475BE-1E5D-4B96-8846-DD71DAF21A36}"/>
              </a:ext>
            </a:extLst>
          </p:cNvPr>
          <p:cNvGrpSpPr/>
          <p:nvPr/>
        </p:nvGrpSpPr>
        <p:grpSpPr>
          <a:xfrm>
            <a:off x="5470683" y="2258993"/>
            <a:ext cx="6298530" cy="878873"/>
            <a:chOff x="6096000" y="1333385"/>
            <a:chExt cx="4602790" cy="861074"/>
          </a:xfrm>
        </p:grpSpPr>
        <p:sp>
          <p:nvSpPr>
            <p:cNvPr id="132" name="Content Placeholder 6">
              <a:extLst>
                <a:ext uri="{FF2B5EF4-FFF2-40B4-BE49-F238E27FC236}">
                  <a16:creationId xmlns:a16="http://schemas.microsoft.com/office/drawing/2014/main" id="{647AA061-8F71-4463-ACE7-EBDCCCDAFF4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오키섬과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 독도 거리는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157.5km</a:t>
              </a:r>
            </a:p>
          </p:txBody>
        </p:sp>
        <p:pic>
          <p:nvPicPr>
            <p:cNvPr id="133" name="그래픽 132" descr="조금 굽은 화살표 단색으로 채워진">
              <a:extLst>
                <a:ext uri="{FF2B5EF4-FFF2-40B4-BE49-F238E27FC236}">
                  <a16:creationId xmlns:a16="http://schemas.microsoft.com/office/drawing/2014/main" id="{1A2C4251-4548-4B39-99CC-99E67D0A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28B8367-64C4-4603-95B2-EA75689BC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914" y="1625911"/>
            <a:ext cx="3560578" cy="2902892"/>
          </a:xfrm>
          <a:prstGeom prst="rect">
            <a:avLst/>
          </a:prstGeom>
        </p:spPr>
      </p:pic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BDE28A9-481B-464B-B19B-1BFE8823F0CD}"/>
              </a:ext>
            </a:extLst>
          </p:cNvPr>
          <p:cNvGrpSpPr/>
          <p:nvPr/>
        </p:nvGrpSpPr>
        <p:grpSpPr>
          <a:xfrm>
            <a:off x="5470683" y="3113136"/>
            <a:ext cx="6298530" cy="878873"/>
            <a:chOff x="6096000" y="1333385"/>
            <a:chExt cx="4602790" cy="861074"/>
          </a:xfrm>
        </p:grpSpPr>
        <p:sp>
          <p:nvSpPr>
            <p:cNvPr id="114" name="Content Placeholder 6">
              <a:extLst>
                <a:ext uri="{FF2B5EF4-FFF2-40B4-BE49-F238E27FC236}">
                  <a16:creationId xmlns:a16="http://schemas.microsoft.com/office/drawing/2014/main" id="{24D6BB81-EA4E-402B-B38A-38DC923D1A02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울릉도에서는 독도를 육안으로 관측 가능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5" name="그래픽 114" descr="조금 굽은 화살표 단색으로 채워진">
              <a:extLst>
                <a:ext uri="{FF2B5EF4-FFF2-40B4-BE49-F238E27FC236}">
                  <a16:creationId xmlns:a16="http://schemas.microsoft.com/office/drawing/2014/main" id="{115456B2-542D-4EB5-86F2-B28C003F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국제법적 지위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국제법적 지위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일본이 침탈한 영토 반환 요구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87475BE-1E5D-4B96-8846-DD71DAF21A36}"/>
              </a:ext>
            </a:extLst>
          </p:cNvPr>
          <p:cNvGrpSpPr/>
          <p:nvPr/>
        </p:nvGrpSpPr>
        <p:grpSpPr>
          <a:xfrm>
            <a:off x="5470683" y="2258993"/>
            <a:ext cx="6298530" cy="878873"/>
            <a:chOff x="6096000" y="1333385"/>
            <a:chExt cx="4602790" cy="861074"/>
          </a:xfrm>
        </p:grpSpPr>
        <p:sp>
          <p:nvSpPr>
            <p:cNvPr id="132" name="Content Placeholder 6">
              <a:extLst>
                <a:ext uri="{FF2B5EF4-FFF2-40B4-BE49-F238E27FC236}">
                  <a16:creationId xmlns:a16="http://schemas.microsoft.com/office/drawing/2014/main" id="{647AA061-8F71-4463-ACE7-EBDCCCDAFF4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“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카이로 선언의 모든 조항은 이행되어야 하며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, 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일본의 주권은 혼슈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, 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훗카이도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,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큐슈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,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시코쿠와 연합국이 결정하는 작은 섬들에 국한될 것이다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＂</a:t>
              </a:r>
            </a:p>
          </p:txBody>
        </p:sp>
        <p:pic>
          <p:nvPicPr>
            <p:cNvPr id="133" name="그래픽 132" descr="조금 굽은 화살표 단색으로 채워진">
              <a:extLst>
                <a:ext uri="{FF2B5EF4-FFF2-40B4-BE49-F238E27FC236}">
                  <a16:creationId xmlns:a16="http://schemas.microsoft.com/office/drawing/2014/main" id="{1A2C4251-4548-4B39-99CC-99E67D0A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3A68511C-E086-4356-81C4-E593FA73FDFA}"/>
              </a:ext>
            </a:extLst>
          </p:cNvPr>
          <p:cNvGrpSpPr/>
          <p:nvPr/>
        </p:nvGrpSpPr>
        <p:grpSpPr>
          <a:xfrm>
            <a:off x="1190097" y="1511008"/>
            <a:ext cx="4013301" cy="3017795"/>
            <a:chOff x="1190097" y="1511008"/>
            <a:chExt cx="4013301" cy="301779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28B8367-64C4-4603-95B2-EA75689BC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6747" y="1511008"/>
              <a:ext cx="3418005" cy="3017795"/>
            </a:xfrm>
            <a:prstGeom prst="rect">
              <a:avLst/>
            </a:prstGeom>
          </p:spPr>
        </p:pic>
        <p:sp>
          <p:nvSpPr>
            <p:cNvPr id="120" name="Content Placeholder 6">
              <a:extLst>
                <a:ext uri="{FF2B5EF4-FFF2-40B4-BE49-F238E27FC236}">
                  <a16:creationId xmlns:a16="http://schemas.microsoft.com/office/drawing/2014/main" id="{E01F75E6-5E01-40F0-800C-3B8E31239768}"/>
                </a:ext>
              </a:extLst>
            </p:cNvPr>
            <p:cNvSpPr txBox="1">
              <a:spLocks/>
            </p:cNvSpPr>
            <p:nvPr/>
          </p:nvSpPr>
          <p:spPr>
            <a:xfrm>
              <a:off x="1190097" y="4048820"/>
              <a:ext cx="4013301" cy="434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카이로선언문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(1943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0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국제법적 지위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12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해리 수역에 접근을 엄금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87475BE-1E5D-4B96-8846-DD71DAF21A36}"/>
              </a:ext>
            </a:extLst>
          </p:cNvPr>
          <p:cNvGrpSpPr/>
          <p:nvPr/>
        </p:nvGrpSpPr>
        <p:grpSpPr>
          <a:xfrm>
            <a:off x="5470683" y="2258993"/>
            <a:ext cx="6298530" cy="878873"/>
            <a:chOff x="6096000" y="1333385"/>
            <a:chExt cx="4602790" cy="861074"/>
          </a:xfrm>
        </p:grpSpPr>
        <p:sp>
          <p:nvSpPr>
            <p:cNvPr id="132" name="Content Placeholder 6">
              <a:extLst>
                <a:ext uri="{FF2B5EF4-FFF2-40B4-BE49-F238E27FC236}">
                  <a16:creationId xmlns:a16="http://schemas.microsoft.com/office/drawing/2014/main" id="{647AA061-8F71-4463-ACE7-EBDCCCDAFF4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국제법적 효력을 지님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3" name="그래픽 132" descr="조금 굽은 화살표 단색으로 채워진">
              <a:extLst>
                <a:ext uri="{FF2B5EF4-FFF2-40B4-BE49-F238E27FC236}">
                  <a16:creationId xmlns:a16="http://schemas.microsoft.com/office/drawing/2014/main" id="{1A2C4251-4548-4B39-99CC-99E67D0A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9B40D330-E28A-4909-9714-5DF86302C9CD}"/>
              </a:ext>
            </a:extLst>
          </p:cNvPr>
          <p:cNvGrpSpPr/>
          <p:nvPr/>
        </p:nvGrpSpPr>
        <p:grpSpPr>
          <a:xfrm>
            <a:off x="5470683" y="3019905"/>
            <a:ext cx="6298530" cy="878873"/>
            <a:chOff x="6096000" y="1333385"/>
            <a:chExt cx="4602790" cy="861074"/>
          </a:xfrm>
        </p:grpSpPr>
        <p:sp>
          <p:nvSpPr>
            <p:cNvPr id="110" name="Content Placeholder 6">
              <a:extLst>
                <a:ext uri="{FF2B5EF4-FFF2-40B4-BE49-F238E27FC236}">
                  <a16:creationId xmlns:a16="http://schemas.microsoft.com/office/drawing/2014/main" id="{62495C7F-1522-452A-867B-FB8536560EC4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1948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12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월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12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일 국제연합 으로부터 영토와 주권을 국제적으로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공인받음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1" name="그래픽 110" descr="조금 굽은 화살표 단색으로 채워진">
              <a:extLst>
                <a:ext uri="{FF2B5EF4-FFF2-40B4-BE49-F238E27FC236}">
                  <a16:creationId xmlns:a16="http://schemas.microsoft.com/office/drawing/2014/main" id="{ABE082E3-E75E-49B9-9A51-9695C225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CBCD9ED-3FE8-4A36-9C13-CD912AF3F977}"/>
              </a:ext>
            </a:extLst>
          </p:cNvPr>
          <p:cNvGrpSpPr/>
          <p:nvPr/>
        </p:nvGrpSpPr>
        <p:grpSpPr>
          <a:xfrm>
            <a:off x="1266670" y="1511008"/>
            <a:ext cx="4013301" cy="3414724"/>
            <a:chOff x="1266670" y="1511008"/>
            <a:chExt cx="4013301" cy="341472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28B8367-64C4-4603-95B2-EA75689BC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4149" y="1511008"/>
              <a:ext cx="3558318" cy="3017795"/>
            </a:xfrm>
            <a:prstGeom prst="rect">
              <a:avLst/>
            </a:prstGeom>
          </p:spPr>
        </p:pic>
        <p:sp>
          <p:nvSpPr>
            <p:cNvPr id="112" name="Content Placeholder 6">
              <a:extLst>
                <a:ext uri="{FF2B5EF4-FFF2-40B4-BE49-F238E27FC236}">
                  <a16:creationId xmlns:a16="http://schemas.microsoft.com/office/drawing/2014/main" id="{A0570CA4-5DC3-44DF-966C-F726BFEA1D08}"/>
                </a:ext>
              </a:extLst>
            </p:cNvPr>
            <p:cNvSpPr txBox="1">
              <a:spLocks/>
            </p:cNvSpPr>
            <p:nvPr/>
          </p:nvSpPr>
          <p:spPr>
            <a:xfrm>
              <a:off x="1266670" y="4491456"/>
              <a:ext cx="4013301" cy="434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SCAPIN 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제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1033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호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(1946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3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국제법적 지위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유엔군과 미군은은 한국 영토의 상공 방어구역 사용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9B40D330-E28A-4909-9714-5DF86302C9CD}"/>
              </a:ext>
            </a:extLst>
          </p:cNvPr>
          <p:cNvGrpSpPr/>
          <p:nvPr/>
        </p:nvGrpSpPr>
        <p:grpSpPr>
          <a:xfrm>
            <a:off x="5470683" y="3019905"/>
            <a:ext cx="6298530" cy="878873"/>
            <a:chOff x="6096000" y="1333385"/>
            <a:chExt cx="4602790" cy="861074"/>
          </a:xfrm>
        </p:grpSpPr>
        <p:sp>
          <p:nvSpPr>
            <p:cNvPr id="110" name="Content Placeholder 6">
              <a:extLst>
                <a:ext uri="{FF2B5EF4-FFF2-40B4-BE49-F238E27FC236}">
                  <a16:creationId xmlns:a16="http://schemas.microsoft.com/office/drawing/2014/main" id="{62495C7F-1522-452A-867B-FB8536560EC4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이 방어구역 안에 독도를 한국 영토로 표기하고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방어중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1" name="그래픽 110" descr="조금 굽은 화살표 단색으로 채워진">
              <a:extLst>
                <a:ext uri="{FF2B5EF4-FFF2-40B4-BE49-F238E27FC236}">
                  <a16:creationId xmlns:a16="http://schemas.microsoft.com/office/drawing/2014/main" id="{ABE082E3-E75E-49B9-9A51-9695C225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D8DB45-AA01-4A9B-9B12-AE355F2DE5FD}"/>
              </a:ext>
            </a:extLst>
          </p:cNvPr>
          <p:cNvGrpSpPr/>
          <p:nvPr/>
        </p:nvGrpSpPr>
        <p:grpSpPr>
          <a:xfrm>
            <a:off x="1504307" y="1511008"/>
            <a:ext cx="4013301" cy="3466635"/>
            <a:chOff x="1504307" y="1511008"/>
            <a:chExt cx="4013301" cy="346663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28B8367-64C4-4603-95B2-EA75689BC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1677" y="1511008"/>
              <a:ext cx="2995072" cy="3017795"/>
            </a:xfrm>
            <a:prstGeom prst="rect">
              <a:avLst/>
            </a:prstGeom>
          </p:spPr>
        </p:pic>
        <p:sp>
          <p:nvSpPr>
            <p:cNvPr id="112" name="Content Placeholder 6">
              <a:extLst>
                <a:ext uri="{FF2B5EF4-FFF2-40B4-BE49-F238E27FC236}">
                  <a16:creationId xmlns:a16="http://schemas.microsoft.com/office/drawing/2014/main" id="{481E19DC-A8EE-427C-81A7-C86CBEFF1604}"/>
                </a:ext>
              </a:extLst>
            </p:cNvPr>
            <p:cNvSpPr txBox="1">
              <a:spLocks/>
            </p:cNvSpPr>
            <p:nvPr/>
          </p:nvSpPr>
          <p:spPr>
            <a:xfrm>
              <a:off x="1504307" y="4543367"/>
              <a:ext cx="4013301" cy="434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KIDAZ 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지도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당시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1950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3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참고 자료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참고자료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869601" y="1011974"/>
            <a:ext cx="10915243" cy="4837449"/>
            <a:chOff x="6261873" y="1320531"/>
            <a:chExt cx="8710846" cy="869743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720112" y="1329200"/>
              <a:ext cx="8252607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네이버 블로그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: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2"/>
                </a:rPr>
                <a:t>https://blog.naver.com/rambolover/222257771217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3"/>
                </a:rPr>
                <a:t>https://blog.naver.com/hanok21c/221402727697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4"/>
                </a:rPr>
                <a:t>https://blog.naver.com/chang445/220678366092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5"/>
                </a:rPr>
                <a:t>https://blog.naver.com/ksman66k/222105475041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6"/>
                </a:rPr>
                <a:t>https://blog.naver.com/hej0509/221768631390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https://blog.naver.com/dokdo9414/20187236071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네이버 지식백과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: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7"/>
                </a:rPr>
                <a:t>https://terms.naver.com/entry.naver?docId=567338&amp;cid=46621&amp;categoryId=46621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  <a:hlinkClick r:id="rId8"/>
                </a:rPr>
                <a:t>https://terms.naver.com/entry.naver?docId=3534465&amp;cid=43737&amp;categoryId=58545</a:t>
              </a: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61873" y="1320531"/>
              <a:ext cx="385154" cy="116094"/>
            </a:xfrm>
            <a:prstGeom prst="rect">
              <a:avLst/>
            </a:prstGeom>
          </p:spPr>
        </p:pic>
        <p:pic>
          <p:nvPicPr>
            <p:cNvPr id="113" name="그래픽 112" descr="조금 굽은 화살표 단색으로 채워진">
              <a:extLst>
                <a:ext uri="{FF2B5EF4-FFF2-40B4-BE49-F238E27FC236}">
                  <a16:creationId xmlns:a16="http://schemas.microsoft.com/office/drawing/2014/main" id="{1274BCC2-08D3-4580-84DC-8CF6A0E2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34959" y="1843174"/>
              <a:ext cx="385154" cy="11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5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참고자료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869601" y="1011974"/>
            <a:ext cx="10871858" cy="4860726"/>
            <a:chOff x="6261873" y="1320531"/>
            <a:chExt cx="8676223" cy="873928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8252607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네이버 뉴스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: https://news.naver.com/main/read.nhn?oid=056&amp;aid=0010740781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독도 외교부 </a:t>
              </a:r>
              <a:r>
                <a:rPr lang="en-US" altLang="ko-KR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: https://dokdo.mofa.go.kr/kor/dokdo/reason.jsp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en-US" altLang="ko-KR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61873" y="1320531"/>
              <a:ext cx="385154" cy="116094"/>
            </a:xfrm>
            <a:prstGeom prst="rect">
              <a:avLst/>
            </a:prstGeom>
          </p:spPr>
        </p:pic>
        <p:pic>
          <p:nvPicPr>
            <p:cNvPr id="112" name="그래픽 111" descr="조금 굽은 화살표 단색으로 채워진">
              <a:extLst>
                <a:ext uri="{FF2B5EF4-FFF2-40B4-BE49-F238E27FC236}">
                  <a16:creationId xmlns:a16="http://schemas.microsoft.com/office/drawing/2014/main" id="{097A47F4-3E23-482C-A24C-0BCEC4439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76294" y="1478358"/>
              <a:ext cx="385154" cy="11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감사합니다</a:t>
            </a:r>
            <a:r>
              <a:rPr lang="en-US" altLang="ko-KR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.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목차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3E6F53D-3642-4ED0-9D23-F8454D1C146F}"/>
              </a:ext>
            </a:extLst>
          </p:cNvPr>
          <p:cNvSpPr txBox="1"/>
          <p:nvPr/>
        </p:nvSpPr>
        <p:spPr>
          <a:xfrm>
            <a:off x="745651" y="1268866"/>
            <a:ext cx="4013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1.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독도에 대해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4" name="Content Placeholder 6">
            <a:extLst>
              <a:ext uri="{FF2B5EF4-FFF2-40B4-BE49-F238E27FC236}">
                <a16:creationId xmlns:a16="http://schemas.microsoft.com/office/drawing/2014/main" id="{E55FCACC-4FE2-44FD-AF84-0A75D42ADA7E}"/>
              </a:ext>
            </a:extLst>
          </p:cNvPr>
          <p:cNvSpPr txBox="1">
            <a:spLocks/>
          </p:cNvSpPr>
          <p:nvPr/>
        </p:nvSpPr>
        <p:spPr>
          <a:xfrm>
            <a:off x="1085291" y="2548102"/>
            <a:ext cx="4013301" cy="861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1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역사적 근거</a:t>
            </a:r>
            <a:endParaRPr lang="en-US" altLang="ko-KR" sz="11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1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지리적 근거</a:t>
            </a:r>
            <a:endParaRPr lang="en-US" altLang="ko-KR" sz="11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1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국제법적 위치 및 근거</a:t>
            </a:r>
            <a:endParaRPr lang="en-US" altLang="ko-KR" sz="11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DBEDC69-160F-44D0-B504-19ED51A039DC}"/>
              </a:ext>
            </a:extLst>
          </p:cNvPr>
          <p:cNvSpPr txBox="1"/>
          <p:nvPr/>
        </p:nvSpPr>
        <p:spPr>
          <a:xfrm>
            <a:off x="745651" y="2040202"/>
            <a:ext cx="572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 독도가 우리 영토영토인 근거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D8036F-4A43-458D-9159-6F98589D4595}"/>
              </a:ext>
            </a:extLst>
          </p:cNvPr>
          <p:cNvSpPr txBox="1"/>
          <p:nvPr/>
        </p:nvSpPr>
        <p:spPr>
          <a:xfrm>
            <a:off x="741611" y="3534829"/>
            <a:ext cx="572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3.</a:t>
            </a:r>
            <a:r>
              <a: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참고 자료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독도</a:t>
            </a:r>
            <a:r>
              <a:rPr lang="en-US" altLang="ko-KR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en-US" altLang="ko-KR" sz="4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Dokdo</a:t>
            </a:r>
            <a:r>
              <a:rPr lang="en-US" altLang="ko-KR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독도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0D6987ED-907B-40F4-9153-FCD0C01C6505}"/>
              </a:ext>
            </a:extLst>
          </p:cNvPr>
          <p:cNvGrpSpPr/>
          <p:nvPr/>
        </p:nvGrpSpPr>
        <p:grpSpPr>
          <a:xfrm>
            <a:off x="6096000" y="1333385"/>
            <a:ext cx="4602789" cy="861074"/>
            <a:chOff x="6096000" y="1333385"/>
            <a:chExt cx="4602789" cy="861074"/>
          </a:xfrm>
        </p:grpSpPr>
        <p:sp>
          <p:nvSpPr>
            <p:cNvPr id="109" name="Content Placeholder 6">
              <a:extLst>
                <a:ext uri="{FF2B5EF4-FFF2-40B4-BE49-F238E27FC236}">
                  <a16:creationId xmlns:a16="http://schemas.microsoft.com/office/drawing/2014/main" id="{FDA7E380-4474-4C4E-8135-0F069B81DE60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동도와 서도 </a:t>
              </a:r>
              <a:r>
                <a:rPr lang="en-US" altLang="ko-KR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+ 89</a:t>
              </a:r>
              <a:r>
                <a:rPr lang="ko-KR" altLang="en-US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개의 부속도서</a:t>
              </a:r>
              <a:endParaRPr lang="en-US" altLang="ko-KR" sz="3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9" name="그래픽 78" descr="조금 굽은 화살표 단색으로 채워진">
              <a:extLst>
                <a:ext uri="{FF2B5EF4-FFF2-40B4-BE49-F238E27FC236}">
                  <a16:creationId xmlns:a16="http://schemas.microsoft.com/office/drawing/2014/main" id="{E471293B-5FA7-47BB-9582-BC7C45384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506097" cy="506097"/>
            </a:xfrm>
            <a:prstGeom prst="rect">
              <a:avLst/>
            </a:prstGeom>
          </p:spPr>
        </p:pic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75DBCB0F-D670-4FF6-96C0-E4CD68DB0E32}"/>
              </a:ext>
            </a:extLst>
          </p:cNvPr>
          <p:cNvGrpSpPr/>
          <p:nvPr/>
        </p:nvGrpSpPr>
        <p:grpSpPr>
          <a:xfrm>
            <a:off x="6096000" y="2815717"/>
            <a:ext cx="4602789" cy="861074"/>
            <a:chOff x="6096000" y="1333385"/>
            <a:chExt cx="4602789" cy="861074"/>
          </a:xfrm>
        </p:grpSpPr>
        <p:sp>
          <p:nvSpPr>
            <p:cNvPr id="121" name="Content Placeholder 6">
              <a:extLst>
                <a:ext uri="{FF2B5EF4-FFF2-40B4-BE49-F238E27FC236}">
                  <a16:creationId xmlns:a16="http://schemas.microsoft.com/office/drawing/2014/main" id="{97FB864A-A5D8-44A6-BA05-A09919497728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천연기념물 </a:t>
              </a:r>
              <a:r>
                <a:rPr lang="en-US" altLang="ko-KR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336</a:t>
              </a:r>
              <a:r>
                <a:rPr lang="ko-KR" altLang="en-US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호</a:t>
              </a:r>
              <a:endParaRPr lang="en-US" altLang="ko-KR" sz="3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2" name="그래픽 121" descr="조금 굽은 화살표 단색으로 채워진">
              <a:extLst>
                <a:ext uri="{FF2B5EF4-FFF2-40B4-BE49-F238E27FC236}">
                  <a16:creationId xmlns:a16="http://schemas.microsoft.com/office/drawing/2014/main" id="{2C91648C-BB86-46CB-BDDA-E4D348900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506097" cy="506097"/>
            </a:xfrm>
            <a:prstGeom prst="rect">
              <a:avLst/>
            </a:prstGeom>
          </p:spPr>
        </p:pic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F1D1C96F-4800-40A5-961A-A780EDA67500}"/>
              </a:ext>
            </a:extLst>
          </p:cNvPr>
          <p:cNvGrpSpPr/>
          <p:nvPr/>
        </p:nvGrpSpPr>
        <p:grpSpPr>
          <a:xfrm>
            <a:off x="6096000" y="3802849"/>
            <a:ext cx="4602789" cy="861074"/>
            <a:chOff x="6096000" y="1333385"/>
            <a:chExt cx="4602789" cy="861074"/>
          </a:xfrm>
        </p:grpSpPr>
        <p:sp>
          <p:nvSpPr>
            <p:cNvPr id="125" name="Content Placeholder 6">
              <a:extLst>
                <a:ext uri="{FF2B5EF4-FFF2-40B4-BE49-F238E27FC236}">
                  <a16:creationId xmlns:a16="http://schemas.microsoft.com/office/drawing/2014/main" id="{47A3AEDA-CDBF-4D55-B7BF-B48B0A384622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32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높은 경제적인 측면과 지정학적인 측면</a:t>
              </a:r>
              <a:endParaRPr lang="en-US" altLang="ko-KR" sz="32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6" name="그래픽 125" descr="조금 굽은 화살표 단색으로 채워진">
              <a:extLst>
                <a:ext uri="{FF2B5EF4-FFF2-40B4-BE49-F238E27FC236}">
                  <a16:creationId xmlns:a16="http://schemas.microsoft.com/office/drawing/2014/main" id="{FB985F9A-F6A5-455B-9EA2-B36DEC444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506097" cy="506097"/>
            </a:xfrm>
            <a:prstGeom prst="rect">
              <a:avLst/>
            </a:prstGeom>
          </p:spPr>
        </p:pic>
      </p:grpSp>
      <p:pic>
        <p:nvPicPr>
          <p:cNvPr id="6" name="그림 5" descr="하늘, 자연, 실외, 물이(가) 표시된 사진&#10;&#10;자동 생성된 설명">
            <a:extLst>
              <a:ext uri="{FF2B5EF4-FFF2-40B4-BE49-F238E27FC236}">
                <a16:creationId xmlns:a16="http://schemas.microsoft.com/office/drawing/2014/main" id="{83EEBDE7-6202-4522-B80E-4375FD3E6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3" y="1440406"/>
            <a:ext cx="4927884" cy="38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독도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52970ED9-44E1-4789-AF81-D92B8E468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423" y="1353625"/>
            <a:ext cx="4680362" cy="4296503"/>
          </a:xfrm>
          <a:prstGeom prst="rect">
            <a:avLst/>
          </a:prstGeom>
        </p:spPr>
      </p:pic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957381" y="1620436"/>
            <a:ext cx="5767587" cy="878873"/>
            <a:chOff x="6096000" y="1333385"/>
            <a:chExt cx="4602789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경상북도 울릉군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울릉읍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독도리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 산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1-37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번지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DDFBB227-BE8C-4F49-9B96-069BA35210C9}"/>
              </a:ext>
            </a:extLst>
          </p:cNvPr>
          <p:cNvGrpSpPr/>
          <p:nvPr/>
        </p:nvGrpSpPr>
        <p:grpSpPr>
          <a:xfrm>
            <a:off x="5972130" y="3265637"/>
            <a:ext cx="5767587" cy="878873"/>
            <a:chOff x="6096000" y="1333385"/>
            <a:chExt cx="4602789" cy="861074"/>
          </a:xfrm>
        </p:grpSpPr>
        <p:sp>
          <p:nvSpPr>
            <p:cNvPr id="123" name="Content Placeholder 6">
              <a:extLst>
                <a:ext uri="{FF2B5EF4-FFF2-40B4-BE49-F238E27FC236}">
                  <a16:creationId xmlns:a16="http://schemas.microsoft.com/office/drawing/2014/main" id="{37845740-4A48-4B43-92B3-A266571570AD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16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개의 독도 관련 법령 보유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7" name="그래픽 126" descr="조금 굽은 화살표 단색으로 채워진">
              <a:extLst>
                <a:ext uri="{FF2B5EF4-FFF2-40B4-BE49-F238E27FC236}">
                  <a16:creationId xmlns:a16="http://schemas.microsoft.com/office/drawing/2014/main" id="{8448ED44-E24E-4803-81C8-A6DC113C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196222" y="2674947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역사적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A6F775F0-40DE-4774-93DF-1F06C96F4861}"/>
              </a:ext>
            </a:extLst>
          </p:cNvPr>
          <p:cNvGrpSpPr/>
          <p:nvPr/>
        </p:nvGrpSpPr>
        <p:grpSpPr>
          <a:xfrm>
            <a:off x="1173449" y="1735782"/>
            <a:ext cx="5368240" cy="4308113"/>
            <a:chOff x="914698" y="1869628"/>
            <a:chExt cx="5368240" cy="4308113"/>
          </a:xfrm>
        </p:grpSpPr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52970ED9-44E1-4789-AF81-D92B8E468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698" y="1869628"/>
              <a:ext cx="3478121" cy="4308113"/>
            </a:xfrm>
            <a:prstGeom prst="rect">
              <a:avLst/>
            </a:prstGeom>
          </p:spPr>
        </p:pic>
        <p:sp>
          <p:nvSpPr>
            <p:cNvPr id="109" name="Content Placeholder 6">
              <a:extLst>
                <a:ext uri="{FF2B5EF4-FFF2-40B4-BE49-F238E27FC236}">
                  <a16:creationId xmlns:a16="http://schemas.microsoft.com/office/drawing/2014/main" id="{29B77B48-F95D-4E7C-ABBF-4B57BEDCBD00}"/>
                </a:ext>
              </a:extLst>
            </p:cNvPr>
            <p:cNvSpPr txBox="1">
              <a:spLocks/>
            </p:cNvSpPr>
            <p:nvPr/>
          </p:nvSpPr>
          <p:spPr>
            <a:xfrm>
              <a:off x="2269637" y="4126026"/>
              <a:ext cx="4013301" cy="434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(1145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역사적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957381" y="1620436"/>
            <a:ext cx="5767587" cy="878873"/>
            <a:chOff x="6096000" y="1333385"/>
            <a:chExt cx="4602789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울릉도와 독도에 관한 첫 번째 기록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DDFBB227-BE8C-4F49-9B96-069BA35210C9}"/>
              </a:ext>
            </a:extLst>
          </p:cNvPr>
          <p:cNvGrpSpPr/>
          <p:nvPr/>
        </p:nvGrpSpPr>
        <p:grpSpPr>
          <a:xfrm>
            <a:off x="5972130" y="3265637"/>
            <a:ext cx="5767587" cy="878873"/>
            <a:chOff x="6096000" y="1333385"/>
            <a:chExt cx="4602789" cy="861074"/>
          </a:xfrm>
        </p:grpSpPr>
        <p:sp>
          <p:nvSpPr>
            <p:cNvPr id="123" name="Content Placeholder 6">
              <a:extLst>
                <a:ext uri="{FF2B5EF4-FFF2-40B4-BE49-F238E27FC236}">
                  <a16:creationId xmlns:a16="http://schemas.microsoft.com/office/drawing/2014/main" id="{37845740-4A48-4B43-92B3-A266571570AD}"/>
                </a:ext>
              </a:extLst>
            </p:cNvPr>
            <p:cNvSpPr txBox="1">
              <a:spLocks/>
            </p:cNvSpPr>
            <p:nvPr/>
          </p:nvSpPr>
          <p:spPr>
            <a:xfrm>
              <a:off x="6685488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신라의 이찬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, 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이사부가 우산국을 부속하며 한국의 역사를 함께하기 시작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7" name="그래픽 126" descr="조금 굽은 화살표 단색으로 채워진">
              <a:extLst>
                <a:ext uri="{FF2B5EF4-FFF2-40B4-BE49-F238E27FC236}">
                  <a16:creationId xmlns:a16="http://schemas.microsoft.com/office/drawing/2014/main" id="{8448ED44-E24E-4803-81C8-A6DC113C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13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역사적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조선 초기의 전국지리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87475BE-1E5D-4B96-8846-DD71DAF21A36}"/>
              </a:ext>
            </a:extLst>
          </p:cNvPr>
          <p:cNvGrpSpPr/>
          <p:nvPr/>
        </p:nvGrpSpPr>
        <p:grpSpPr>
          <a:xfrm>
            <a:off x="5470683" y="2258993"/>
            <a:ext cx="6298530" cy="878873"/>
            <a:chOff x="6096000" y="1333385"/>
            <a:chExt cx="4602790" cy="861074"/>
          </a:xfrm>
        </p:grpSpPr>
        <p:sp>
          <p:nvSpPr>
            <p:cNvPr id="132" name="Content Placeholder 6">
              <a:extLst>
                <a:ext uri="{FF2B5EF4-FFF2-40B4-BE49-F238E27FC236}">
                  <a16:creationId xmlns:a16="http://schemas.microsoft.com/office/drawing/2014/main" id="{647AA061-8F71-4463-ACE7-EBDCCCDAFF4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지지의 체제를 갖춘 독자적 지리지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3" name="그래픽 132" descr="조금 굽은 화살표 단색으로 채워진">
              <a:extLst>
                <a:ext uri="{FF2B5EF4-FFF2-40B4-BE49-F238E27FC236}">
                  <a16:creationId xmlns:a16="http://schemas.microsoft.com/office/drawing/2014/main" id="{1A2C4251-4548-4B39-99CC-99E67D0A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C3DB082-0B6B-498A-A698-E565F459EB58}"/>
              </a:ext>
            </a:extLst>
          </p:cNvPr>
          <p:cNvGrpSpPr/>
          <p:nvPr/>
        </p:nvGrpSpPr>
        <p:grpSpPr>
          <a:xfrm>
            <a:off x="5470683" y="3055292"/>
            <a:ext cx="6298530" cy="878873"/>
            <a:chOff x="6096000" y="1333385"/>
            <a:chExt cx="4602790" cy="861074"/>
          </a:xfrm>
        </p:grpSpPr>
        <p:sp>
          <p:nvSpPr>
            <p:cNvPr id="135" name="Content Placeholder 6">
              <a:extLst>
                <a:ext uri="{FF2B5EF4-FFF2-40B4-BE49-F238E27FC236}">
                  <a16:creationId xmlns:a16="http://schemas.microsoft.com/office/drawing/2014/main" id="{6DECB1AC-4A81-493C-9F5F-9E194922CB3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“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우산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독도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와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무릉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울릉도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는 거리가 가까워 바라다 볼 수 있다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“ 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기록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6" name="그래픽 135" descr="조금 굽은 화살표 단색으로 채워진">
              <a:extLst>
                <a:ext uri="{FF2B5EF4-FFF2-40B4-BE49-F238E27FC236}">
                  <a16:creationId xmlns:a16="http://schemas.microsoft.com/office/drawing/2014/main" id="{5C0281C7-9369-4652-891B-D288A035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8372C20-08EC-4CDD-B84C-9415995EAF47}"/>
              </a:ext>
            </a:extLst>
          </p:cNvPr>
          <p:cNvGrpSpPr/>
          <p:nvPr/>
        </p:nvGrpSpPr>
        <p:grpSpPr>
          <a:xfrm>
            <a:off x="632108" y="1625911"/>
            <a:ext cx="4419600" cy="2933713"/>
            <a:chOff x="632108" y="1625911"/>
            <a:chExt cx="4419600" cy="2933713"/>
          </a:xfrm>
        </p:grpSpPr>
        <p:sp>
          <p:nvSpPr>
            <p:cNvPr id="121" name="Content Placeholder 6">
              <a:extLst>
                <a:ext uri="{FF2B5EF4-FFF2-40B4-BE49-F238E27FC236}">
                  <a16:creationId xmlns:a16="http://schemas.microsoft.com/office/drawing/2014/main" id="{16A5BD4C-A456-49E2-A03F-AF9518DDC53C}"/>
                </a:ext>
              </a:extLst>
            </p:cNvPr>
            <p:cNvSpPr txBox="1">
              <a:spLocks/>
            </p:cNvSpPr>
            <p:nvPr/>
          </p:nvSpPr>
          <p:spPr>
            <a:xfrm>
              <a:off x="708468" y="4125348"/>
              <a:ext cx="4013301" cy="434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세종실록 지리지 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(1454</a:t>
              </a:r>
              <a:r>
                <a: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</a:t>
              </a:r>
              <a:r>
                <a:rPr lang="en-US" altLang="ko-KR" sz="2000" dirty="0">
                  <a:solidFill>
                    <a:schemeClr val="accent2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)</a:t>
              </a:r>
            </a:p>
          </p:txBody>
        </p:sp>
        <p:pic>
          <p:nvPicPr>
            <p:cNvPr id="4" name="그림 3" descr="텍스트, 가구이(가) 표시된 사진&#10;&#10;자동 생성된 설명">
              <a:extLst>
                <a:ext uri="{FF2B5EF4-FFF2-40B4-BE49-F238E27FC236}">
                  <a16:creationId xmlns:a16="http://schemas.microsoft.com/office/drawing/2014/main" id="{428B8367-64C4-4603-95B2-EA75689BC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08" y="1625911"/>
              <a:ext cx="4419600" cy="2457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7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>
            <a:extLst>
              <a:ext uri="{FF2B5EF4-FFF2-40B4-BE49-F238E27FC236}">
                <a16:creationId xmlns:a16="http://schemas.microsoft.com/office/drawing/2014/main" id="{ED89F14A-51BC-4424-A378-6B28BE4A5DB3}"/>
              </a:ext>
            </a:extLst>
          </p:cNvPr>
          <p:cNvSpPr txBox="1"/>
          <p:nvPr/>
        </p:nvSpPr>
        <p:spPr>
          <a:xfrm>
            <a:off x="4230726" y="291586"/>
            <a:ext cx="401330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역사적 근거</a:t>
            </a:r>
            <a:endParaRPr lang="en-US" sz="4300" b="1" dirty="0">
              <a:solidFill>
                <a:schemeClr val="tx1">
                  <a:lumMod val="85000"/>
                  <a:lumOff val="15000"/>
                </a:schemeClr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9D508CA9-0B62-4F6E-9743-E466B3490517}"/>
              </a:ext>
            </a:extLst>
          </p:cNvPr>
          <p:cNvSpPr/>
          <p:nvPr/>
        </p:nvSpPr>
        <p:spPr>
          <a:xfrm>
            <a:off x="9298411" y="3177148"/>
            <a:ext cx="4422778" cy="44227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B70DD0D9-7B7E-4834-B84D-DE58E37C20B5}"/>
              </a:ext>
            </a:extLst>
          </p:cNvPr>
          <p:cNvGrpSpPr/>
          <p:nvPr/>
        </p:nvGrpSpPr>
        <p:grpSpPr>
          <a:xfrm>
            <a:off x="5470683" y="1410010"/>
            <a:ext cx="5767588" cy="878873"/>
            <a:chOff x="6096000" y="1333385"/>
            <a:chExt cx="4602790" cy="861074"/>
          </a:xfrm>
        </p:grpSpPr>
        <p:sp>
          <p:nvSpPr>
            <p:cNvPr id="117" name="Content Placeholder 6">
              <a:extLst>
                <a:ext uri="{FF2B5EF4-FFF2-40B4-BE49-F238E27FC236}">
                  <a16:creationId xmlns:a16="http://schemas.microsoft.com/office/drawing/2014/main" id="{AB9AEE21-B814-4347-98AF-E871C4C8A77F}"/>
                </a:ext>
              </a:extLst>
            </p:cNvPr>
            <p:cNvSpPr txBox="1">
              <a:spLocks/>
            </p:cNvSpPr>
            <p:nvPr/>
          </p:nvSpPr>
          <p:spPr>
            <a:xfrm>
              <a:off x="6685489" y="1333385"/>
              <a:ext cx="4013301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안용복 납치사건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8" name="그래픽 117" descr="조금 굽은 화살표 단색으로 채워진">
              <a:extLst>
                <a:ext uri="{FF2B5EF4-FFF2-40B4-BE49-F238E27FC236}">
                  <a16:creationId xmlns:a16="http://schemas.microsoft.com/office/drawing/2014/main" id="{73DE5005-E5E3-4E2A-8ECB-9263D2C44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4B9ED-4D50-4803-8CB1-CA6041B6B885}"/>
              </a:ext>
            </a:extLst>
          </p:cNvPr>
          <p:cNvGrpSpPr/>
          <p:nvPr/>
        </p:nvGrpSpPr>
        <p:grpSpPr>
          <a:xfrm>
            <a:off x="327531" y="4743380"/>
            <a:ext cx="4544936" cy="1585834"/>
            <a:chOff x="182653" y="4634323"/>
            <a:chExt cx="4544936" cy="1585834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326764" y="5237935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58154" y="4947122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827265" y="4634323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79088" y="4700456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804876" y="4634323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달 175"/>
            <p:cNvSpPr/>
            <p:nvPr/>
          </p:nvSpPr>
          <p:spPr>
            <a:xfrm>
              <a:off x="240580" y="5944250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달 176"/>
            <p:cNvSpPr/>
            <p:nvPr/>
          </p:nvSpPr>
          <p:spPr>
            <a:xfrm>
              <a:off x="182653" y="5969600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687475BE-1E5D-4B96-8846-DD71DAF21A36}"/>
              </a:ext>
            </a:extLst>
          </p:cNvPr>
          <p:cNvGrpSpPr/>
          <p:nvPr/>
        </p:nvGrpSpPr>
        <p:grpSpPr>
          <a:xfrm>
            <a:off x="5470683" y="2258993"/>
            <a:ext cx="6298530" cy="878873"/>
            <a:chOff x="6096000" y="1333385"/>
            <a:chExt cx="4602790" cy="861074"/>
          </a:xfrm>
        </p:grpSpPr>
        <p:sp>
          <p:nvSpPr>
            <p:cNvPr id="132" name="Content Placeholder 6">
              <a:extLst>
                <a:ext uri="{FF2B5EF4-FFF2-40B4-BE49-F238E27FC236}">
                  <a16:creationId xmlns:a16="http://schemas.microsoft.com/office/drawing/2014/main" id="{647AA061-8F71-4463-ACE7-EBDCCCDAFF41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“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울릉도는 일본의 영토가 아니다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”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라는  서계를 </a:t>
              </a:r>
              <a:r>
                <a:rPr lang="ko-KR" altLang="en-US" dirty="0" err="1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받아냄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3" name="그래픽 132" descr="조금 굽은 화살표 단색으로 채워진">
              <a:extLst>
                <a:ext uri="{FF2B5EF4-FFF2-40B4-BE49-F238E27FC236}">
                  <a16:creationId xmlns:a16="http://schemas.microsoft.com/office/drawing/2014/main" id="{1A2C4251-4548-4B39-99CC-99E67D0A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28B8367-64C4-4603-95B2-EA75689BC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237" y="1625911"/>
            <a:ext cx="4539932" cy="2902892"/>
          </a:xfrm>
          <a:prstGeom prst="rect">
            <a:avLst/>
          </a:prstGeom>
        </p:spPr>
      </p:pic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BDE28A9-481B-464B-B19B-1BFE8823F0CD}"/>
              </a:ext>
            </a:extLst>
          </p:cNvPr>
          <p:cNvGrpSpPr/>
          <p:nvPr/>
        </p:nvGrpSpPr>
        <p:grpSpPr>
          <a:xfrm>
            <a:off x="5470683" y="3576337"/>
            <a:ext cx="6298530" cy="878873"/>
            <a:chOff x="6096000" y="1333385"/>
            <a:chExt cx="4602790" cy="861074"/>
          </a:xfrm>
        </p:grpSpPr>
        <p:sp>
          <p:nvSpPr>
            <p:cNvPr id="114" name="Content Placeholder 6">
              <a:extLst>
                <a:ext uri="{FF2B5EF4-FFF2-40B4-BE49-F238E27FC236}">
                  <a16:creationId xmlns:a16="http://schemas.microsoft.com/office/drawing/2014/main" id="{24D6BB81-EA4E-402B-B38A-38DC923D1A02}"/>
                </a:ext>
              </a:extLst>
            </p:cNvPr>
            <p:cNvSpPr txBox="1">
              <a:spLocks/>
            </p:cNvSpPr>
            <p:nvPr/>
          </p:nvSpPr>
          <p:spPr>
            <a:xfrm>
              <a:off x="6635797" y="1333385"/>
              <a:ext cx="4062993" cy="86107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1966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년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1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월 </a:t>
              </a:r>
              <a:r>
                <a:rPr lang="en-US" altLang="ko-KR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28</a:t>
              </a:r>
              <a:r>
                <a:rPr lang="ko-KR" alt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egoe UI" panose="020B0502040204020203" pitchFamily="34" charset="0"/>
                </a:rPr>
                <a:t>일 막부 울릉도 도해 금지</a:t>
              </a:r>
              <a:endParaRPr lang="en-US" altLang="ko-KR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5" name="그래픽 114" descr="조금 굽은 화살표 단색으로 채워진">
              <a:extLst>
                <a:ext uri="{FF2B5EF4-FFF2-40B4-BE49-F238E27FC236}">
                  <a16:creationId xmlns:a16="http://schemas.microsoft.com/office/drawing/2014/main" id="{115456B2-542D-4EB5-86F2-B28C003FE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96000" y="1508884"/>
              <a:ext cx="425480" cy="425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9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416</Words>
  <Application>Microsoft Office PowerPoint</Application>
  <PresentationFormat>와이드스크린</PresentationFormat>
  <Paragraphs>68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Noto Sans CJK KR Bold</vt:lpstr>
      <vt:lpstr>맑은 고딕</vt:lpstr>
      <vt:lpstr>야놀자 야체 B</vt:lpstr>
      <vt:lpstr>Arial</vt:lpstr>
      <vt:lpstr>Source Sans Pro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노범철</cp:lastModifiedBy>
  <cp:revision>219</cp:revision>
  <dcterms:created xsi:type="dcterms:W3CDTF">2018-02-02T07:08:30Z</dcterms:created>
  <dcterms:modified xsi:type="dcterms:W3CDTF">2021-03-31T12:42:16Z</dcterms:modified>
</cp:coreProperties>
</file>