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70" r:id="rId9"/>
    <p:sldId id="265" r:id="rId10"/>
    <p:sldId id="266" r:id="rId11"/>
    <p:sldId id="272" r:id="rId12"/>
    <p:sldId id="271" r:id="rId13"/>
    <p:sldId id="267" r:id="rId14"/>
    <p:sldId id="273" r:id="rId15"/>
    <p:sldId id="269" r:id="rId16"/>
    <p:sldId id="268" r:id="rId17"/>
    <p:sldId id="274" r:id="rId18"/>
    <p:sldId id="275" r:id="rId19"/>
    <p:sldId id="277" r:id="rId20"/>
    <p:sldId id="276" r:id="rId21"/>
    <p:sldId id="260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E659F-629F-44DB-865B-7A4923AB6364}" v="1724" dt="2021-03-31T11:00:20.837"/>
    <p1510:client id="{C2D87488-EE68-49A9-BB45-DD2EC01B2464}" v="95" dt="2021-03-30T17:35:03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0T17:34:10.2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5292 1667 8799 0 0,'0'0'-8799'0'0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13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0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5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5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5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3/31/2021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b="1" cap="none" spc="8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035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5000"/>
        </a:lnSpc>
        <a:spcBef>
          <a:spcPct val="0"/>
        </a:spcBef>
        <a:buNone/>
        <a:defRPr sz="4400" b="1" i="0" kern="1200" spc="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XLjZ8sJQlk?feature=oembe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jimi.ac.jp/introduction/facility" TargetMode="External"/><Relationship Id="rId7" Type="http://schemas.openxmlformats.org/officeDocument/2006/relationships/hyperlink" Target="https://toyama.keizai.biz/headline/1109/" TargetMode="External"/><Relationship Id="rId2" Type="http://schemas.openxmlformats.org/officeDocument/2006/relationships/hyperlink" Target="https://m.blog.naver.com/erkl33/22124569285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ewsweekjapan.jp/stories/carrier/2018/02/post-9455.php" TargetMode="External"/><Relationship Id="rId5" Type="http://schemas.openxmlformats.org/officeDocument/2006/relationships/hyperlink" Target="https://lidea.today/articles/187" TargetMode="External"/><Relationship Id="rId4" Type="http://schemas.openxmlformats.org/officeDocument/2006/relationships/hyperlink" Target="https://www.nc-toyama.ac.jp/campuslife/club-2/kyudo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F0E417D8-88AA-4184-A08D-DEF97C6C9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85795" y="1690979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5" name="Freeform: Shape 10">
              <a:extLst>
                <a:ext uri="{FF2B5EF4-FFF2-40B4-BE49-F238E27FC236}">
                  <a16:creationId xmlns:a16="http://schemas.microsoft.com/office/drawing/2014/main" id="{FCB4E045-9FB0-41C4-AC74-479EA20D85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1C7A48-09EB-4AF0-84CB-7EE408C2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DE3270-A872-4E10-80BC-B93D6F0E3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6E5F32-B5B2-45E3-9C18-BBC9005C4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45E68B-E61B-4EAE-9672-3A52AEC2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6263" y="1119679"/>
            <a:ext cx="5039475" cy="443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675832" y="1020822"/>
            <a:ext cx="4839812" cy="3008397"/>
          </a:xfrm>
        </p:spPr>
        <p:txBody>
          <a:bodyPr>
            <a:normAutofit fontScale="90000"/>
          </a:bodyPr>
          <a:lstStyle/>
          <a:p>
            <a:r>
              <a:rPr lang="ko-KR" b="0">
                <a:ea typeface="+mj-lt"/>
                <a:cs typeface="+mj-lt"/>
              </a:rPr>
              <a:t>일본의 학교 및 교육에 대하여 </a:t>
            </a:r>
            <a:endParaRPr lang="ko-KR" b="0">
              <a:ea typeface="Microsoft GothicNeo"/>
              <a:cs typeface="Microsoft GothicNeo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64211" y="4497473"/>
            <a:ext cx="3624471" cy="811604"/>
          </a:xfrm>
        </p:spPr>
        <p:txBody>
          <a:bodyPr lIns="109728" tIns="109728" rIns="109728" bIns="91440" anchor="t">
            <a:normAutofit fontScale="70000" lnSpcReduction="20000"/>
          </a:bodyPr>
          <a:lstStyle/>
          <a:p>
            <a:r>
              <a:rPr lang="ko-KR">
                <a:ea typeface="+mn-lt"/>
                <a:cs typeface="+mn-lt"/>
              </a:rPr>
              <a:t>22101481</a:t>
            </a:r>
            <a:endParaRPr lang="ko-KR" altLang="en-US">
              <a:ea typeface="+mn-lt"/>
              <a:cs typeface="+mn-lt"/>
            </a:endParaRPr>
          </a:p>
          <a:p>
            <a:r>
              <a:rPr lang="ko-KR" altLang="en-US">
                <a:ea typeface="+mn-lt"/>
                <a:cs typeface="+mn-lt"/>
              </a:rPr>
              <a:t>일본어일본학과 김민경</a:t>
            </a:r>
            <a:endParaRPr lang="ko-KR">
              <a:ea typeface="Microsoft GothicNeo"/>
              <a:cs typeface="Microsoft GothicNeo"/>
            </a:endParaRP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63DD1BD1-81FE-4F15-A934-E9AE94AE9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120AB9A0-C0C4-43DA-9A34-FA3A4079D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8815DD1-EC9D-4BE1-846B-8BEF57D39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B78D2B9-C9C4-4A37-A12C-A09FC1158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DFC7EBB5-848C-4B1C-BE84-4CF07E90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59707" y="3876466"/>
            <a:ext cx="1056155" cy="1056156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F8315F3-A078-427A-92BE-34EC9E574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DFAF5C-63B0-43FB-80BE-CC45D99F5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AD937F2-A44A-479C-A7EB-4EE7686A9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7834CC3-9461-418F-A593-FC09CD79B9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D68AA1C-0667-46EE-A8BE-CAAA3EAF9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0F403B5-430A-450F-97C1-73160966C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38EBB0-5161-46F3-83D7-D9F478B1A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47EDFA5-AD01-40BE-91A2-A0C178622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6E0C47E-FE2F-4A8C-942E-1026D02D3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A309DA7-4C25-40F5-AC21-DA06D9C98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290F5FA-D4BF-4264-A8E9-365566EC7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47FD6B5-9B47-4500-9D65-7BD217301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CA06612-80DE-4467-A50C-0CB390D6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잉크 3">
                <a:extLst>
                  <a:ext uri="{FF2B5EF4-FFF2-40B4-BE49-F238E27FC236}">
                    <a16:creationId xmlns:a16="http://schemas.microsoft.com/office/drawing/2014/main" id="{5A5BC6B4-5E3B-4B1D-B305-F672E82273B5}"/>
                  </a:ext>
                </a:extLst>
              </p14:cNvPr>
              <p14:cNvContentPartPr/>
              <p14:nvPr/>
            </p14:nvContentPartPr>
            <p14:xfrm>
              <a:off x="1627690" y="651076"/>
              <a:ext cx="9524" cy="9524"/>
            </p14:xfrm>
          </p:contentPart>
        </mc:Choice>
        <mc:Fallback xmlns="">
          <p:pic>
            <p:nvPicPr>
              <p:cNvPr id="4" name="잉크 3">
                <a:extLst>
                  <a:ext uri="{FF2B5EF4-FFF2-40B4-BE49-F238E27FC236}">
                    <a16:creationId xmlns:a16="http://schemas.microsoft.com/office/drawing/2014/main" id="{5A5BC6B4-5E3B-4B1D-B305-F672E82273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1014" y="184400"/>
                <a:ext cx="952400" cy="95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19EEC-8A2C-4C05-8C77-DCD50B652B14}"/>
              </a:ext>
            </a:extLst>
          </p:cNvPr>
          <p:cNvSpPr txBox="1"/>
          <p:nvPr/>
        </p:nvSpPr>
        <p:spPr>
          <a:xfrm>
            <a:off x="740780" y="1300222"/>
            <a:ext cx="637957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3. </a:t>
            </a:r>
            <a:r>
              <a:rPr lang="ko-KR" sz="2000">
                <a:ea typeface="+mn-lt"/>
                <a:cs typeface="+mn-lt"/>
              </a:rPr>
              <a:t>부활동 部活 (ぶかつ)</a:t>
            </a:r>
            <a:r>
              <a:rPr lang="ko-KR" altLang="en-US" sz="2000" dirty="0">
                <a:ea typeface="+mn-lt"/>
                <a:cs typeface="+mn-lt"/>
              </a:rPr>
              <a:t> </a:t>
            </a:r>
          </a:p>
          <a:p>
            <a:r>
              <a:rPr lang="ko-KR" sz="2000">
                <a:ea typeface="+mn-lt"/>
                <a:cs typeface="+mn-lt"/>
              </a:rPr>
              <a:t>(본 명칭은 部活動라고 부르나 현지 내에서 편히 줄여 부름.)</a:t>
            </a:r>
            <a:endParaRPr lang="ko-KR" sz="200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FA7FE-9CC0-4704-8A9C-288AC8B04A9B}"/>
              </a:ext>
            </a:extLst>
          </p:cNvPr>
          <p:cNvSpPr txBox="1"/>
          <p:nvPr/>
        </p:nvSpPr>
        <p:spPr>
          <a:xfrm>
            <a:off x="787199" y="2195451"/>
            <a:ext cx="9311831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동아리라는 개념과 같음. </a:t>
            </a:r>
            <a:endParaRPr lang="ko-KR"/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pPr marL="285750" indent="-285750">
              <a:buFont typeface="Wingdings"/>
              <a:buChar char="Ø"/>
            </a:pPr>
            <a:r>
              <a:rPr lang="ko-KR">
                <a:ea typeface="+mn-lt"/>
                <a:cs typeface="+mn-lt"/>
              </a:rPr>
              <a:t>모든 수업이 끝난 후인 방과 후부터 시작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>
                <a:ea typeface="+mn-lt"/>
                <a:cs typeface="+mn-lt"/>
              </a:rPr>
              <a:t> 방과 후 활동을 하지 않는 학생은 귀가 부로 지칭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 altLang="en-US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endParaRPr lang="en-US" altLang="ko-KR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>
                <a:ea typeface="+mn-lt"/>
                <a:cs typeface="+mn-lt"/>
              </a:rPr>
              <a:t>일본의 부 활동 문화의 경우 한국 및 다른 나라와 달리 학생에게 미치는 영향이 매우 큼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>
                <a:ea typeface="+mn-lt"/>
                <a:cs typeface="+mn-lt"/>
              </a:rPr>
              <a:t> 다 같이 대회 우승을 목표로 하기도 함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 altLang="en-US" dirty="0">
              <a:ea typeface="+mn-lt"/>
              <a:cs typeface="+mn-lt"/>
            </a:endParaRPr>
          </a:p>
          <a:p>
            <a:endParaRPr lang="ko-KR" altLang="en-US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>
                <a:ea typeface="+mn-lt"/>
                <a:cs typeface="+mn-lt"/>
              </a:rPr>
              <a:t>이런 부 활동으로 아예 취직하는 방향으로 연계되는 경우도 잦으며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>
                <a:ea typeface="+mn-lt"/>
                <a:cs typeface="+mn-lt"/>
              </a:rPr>
              <a:t> 입시 가산점이 존재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dirty="0">
                <a:ea typeface="+mn-lt"/>
                <a:cs typeface="+mn-lt"/>
              </a:rPr>
              <a:t> </a:t>
            </a:r>
            <a:r>
              <a:rPr lang="ko-KR">
                <a:ea typeface="+mn-lt"/>
                <a:cs typeface="+mn-lt"/>
              </a:rPr>
              <a:t>또한 중고등학교에서 활동이 끝나지 않고 대학 진학 이후로도 이어지며 취업 시에도 도움이 되는 등 사회 내에서 이루어지는 부분이 큼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 altLang="en-US">
              <a:ea typeface="+mn-lt"/>
              <a:cs typeface="+mn-lt"/>
            </a:endParaRPr>
          </a:p>
          <a:p>
            <a:br>
              <a:rPr lang="en-US" dirty="0"/>
            </a:br>
            <a:endParaRPr lang="en-US" dirty="0"/>
          </a:p>
          <a:p>
            <a:br>
              <a:rPr lang="en-US" altLang="ko-KR" dirty="0"/>
            </a:br>
            <a:endParaRPr lang="en-US" altLang="ko-KR" dirty="0"/>
          </a:p>
        </p:txBody>
      </p:sp>
      <p:pic>
        <p:nvPicPr>
          <p:cNvPr id="8" name="그림 8" descr="사람, 실내이(가) 표시된 사진&#10;&#10;자동 생성된 설명">
            <a:extLst>
              <a:ext uri="{FF2B5EF4-FFF2-40B4-BE49-F238E27FC236}">
                <a16:creationId xmlns:a16="http://schemas.microsoft.com/office/drawing/2014/main" id="{EB526059-357B-464A-A260-75D32A04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262" y="2938282"/>
            <a:ext cx="5415022" cy="338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19EEC-8A2C-4C05-8C77-DCD50B652B14}"/>
              </a:ext>
            </a:extLst>
          </p:cNvPr>
          <p:cNvSpPr txBox="1"/>
          <p:nvPr/>
        </p:nvSpPr>
        <p:spPr>
          <a:xfrm>
            <a:off x="740780" y="1300222"/>
            <a:ext cx="637957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3. </a:t>
            </a:r>
            <a:r>
              <a:rPr lang="ko-KR" sz="2000">
                <a:ea typeface="+mn-lt"/>
                <a:cs typeface="+mn-lt"/>
              </a:rPr>
              <a:t>부활동 部活 (ぶかつ)</a:t>
            </a:r>
            <a:r>
              <a:rPr lang="ko-KR" altLang="en-US" sz="2000" dirty="0">
                <a:ea typeface="+mn-lt"/>
                <a:cs typeface="+mn-lt"/>
              </a:rPr>
              <a:t> </a:t>
            </a:r>
          </a:p>
          <a:p>
            <a:r>
              <a:rPr lang="ko-KR" sz="2000">
                <a:ea typeface="+mn-lt"/>
                <a:cs typeface="+mn-lt"/>
              </a:rPr>
              <a:t>(본 명칭은 部活動라고 부르나 현지 내에서 편히 줄여 부름.)</a:t>
            </a:r>
            <a:endParaRPr lang="ko-KR" sz="200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FA7FE-9CC0-4704-8A9C-288AC8B04A9B}"/>
              </a:ext>
            </a:extLst>
          </p:cNvPr>
          <p:cNvSpPr txBox="1"/>
          <p:nvPr/>
        </p:nvSpPr>
        <p:spPr>
          <a:xfrm>
            <a:off x="738971" y="2533046"/>
            <a:ext cx="9311831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>
                <a:ea typeface="+mn-lt"/>
                <a:cs typeface="+mn-lt"/>
              </a:rPr>
              <a:t>대학에서는 부 활동과 서클로 나뉘는데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부 활동은 이전에 말했던 </a:t>
            </a:r>
            <a:r>
              <a:rPr lang="ko-KR">
                <a:ea typeface="+mn-lt"/>
                <a:cs typeface="+mn-lt"/>
              </a:rPr>
              <a:t>개념과 </a:t>
            </a:r>
            <a:r>
              <a:rPr lang="ko-KR" altLang="en-US">
                <a:ea typeface="+mn-lt"/>
                <a:cs typeface="+mn-lt"/>
              </a:rPr>
              <a:t>같으며 대학에서 공식적인 지원을 받는 등 성과와 실력을 중시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dirty="0">
                <a:ea typeface="+mn-lt"/>
                <a:cs typeface="+mn-lt"/>
              </a:rPr>
              <a:t> </a:t>
            </a:r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 altLang="en-US">
                <a:ea typeface="+mn-lt"/>
                <a:cs typeface="+mn-lt"/>
              </a:rPr>
              <a:t>반면에 서클은 온전히 취미를 위해 개설하여 가벼운 개념으로 만들어져 느슨함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학교마다 차이가 있으나 기본 수가 </a:t>
            </a:r>
            <a:r>
              <a:rPr lang="en-US" altLang="ko-KR">
                <a:ea typeface="+mn-lt"/>
                <a:cs typeface="+mn-lt"/>
              </a:rPr>
              <a:t>600</a:t>
            </a:r>
            <a:r>
              <a:rPr lang="ko-KR" altLang="en-US">
                <a:ea typeface="+mn-lt"/>
                <a:cs typeface="+mn-lt"/>
              </a:rPr>
              <a:t>개를 넘는다고 </a:t>
            </a:r>
            <a:r>
              <a:rPr lang="ko-KR">
                <a:ea typeface="+mn-lt"/>
                <a:cs typeface="+mn-lt"/>
              </a:rPr>
              <a:t>함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 altLang="en-US" dirty="0">
              <a:ea typeface="+mn-lt"/>
              <a:cs typeface="+mn-lt"/>
            </a:endParaRPr>
          </a:p>
          <a:p>
            <a:br>
              <a:rPr lang="en-US" dirty="0"/>
            </a:br>
            <a:r>
              <a:rPr lang="ko-KR" altLang="en-US">
                <a:ea typeface="+mn-lt"/>
                <a:cs typeface="+mn-lt"/>
              </a:rPr>
              <a:t>부활동</a:t>
            </a:r>
            <a:r>
              <a:rPr lang="en-US">
                <a:ea typeface="+mn-lt"/>
                <a:cs typeface="+mn-lt"/>
              </a:rPr>
              <a:t>: </a:t>
            </a:r>
            <a:r>
              <a:rPr lang="ko-KR" altLang="en-US">
                <a:ea typeface="+mn-lt"/>
                <a:cs typeface="+mn-lt"/>
              </a:rPr>
              <a:t>주</a:t>
            </a:r>
            <a:r>
              <a:rPr lang="en-US">
                <a:ea typeface="+mn-lt"/>
                <a:cs typeface="+mn-lt"/>
              </a:rPr>
              <a:t> 4~6</a:t>
            </a:r>
            <a:r>
              <a:rPr lang="ko-KR" altLang="en-US">
                <a:ea typeface="+mn-lt"/>
                <a:cs typeface="+mn-lt"/>
              </a:rPr>
              <a:t>회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활동</a:t>
            </a:r>
            <a:r>
              <a:rPr lang="en-US">
                <a:ea typeface="+mn-lt"/>
                <a:cs typeface="+mn-lt"/>
              </a:rPr>
              <a:t>, </a:t>
            </a:r>
            <a:r>
              <a:rPr lang="ko-KR" altLang="en-US">
                <a:ea typeface="+mn-lt"/>
                <a:cs typeface="+mn-lt"/>
              </a:rPr>
              <a:t>학교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공식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지원을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받음</a:t>
            </a:r>
            <a:r>
              <a:rPr lang="en-US">
                <a:ea typeface="+mn-lt"/>
                <a:cs typeface="+mn-lt"/>
              </a:rPr>
              <a:t>, </a:t>
            </a:r>
            <a:r>
              <a:rPr lang="ko-KR" altLang="en-US">
                <a:ea typeface="+mn-lt"/>
                <a:cs typeface="+mn-lt"/>
              </a:rPr>
              <a:t>성과와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실력을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중시함</a:t>
            </a:r>
            <a:r>
              <a:rPr lang="en-US">
                <a:ea typeface="+mn-lt"/>
                <a:cs typeface="+mn-lt"/>
              </a:rPr>
              <a:t>. (</a:t>
            </a:r>
            <a:r>
              <a:rPr lang="ko-KR" altLang="en-US">
                <a:ea typeface="+mn-lt"/>
                <a:cs typeface="+mn-lt"/>
              </a:rPr>
              <a:t>주로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운동부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위주</a:t>
            </a:r>
            <a:r>
              <a:rPr lang="en-US">
                <a:ea typeface="+mn-lt"/>
                <a:cs typeface="+mn-lt"/>
              </a:rPr>
              <a:t>.)</a:t>
            </a:r>
            <a:endParaRPr 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+mn-lt"/>
                <a:cs typeface="+mn-lt"/>
              </a:rPr>
              <a:t>서클</a:t>
            </a:r>
            <a:r>
              <a:rPr lang="en-US">
                <a:ea typeface="+mn-lt"/>
                <a:cs typeface="+mn-lt"/>
              </a:rPr>
              <a:t>: </a:t>
            </a:r>
            <a:r>
              <a:rPr lang="ko-KR" altLang="en-US">
                <a:ea typeface="+mn-lt"/>
                <a:cs typeface="+mn-lt"/>
              </a:rPr>
              <a:t>주</a:t>
            </a:r>
            <a:r>
              <a:rPr lang="en-US">
                <a:ea typeface="+mn-lt"/>
                <a:cs typeface="+mn-lt"/>
              </a:rPr>
              <a:t> 1~2</a:t>
            </a:r>
            <a:r>
              <a:rPr lang="ko-KR" altLang="en-US">
                <a:ea typeface="+mn-lt"/>
                <a:cs typeface="+mn-lt"/>
              </a:rPr>
              <a:t>회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활동</a:t>
            </a:r>
            <a:r>
              <a:rPr lang="en-US">
                <a:ea typeface="+mn-lt"/>
                <a:cs typeface="+mn-lt"/>
              </a:rPr>
              <a:t>, </a:t>
            </a:r>
            <a:r>
              <a:rPr lang="ko-KR" altLang="en-US">
                <a:ea typeface="+mn-lt"/>
                <a:cs typeface="+mn-lt"/>
              </a:rPr>
              <a:t>온전히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취미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활동을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위해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만들어짐</a:t>
            </a:r>
            <a:r>
              <a:rPr lang="en-US">
                <a:ea typeface="+mn-lt"/>
                <a:cs typeface="+mn-lt"/>
              </a:rPr>
              <a:t>.</a:t>
            </a:r>
            <a:endParaRPr lang="en-US" dirty="0">
              <a:ea typeface="Microsoft GothicNeo"/>
              <a:cs typeface="Microsoft GothicNeo"/>
            </a:endParaRPr>
          </a:p>
          <a:p>
            <a:br>
              <a:rPr lang="en-US" dirty="0"/>
            </a:br>
            <a:endParaRPr lang="en-US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46658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19EEC-8A2C-4C05-8C77-DCD50B652B14}"/>
              </a:ext>
            </a:extLst>
          </p:cNvPr>
          <p:cNvSpPr txBox="1"/>
          <p:nvPr/>
        </p:nvSpPr>
        <p:spPr>
          <a:xfrm>
            <a:off x="740780" y="1300222"/>
            <a:ext cx="637957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3. </a:t>
            </a:r>
            <a:r>
              <a:rPr lang="ko-KR" sz="2000">
                <a:ea typeface="+mn-lt"/>
                <a:cs typeface="+mn-lt"/>
              </a:rPr>
              <a:t>부활동 部活 (ぶかつ)</a:t>
            </a:r>
            <a:r>
              <a:rPr lang="ko-KR" altLang="en-US" sz="2000" dirty="0">
                <a:ea typeface="+mn-lt"/>
                <a:cs typeface="+mn-lt"/>
              </a:rPr>
              <a:t> </a:t>
            </a:r>
          </a:p>
          <a:p>
            <a:r>
              <a:rPr lang="ko-KR" sz="2000">
                <a:ea typeface="+mn-lt"/>
                <a:cs typeface="+mn-lt"/>
              </a:rPr>
              <a:t>(본 명칭은 部活動라고 부르나 현지 내에서 편히 줄여 부름.)</a:t>
            </a:r>
            <a:endParaRPr lang="ko-KR" sz="200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FA7FE-9CC0-4704-8A9C-288AC8B04A9B}"/>
              </a:ext>
            </a:extLst>
          </p:cNvPr>
          <p:cNvSpPr txBox="1"/>
          <p:nvPr/>
        </p:nvSpPr>
        <p:spPr>
          <a:xfrm>
            <a:off x="787199" y="2195451"/>
            <a:ext cx="931183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dirty="0">
              <a:ea typeface="+mn-lt"/>
              <a:cs typeface="+mn-lt"/>
            </a:endParaRPr>
          </a:p>
          <a:p>
            <a:br>
              <a:rPr lang="en-US" dirty="0"/>
            </a:br>
            <a:endParaRPr lang="en-US" dirty="0"/>
          </a:p>
          <a:p>
            <a:br>
              <a:rPr lang="en-US" altLang="ko-KR" dirty="0"/>
            </a:br>
            <a:endParaRPr lang="en-US" altLang="ko-KR" dirty="0"/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42AEE5F9-298C-4020-A40E-9B4C39630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056097"/>
              </p:ext>
            </p:extLst>
          </p:nvPr>
        </p:nvGraphicFramePr>
        <p:xfrm>
          <a:off x="809366" y="2737754"/>
          <a:ext cx="1000195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975">
                  <a:extLst>
                    <a:ext uri="{9D8B030D-6E8A-4147-A177-3AD203B41FA5}">
                      <a16:colId xmlns:a16="http://schemas.microsoft.com/office/drawing/2014/main" val="455801752"/>
                    </a:ext>
                  </a:extLst>
                </a:gridCol>
                <a:gridCol w="5000975">
                  <a:extLst>
                    <a:ext uri="{9D8B030D-6E8A-4147-A177-3AD203B41FA5}">
                      <a16:colId xmlns:a16="http://schemas.microsoft.com/office/drawing/2014/main" val="1401282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체육계 동아리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문화계 동아리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45042"/>
                  </a:ext>
                </a:extLst>
              </a:tr>
              <a:tr h="2009775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야구부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축구부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배구부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농구부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육상부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수영부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유도부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검도부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궁도부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기타 등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경음악부 </a:t>
                      </a:r>
                      <a:r>
                        <a:rPr lang="en-US" altLang="ko-KR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밴드 활동을 하는 동아리</a:t>
                      </a:r>
                      <a:r>
                        <a:rPr lang="en-US" altLang="ko-KR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.)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취주악부 </a:t>
                      </a:r>
                      <a:r>
                        <a:rPr lang="en-US" altLang="ko-KR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오케스트라같이 악기를 다룸</a:t>
                      </a:r>
                      <a:r>
                        <a:rPr lang="en-US" altLang="ko-KR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.)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연극부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미술부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문예부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댄스부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다도부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서예부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연극부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u="none" strike="noStrike">
                          <a:solidFill>
                            <a:schemeClr val="bg1"/>
                          </a:solidFill>
                          <a:effectLst/>
                        </a:rPr>
                        <a:t>기타 등</a:t>
                      </a:r>
                      <a:endParaRPr lang="ko-KR" altLang="en-US" sz="1600" b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476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B6098BD-046C-4ADE-9BDD-EDB502998720}"/>
              </a:ext>
            </a:extLst>
          </p:cNvPr>
          <p:cNvSpPr txBox="1"/>
          <p:nvPr/>
        </p:nvSpPr>
        <p:spPr>
          <a:xfrm>
            <a:off x="789008" y="5457464"/>
            <a:ext cx="332193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sz="1600" dirty="0">
              <a:ea typeface="Microsoft GothicNeo"/>
              <a:cs typeface="Microsoft GothicNeo"/>
            </a:endParaRPr>
          </a:p>
          <a:p>
            <a:r>
              <a:rPr lang="en-US" altLang="ko-KR" sz="1600">
                <a:latin typeface="Microsoft GothicNeo"/>
                <a:ea typeface="Malgun Gothic"/>
                <a:cs typeface="Microsoft GothicNeo"/>
              </a:rPr>
              <a:t>※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학교에</a:t>
            </a:r>
            <a:r>
              <a:rPr lang="en-US" altLang="ko-KR" sz="1600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따라</a:t>
            </a:r>
            <a:r>
              <a:rPr lang="en-US" altLang="ko-KR" sz="1600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차이가</a:t>
            </a:r>
            <a:r>
              <a:rPr lang="en-US" altLang="ko-KR" sz="1600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있을</a:t>
            </a:r>
            <a:r>
              <a:rPr lang="en-US" altLang="ko-KR" sz="1600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수</a:t>
            </a:r>
            <a:r>
              <a:rPr lang="en-US" altLang="ko-KR" sz="1600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 sz="1600">
                <a:latin typeface="Microsoft GothicNeo"/>
                <a:ea typeface="Microsoft GothicNeo"/>
                <a:cs typeface="Microsoft GothicNeo"/>
              </a:rPr>
              <a:t>있음</a:t>
            </a:r>
            <a:r>
              <a:rPr lang="en-US" altLang="ko-KR" sz="1600">
                <a:latin typeface="Microsoft GothicNeo"/>
                <a:ea typeface="Malgun Gothic"/>
                <a:cs typeface="Microsoft GothicNeo"/>
              </a:rPr>
              <a:t>.</a:t>
            </a:r>
            <a:endParaRPr lang="en-US" altLang="ko-KR" sz="1600" dirty="0">
              <a:latin typeface="Microsoft GothicNeo"/>
              <a:ea typeface="Malgun Gothic"/>
              <a:cs typeface="Microsoft GothicNeo"/>
            </a:endParaRPr>
          </a:p>
          <a:p>
            <a:endParaRPr lang="en-US" altLang="ko-KR" sz="1600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326369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77AD8-947D-413C-913F-2F7053246D8A}"/>
              </a:ext>
            </a:extLst>
          </p:cNvPr>
          <p:cNvSpPr txBox="1"/>
          <p:nvPr/>
        </p:nvSpPr>
        <p:spPr>
          <a:xfrm>
            <a:off x="789008" y="1261640"/>
            <a:ext cx="381385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4.</a:t>
            </a:r>
            <a:r>
              <a:rPr lang="ko-KR" sz="2000">
                <a:ea typeface="+mn-lt"/>
                <a:cs typeface="+mn-lt"/>
              </a:rPr>
              <a:t> 문화제 文化祭（ぶんかさい）</a:t>
            </a:r>
            <a:endParaRPr lang="ko-KR" sz="200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11A989-4FF8-4C59-8178-DF0CBE755F06}"/>
              </a:ext>
            </a:extLst>
          </p:cNvPr>
          <p:cNvSpPr txBox="1"/>
          <p:nvPr/>
        </p:nvSpPr>
        <p:spPr>
          <a:xfrm>
            <a:off x="789008" y="1898247"/>
            <a:ext cx="7102996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일본 학교는 평균적으로 8월 즈음 대체로 1년에 한 번씩 열리는 학교 축제인 문화제가 존재. (학교에 따라 명칭은 다를 수 있음.)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초등학생은 주로 연극, 합창이나 합주를 하며 중고등학교 진학 이후로는 학생들이 단합하여 반마다, 작게는 부마다 만드는 경우도 많음.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3CCF84-1058-43A2-9984-6317C6D74D9F}"/>
              </a:ext>
            </a:extLst>
          </p:cNvPr>
          <p:cNvSpPr txBox="1"/>
          <p:nvPr/>
        </p:nvSpPr>
        <p:spPr>
          <a:xfrm>
            <a:off x="787199" y="3873780"/>
            <a:ext cx="7623857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이는 보통 100일 전부터 카운트하는 등 학생들이 이에 대한 열정 및 애정이 강하며, 심혈을 기울여 필요한 의상, 소품 등도 직접 학생들이 만듦. </a:t>
            </a:r>
            <a:endParaRPr lang="ko-KR" altLang="en-US">
              <a:ea typeface="+mn-lt"/>
              <a:cs typeface="+mn-lt"/>
            </a:endParaRPr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스케일이 생각하는 것보다 크기에 학생회에 설치된 ‘문화제 실행위원회’ 가 축제 시 필요한 회비나 예산 등을 정리.</a:t>
            </a:r>
            <a:endParaRPr lang="ko-KR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278483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77AD8-947D-413C-913F-2F7053246D8A}"/>
              </a:ext>
            </a:extLst>
          </p:cNvPr>
          <p:cNvSpPr txBox="1"/>
          <p:nvPr/>
        </p:nvSpPr>
        <p:spPr>
          <a:xfrm>
            <a:off x="789008" y="1261640"/>
            <a:ext cx="381385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4.</a:t>
            </a:r>
            <a:r>
              <a:rPr lang="ko-KR" sz="2000">
                <a:ea typeface="+mn-lt"/>
                <a:cs typeface="+mn-lt"/>
              </a:rPr>
              <a:t> 문화제 文化祭（ぶんかさい）</a:t>
            </a:r>
            <a:endParaRPr lang="ko-KR" sz="200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11A989-4FF8-4C59-8178-DF0CBE755F06}"/>
              </a:ext>
            </a:extLst>
          </p:cNvPr>
          <p:cNvSpPr txBox="1"/>
          <p:nvPr/>
        </p:nvSpPr>
        <p:spPr>
          <a:xfrm>
            <a:off x="789008" y="1898247"/>
            <a:ext cx="710299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>
                <a:ea typeface="+mn-lt"/>
                <a:cs typeface="+mn-lt"/>
              </a:rPr>
              <a:t>문화제에서는 귀신의 집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미로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음식점 </a:t>
            </a:r>
            <a:r>
              <a:rPr lang="ko-KR">
                <a:ea typeface="+mn-lt"/>
                <a:cs typeface="+mn-lt"/>
              </a:rPr>
              <a:t>(</a:t>
            </a:r>
            <a:r>
              <a:rPr lang="ko-KR" altLang="en-US">
                <a:ea typeface="+mn-lt"/>
                <a:cs typeface="+mn-lt"/>
              </a:rPr>
              <a:t>오코노미야키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다코야키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크레페 등</a:t>
            </a:r>
            <a:r>
              <a:rPr lang="en-US" altLang="ko-KR">
                <a:ea typeface="+mn-lt"/>
                <a:cs typeface="+mn-lt"/>
              </a:rPr>
              <a:t>),</a:t>
            </a:r>
            <a:r>
              <a:rPr lang="ko-KR" altLang="en-US">
                <a:ea typeface="+mn-lt"/>
                <a:cs typeface="+mn-lt"/>
              </a:rPr>
              <a:t> 카페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라이브 하우스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 dirty="0">
                <a:ea typeface="+mn-lt"/>
                <a:cs typeface="+mn-lt"/>
              </a:rPr>
              <a:t> </a:t>
            </a:r>
            <a:r>
              <a:rPr lang="ko-KR">
                <a:ea typeface="+mn-lt"/>
                <a:cs typeface="+mn-lt"/>
              </a:rPr>
              <a:t>연극, </a:t>
            </a:r>
            <a:r>
              <a:rPr lang="ko-KR" altLang="en-US">
                <a:ea typeface="+mn-lt"/>
                <a:cs typeface="+mn-lt"/>
              </a:rPr>
              <a:t>최근에는 수동 롤러코스터나 회전 컵을 만들어 운영하는 </a:t>
            </a:r>
            <a:r>
              <a:rPr lang="ko-KR">
                <a:ea typeface="+mn-lt"/>
                <a:cs typeface="+mn-lt"/>
              </a:rPr>
              <a:t>경우도 </a:t>
            </a:r>
            <a:r>
              <a:rPr lang="ko-KR" altLang="en-US">
                <a:ea typeface="+mn-lt"/>
                <a:cs typeface="+mn-lt"/>
              </a:rPr>
              <a:t>많아졌음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 altLang="en-US"/>
          </a:p>
          <a:p>
            <a:endParaRPr lang="en-US" altLang="ko-KR" dirty="0">
              <a:ea typeface="+mn-lt"/>
              <a:cs typeface="+mn-lt"/>
            </a:endParaRPr>
          </a:p>
          <a:p>
            <a:r>
              <a:rPr lang="ko-KR" altLang="en-US">
                <a:ea typeface="+mn-lt"/>
                <a:cs typeface="+mn-lt"/>
              </a:rPr>
              <a:t>규모가 커서 근처 사는 현지인 등 학교 관계자가 아닌 외부인도 문화제를 즐기는 것이 가능</a:t>
            </a:r>
            <a:r>
              <a:rPr lang="ko-KR">
                <a:ea typeface="+mn-lt"/>
                <a:cs typeface="+mn-lt"/>
              </a:rPr>
              <a:t>.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3CCF84-1058-43A2-9984-6317C6D74D9F}"/>
              </a:ext>
            </a:extLst>
          </p:cNvPr>
          <p:cNvSpPr txBox="1"/>
          <p:nvPr/>
        </p:nvSpPr>
        <p:spPr>
          <a:xfrm>
            <a:off x="787199" y="3873780"/>
            <a:ext cx="76238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dirty="0">
              <a:ea typeface="Microsoft GothicNeo"/>
              <a:cs typeface="Microsoft GothicNeo"/>
            </a:endParaRPr>
          </a:p>
        </p:txBody>
      </p:sp>
      <p:pic>
        <p:nvPicPr>
          <p:cNvPr id="9" name="그림 9">
            <a:hlinkClick r:id="" action="ppaction://media"/>
            <a:extLst>
              <a:ext uri="{FF2B5EF4-FFF2-40B4-BE49-F238E27FC236}">
                <a16:creationId xmlns:a16="http://schemas.microsoft.com/office/drawing/2014/main" id="{4561DF5C-9EF3-4BA6-996F-AEB309CFA30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62532" y="3522441"/>
            <a:ext cx="5150734" cy="278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3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AFCFCE-FF38-4BBB-A7F5-E8C82DB4819A}"/>
              </a:ext>
            </a:extLst>
          </p:cNvPr>
          <p:cNvSpPr txBox="1"/>
          <p:nvPr/>
        </p:nvSpPr>
        <p:spPr>
          <a:xfrm>
            <a:off x="1116957" y="1300222"/>
            <a:ext cx="274319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>
                <a:ea typeface="+mn-lt"/>
                <a:cs typeface="+mn-lt"/>
              </a:rPr>
              <a:t>5. 대학 생활</a:t>
            </a:r>
            <a:endParaRPr lang="ko-KR" altLang="en-US" sz="2000" dirty="0">
              <a:ea typeface="Microsoft GothicNeo"/>
              <a:cs typeface="Microsoft GothicNeo"/>
            </a:endParaRPr>
          </a:p>
          <a:p>
            <a:pPr algn="l"/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B3197-18AF-4449-9CEC-E7708BC9F555}"/>
              </a:ext>
            </a:extLst>
          </p:cNvPr>
          <p:cNvSpPr txBox="1"/>
          <p:nvPr/>
        </p:nvSpPr>
        <p:spPr>
          <a:xfrm>
            <a:off x="1028338" y="1906084"/>
            <a:ext cx="795180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일본의 대학생들은 비교적 한국 대학생들에 비해 스펙을 쌓는 것보다는 하고 싶거나 취미 생활에 관심을 둠. 취업 걱정이 덜한 편인데, 이는 대학이 특별히 취업에 영향이 가지 않는 것이 큼.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그리고 일본은 학부 제도로, 한국이 학부 및 전공을 구체적으로 정한 후 1학년부터 공부를 하는 반면에 일본은 학부를 정하고 입학 후 1~2학년 동안은 관심이 가는 학문에 대해 기초 지식을 쌓다가, 3~4학년 즈음 전공을 정하여 공부하고 논문을 작성하고 졸업을 준비.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pic>
        <p:nvPicPr>
          <p:cNvPr id="8" name="그림 8" descr="하늘, 실외, 건물, 탑이(가) 표시된 사진&#10;&#10;자동 생성된 설명">
            <a:extLst>
              <a:ext uri="{FF2B5EF4-FFF2-40B4-BE49-F238E27FC236}">
                <a16:creationId xmlns:a16="http://schemas.microsoft.com/office/drawing/2014/main" id="{893A08B2-B95A-4995-8225-E71EDEF8C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451" y="3074044"/>
            <a:ext cx="5077427" cy="338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7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51DFC-95F0-4815-9E51-1D561E52BFC5}"/>
              </a:ext>
            </a:extLst>
          </p:cNvPr>
          <p:cNvSpPr txBox="1"/>
          <p:nvPr/>
        </p:nvSpPr>
        <p:spPr>
          <a:xfrm>
            <a:off x="1107311" y="1174829"/>
            <a:ext cx="274319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/>
              <a:t>6. 그 외</a:t>
            </a:r>
            <a:endParaRPr 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101563-E8E4-4193-A657-9621B6AC2358}"/>
              </a:ext>
            </a:extLst>
          </p:cNvPr>
          <p:cNvSpPr txBox="1"/>
          <p:nvPr/>
        </p:nvSpPr>
        <p:spPr>
          <a:xfrm>
            <a:off x="1047629" y="1857857"/>
            <a:ext cx="832798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초등학생은 ‘분단 등교’로 같은 동네, 근처에 사는 아이들을 묶어 가장 학년이 높은 아이가 이를 통솔하여 다 같이 등교하는 시스템이 존재. (유괴나 미아 방지를 위한 목적.)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4F2B8-1E1B-457E-8332-A4A4A5AD07C8}"/>
              </a:ext>
            </a:extLst>
          </p:cNvPr>
          <p:cNvSpPr txBox="1"/>
          <p:nvPr/>
        </p:nvSpPr>
        <p:spPr>
          <a:xfrm>
            <a:off x="1045821" y="3148554"/>
            <a:ext cx="8482312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일본은 교육열이 있는 나라이기에 초등학생 때부터 중학교 입시, 혹은 유치원 때부터 사립 초등학교를 들어가기 위한 입시를 준비함.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사립 학교의 경우, 명문대에는 부속되어있는 초중고등학교를 통해 명문대에 진학 시 유리한 점이 있다는 이하 엘리트 코스도 존재.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일본은 한국의 수능처럼 대학입시센터시험 (大 入試センター試)이 있었으나, 올해 2021년 폐지되며 대학입학공통테스트 (大 入 共通テスト)로 대체. 덧붙여 이처럼 일본은 입시 제도 중 수시보다는 정시를 보는 영향이 큼.</a:t>
            </a:r>
            <a:endParaRPr lang="ko-KR">
              <a:ea typeface="Microsoft GothicNeo"/>
              <a:cs typeface="Microsoft GothicNeo"/>
            </a:endParaRPr>
          </a:p>
          <a:p>
            <a:br>
              <a:rPr lang="en-US" altLang="ko-KR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01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51DFC-95F0-4815-9E51-1D561E52BFC5}"/>
              </a:ext>
            </a:extLst>
          </p:cNvPr>
          <p:cNvSpPr txBox="1"/>
          <p:nvPr/>
        </p:nvSpPr>
        <p:spPr>
          <a:xfrm>
            <a:off x="1107311" y="1174829"/>
            <a:ext cx="274319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/>
              <a:t>6. 그 외</a:t>
            </a:r>
            <a:endParaRPr 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101563-E8E4-4193-A657-9621B6AC2358}"/>
              </a:ext>
            </a:extLst>
          </p:cNvPr>
          <p:cNvSpPr txBox="1"/>
          <p:nvPr/>
        </p:nvSpPr>
        <p:spPr>
          <a:xfrm>
            <a:off x="1047629" y="2417300"/>
            <a:ext cx="8491956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>
                <a:ea typeface="+mn-lt"/>
                <a:cs typeface="+mn-lt"/>
              </a:rPr>
              <a:t>일본의 대학은 수강 신청을 할 때 온라인으로 접수하는 것이 아닌 오프라인 창구로 접수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altLang="en-US" dirty="0">
                <a:ea typeface="+mn-lt"/>
                <a:cs typeface="+mn-lt"/>
              </a:rPr>
              <a:t> 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 altLang="en-US">
                <a:ea typeface="+mn-lt"/>
                <a:cs typeface="+mn-lt"/>
              </a:rPr>
              <a:t>또한 한국의 수강 신청은 선착순이지만</a:t>
            </a:r>
            <a:r>
              <a:rPr lang="ko-KR">
                <a:ea typeface="+mn-lt"/>
                <a:cs typeface="+mn-lt"/>
              </a:rPr>
              <a:t>, </a:t>
            </a:r>
            <a:r>
              <a:rPr lang="ko-KR" altLang="en-US">
                <a:ea typeface="+mn-lt"/>
                <a:cs typeface="+mn-lt"/>
              </a:rPr>
              <a:t>일본의 경우에는 신청한 인원이 많을 경우 선착순이 아닌 온전한 추첨제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altLang="en-US">
                <a:ea typeface="+mn-lt"/>
                <a:cs typeface="+mn-lt"/>
              </a:rPr>
              <a:t> 즉 슨 빨리 신청했다 하더라도 그 수업을 못 들을 수 있다는 것</a:t>
            </a:r>
            <a:r>
              <a:rPr lang="ko-KR">
                <a:ea typeface="+mn-lt"/>
                <a:cs typeface="+mn-lt"/>
              </a:rPr>
              <a:t>. (</a:t>
            </a:r>
            <a:r>
              <a:rPr lang="ko-KR" altLang="en-US">
                <a:ea typeface="+mn-lt"/>
                <a:cs typeface="+mn-lt"/>
              </a:rPr>
              <a:t>허나 웬만해서는 인원이 초과되는 경우는 적다 함</a:t>
            </a:r>
            <a:r>
              <a:rPr lang="ko-KR">
                <a:ea typeface="+mn-lt"/>
                <a:cs typeface="+mn-lt"/>
              </a:rPr>
              <a:t>.)</a:t>
            </a:r>
            <a:endParaRPr lang="ko-KR"/>
          </a:p>
          <a:p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4F2B8-1E1B-457E-8332-A4A4A5AD07C8}"/>
              </a:ext>
            </a:extLst>
          </p:cNvPr>
          <p:cNvSpPr txBox="1"/>
          <p:nvPr/>
        </p:nvSpPr>
        <p:spPr>
          <a:xfrm>
            <a:off x="1045821" y="3148554"/>
            <a:ext cx="8482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240017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altLang="en-US" sz="2800">
                <a:ea typeface="+mn-lt"/>
                <a:cs typeface="+mn-lt"/>
              </a:rPr>
              <a:t>정리</a:t>
            </a:r>
            <a:endParaRPr lang="ko-KR"/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51DFC-95F0-4815-9E51-1D561E52BFC5}"/>
              </a:ext>
            </a:extLst>
          </p:cNvPr>
          <p:cNvSpPr txBox="1"/>
          <p:nvPr/>
        </p:nvSpPr>
        <p:spPr>
          <a:xfrm>
            <a:off x="1107311" y="1174829"/>
            <a:ext cx="2743199" cy="15388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 dirty="0"/>
              <a:t>1. </a:t>
            </a:r>
            <a:r>
              <a:rPr lang="ko-KR" sz="2000">
                <a:ea typeface="+mn-lt"/>
                <a:cs typeface="+mn-lt"/>
              </a:rPr>
              <a:t>한국과 공통</a:t>
            </a:r>
            <a:r>
              <a:rPr lang="ko-KR" altLang="en-US" sz="2000" dirty="0">
                <a:ea typeface="+mn-lt"/>
                <a:cs typeface="+mn-lt"/>
              </a:rPr>
              <a:t>점</a:t>
            </a:r>
            <a:endParaRPr lang="ko-KR" altLang="en-US" sz="2000">
              <a:ea typeface="+mn-lt"/>
              <a:cs typeface="+mn-lt"/>
            </a:endParaRPr>
          </a:p>
          <a:p>
            <a:br>
              <a:rPr lang="en-US" altLang="ko-KR" dirty="0"/>
            </a:br>
            <a:endParaRPr lang="en-US" altLang="ko-KR" dirty="0"/>
          </a:p>
          <a:p>
            <a:br>
              <a:rPr lang="en-US" altLang="ko-KR" dirty="0"/>
            </a:br>
            <a:endParaRPr lang="en-US" alt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101563-E8E4-4193-A657-9621B6AC2358}"/>
              </a:ext>
            </a:extLst>
          </p:cNvPr>
          <p:cNvSpPr txBox="1"/>
          <p:nvPr/>
        </p:nvSpPr>
        <p:spPr>
          <a:xfrm>
            <a:off x="1047629" y="2542692"/>
            <a:ext cx="8491956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Ø"/>
            </a:pPr>
            <a:r>
              <a:rPr lang="ko-KR" sz="1900">
                <a:ea typeface="+mn-lt"/>
                <a:cs typeface="+mn-lt"/>
              </a:rPr>
              <a:t>대학을 들어가기 위한 수능과 같은 시험이 존재.</a:t>
            </a:r>
            <a:endParaRPr lang="ko-KR" sz="1900">
              <a:ea typeface="Microsoft GothicNeo"/>
              <a:cs typeface="Microsoft GothicNeo"/>
            </a:endParaRPr>
          </a:p>
          <a:p>
            <a:pPr marL="342900" indent="-342900">
              <a:buFont typeface="Wingdings"/>
              <a:buChar char="Ø"/>
            </a:pPr>
            <a:endParaRPr lang="ko-KR" altLang="en-US" sz="1900" dirty="0">
              <a:ea typeface="+mn-lt"/>
              <a:cs typeface="+mn-lt"/>
            </a:endParaRPr>
          </a:p>
          <a:p>
            <a:pPr marL="342900" indent="-342900">
              <a:buFont typeface="Wingdings"/>
              <a:buChar char="Ø"/>
            </a:pPr>
            <a:r>
              <a:rPr lang="ko-KR" sz="1900">
                <a:ea typeface="+mn-lt"/>
                <a:cs typeface="+mn-lt"/>
              </a:rPr>
              <a:t>교복과 수업을 듣는 등의 기본적인 커리큘럼은 같음.</a:t>
            </a:r>
            <a:br>
              <a:rPr lang="en-US" altLang="ko-KR" dirty="0"/>
            </a:br>
            <a:endParaRPr lang="en-US" altLang="ko-KR" sz="1900">
              <a:ea typeface="Microsoft GothicNeo"/>
              <a:cs typeface="Microsoft GothicNe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4F2B8-1E1B-457E-8332-A4A4A5AD07C8}"/>
              </a:ext>
            </a:extLst>
          </p:cNvPr>
          <p:cNvSpPr txBox="1"/>
          <p:nvPr/>
        </p:nvSpPr>
        <p:spPr>
          <a:xfrm>
            <a:off x="1045821" y="3148554"/>
            <a:ext cx="8482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160980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altLang="en-US" sz="2800">
                <a:ea typeface="+mn-lt"/>
                <a:cs typeface="+mn-lt"/>
              </a:rPr>
              <a:t>정리</a:t>
            </a:r>
            <a:endParaRPr lang="ko-KR"/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51DFC-95F0-4815-9E51-1D561E52BFC5}"/>
              </a:ext>
            </a:extLst>
          </p:cNvPr>
          <p:cNvSpPr txBox="1"/>
          <p:nvPr/>
        </p:nvSpPr>
        <p:spPr>
          <a:xfrm>
            <a:off x="1107311" y="1174829"/>
            <a:ext cx="2743199" cy="15388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/>
              <a:t>2. </a:t>
            </a:r>
            <a:r>
              <a:rPr lang="ko-KR" sz="2000">
                <a:ea typeface="+mn-lt"/>
                <a:cs typeface="+mn-lt"/>
              </a:rPr>
              <a:t>한국과 </a:t>
            </a:r>
            <a:r>
              <a:rPr lang="ko-KR" altLang="en-US" sz="2000">
                <a:ea typeface="+mn-lt"/>
                <a:cs typeface="+mn-lt"/>
              </a:rPr>
              <a:t>차이점</a:t>
            </a:r>
          </a:p>
          <a:p>
            <a:br>
              <a:rPr lang="en-US" altLang="ko-KR" dirty="0"/>
            </a:br>
            <a:endParaRPr lang="en-US" altLang="ko-KR" dirty="0"/>
          </a:p>
          <a:p>
            <a:br>
              <a:rPr lang="en-US" altLang="ko-KR" dirty="0"/>
            </a:br>
            <a:endParaRPr lang="en-US" alt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101563-E8E4-4193-A657-9621B6AC2358}"/>
              </a:ext>
            </a:extLst>
          </p:cNvPr>
          <p:cNvSpPr txBox="1"/>
          <p:nvPr/>
        </p:nvSpPr>
        <p:spPr>
          <a:xfrm>
            <a:off x="1047629" y="2561984"/>
            <a:ext cx="8491956" cy="15542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ko-KR" sz="1900">
                <a:ea typeface="+mn-lt"/>
                <a:cs typeface="+mn-lt"/>
              </a:rPr>
              <a:t>동아리가 차지하는 비율이 큼.</a:t>
            </a:r>
            <a:endParaRPr lang="ko-KR" sz="1900" dirty="0">
              <a:ea typeface="Microsoft GothicNeo"/>
              <a:cs typeface="Microsoft GothicNeo"/>
            </a:endParaRPr>
          </a:p>
          <a:p>
            <a:pPr marL="285750" indent="-285750">
              <a:buFont typeface="Wingdings"/>
              <a:buChar char="Ø"/>
            </a:pPr>
            <a:endParaRPr lang="ko-KR" sz="1900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 sz="1900">
                <a:ea typeface="+mn-lt"/>
                <a:cs typeface="+mn-lt"/>
              </a:rPr>
              <a:t>수강 신청은 오프라인, 추첨제도. 대학은 전공까지 정하고 입학하는 것이 아닌 이후 결정.</a:t>
            </a:r>
            <a:br>
              <a:rPr lang="en-US" altLang="ko-KR" sz="1900" dirty="0"/>
            </a:br>
            <a:endParaRPr lang="en-US" altLang="ko-KR" sz="1900">
              <a:ea typeface="Microsoft GothicNeo"/>
              <a:cs typeface="Microsoft GothicNe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4F2B8-1E1B-457E-8332-A4A4A5AD07C8}"/>
              </a:ext>
            </a:extLst>
          </p:cNvPr>
          <p:cNvSpPr txBox="1"/>
          <p:nvPr/>
        </p:nvSpPr>
        <p:spPr>
          <a:xfrm>
            <a:off x="1045821" y="3148554"/>
            <a:ext cx="8482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339252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CE0E0B0-F4B9-453D-8EB0-BA3D024BD6C7}"/>
              </a:ext>
            </a:extLst>
          </p:cNvPr>
          <p:cNvSpPr/>
          <p:nvPr/>
        </p:nvSpPr>
        <p:spPr>
          <a:xfrm>
            <a:off x="-3859" y="964"/>
            <a:ext cx="4417670" cy="6857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800" dirty="0">
              <a:ea typeface="Microsoft GothicNeo"/>
              <a:cs typeface="Microsoft GothicNe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94117-5A86-4DFE-ABA6-EFC8F466A831}"/>
              </a:ext>
            </a:extLst>
          </p:cNvPr>
          <p:cNvSpPr txBox="1"/>
          <p:nvPr/>
        </p:nvSpPr>
        <p:spPr>
          <a:xfrm>
            <a:off x="478541" y="555704"/>
            <a:ext cx="150856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ko-KR" sz="4800" b="1">
                <a:ea typeface="+mn-lt"/>
                <a:cs typeface="+mn-lt"/>
              </a:rPr>
              <a:t>목차</a:t>
            </a:r>
            <a:endParaRPr lang="ko-KR" sz="4800" b="1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14377-79D8-4A0B-850F-F6F3ECAEA654}"/>
              </a:ext>
            </a:extLst>
          </p:cNvPr>
          <p:cNvSpPr txBox="1"/>
          <p:nvPr/>
        </p:nvSpPr>
        <p:spPr>
          <a:xfrm>
            <a:off x="6100099" y="968655"/>
            <a:ext cx="4614439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ko-KR" sz="2000">
                <a:ea typeface="+mn-lt"/>
                <a:cs typeface="+mn-lt"/>
              </a:rPr>
              <a:t>일본 교육 제도의 역사</a:t>
            </a:r>
            <a:endParaRPr lang="ko-KR">
              <a:ea typeface="Microsoft GothicNeo"/>
              <a:cs typeface="Microsoft GothicNeo"/>
            </a:endParaRPr>
          </a:p>
          <a:p>
            <a:pPr marL="285750" indent="-285750">
              <a:buFont typeface="Arial"/>
              <a:buChar char="•"/>
            </a:pPr>
            <a:endParaRPr lang="ko-KR" sz="20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ko-KR" sz="2000">
                <a:ea typeface="+mn-lt"/>
                <a:cs typeface="+mn-lt"/>
              </a:rPr>
              <a:t>일본 학교의 기본적인 특징</a:t>
            </a:r>
          </a:p>
          <a:p>
            <a:pPr marL="285750" indent="-285750">
              <a:buFont typeface="Arial"/>
              <a:buChar char="•"/>
            </a:pPr>
            <a:endParaRPr lang="ko-KR" sz="20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ko-KR" altLang="en-US" sz="2000">
                <a:ea typeface="+mn-lt"/>
                <a:cs typeface="+mn-lt"/>
              </a:rPr>
              <a:t>일본 학교 내 주요 특징</a:t>
            </a:r>
            <a:endParaRPr lang="ko-KR" altLang="en-US" sz="2000" dirty="0">
              <a:ea typeface="+mn-lt"/>
              <a:cs typeface="+mn-lt"/>
            </a:endParaRP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교복 / 착장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점심시간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부활동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문화제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대학 생활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그 외</a:t>
            </a:r>
            <a:endParaRPr lang="ko-KR" altLang="en-US" sz="2000" dirty="0">
              <a:ea typeface="+mn-lt"/>
              <a:cs typeface="+mn-lt"/>
            </a:endParaRPr>
          </a:p>
          <a:p>
            <a:pPr marL="342900" indent="-342900">
              <a:buFont typeface="Courier New"/>
              <a:buChar char="o"/>
            </a:pPr>
            <a:endParaRPr lang="ko-KR" altLang="en-US" sz="16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ko-KR" altLang="en-US" sz="2000">
                <a:ea typeface="+mn-lt"/>
                <a:cs typeface="+mn-lt"/>
              </a:rPr>
              <a:t>정리</a:t>
            </a:r>
            <a:endParaRPr lang="ko-KR" sz="2000" dirty="0">
              <a:ea typeface="+mn-lt"/>
              <a:cs typeface="+mn-lt"/>
            </a:endParaRP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한국과 공통점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Microsoft GothicNeo"/>
                <a:cs typeface="Microsoft GothicNeo"/>
              </a:rPr>
              <a:t>한국과 차이점</a:t>
            </a:r>
          </a:p>
          <a:p>
            <a:pPr marL="342900" indent="-342900">
              <a:buFont typeface="Courier New"/>
              <a:buChar char="o"/>
            </a:pPr>
            <a:r>
              <a:rPr lang="ko-KR" altLang="en-US" sz="1600">
                <a:ea typeface="+mn-lt"/>
                <a:cs typeface="+mn-lt"/>
              </a:rPr>
              <a:t>학교 생활 중 자주 쓰이는 단어</a:t>
            </a:r>
            <a:endParaRPr lang="ko-KR" altLang="en-US" sz="1600">
              <a:ea typeface="Microsoft GothicNeo"/>
              <a:cs typeface="Microsoft GothicNeo"/>
            </a:endParaRPr>
          </a:p>
          <a:p>
            <a:pPr marL="342900" indent="-342900">
              <a:buFont typeface="Courier New"/>
              <a:buChar char="o"/>
            </a:pPr>
            <a:endParaRPr lang="ko-KR" altLang="en-US" sz="1600" dirty="0">
              <a:ea typeface="Microsoft GothicNeo"/>
              <a:cs typeface="Microsoft GothicNeo"/>
            </a:endParaRPr>
          </a:p>
          <a:p>
            <a:pPr marL="342900" indent="-342900">
              <a:buFont typeface="Arial"/>
              <a:buChar char="•"/>
            </a:pPr>
            <a:r>
              <a:rPr lang="ko-KR" altLang="en-US" sz="2000">
                <a:ea typeface="Microsoft GothicNeo"/>
                <a:cs typeface="Microsoft GothicNeo"/>
              </a:rPr>
              <a:t>마무리</a:t>
            </a:r>
            <a:endParaRPr lang="ko-KR" altLang="en-US" sz="2000" dirty="0">
              <a:ea typeface="Microsoft GothicNeo"/>
              <a:cs typeface="Microsoft GothicNeo"/>
            </a:endParaRPr>
          </a:p>
          <a:p>
            <a:endParaRPr lang="ko-KR" altLang="en-US" sz="2000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14668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altLang="en-US" sz="2800">
                <a:ea typeface="+mn-lt"/>
                <a:cs typeface="+mn-lt"/>
              </a:rPr>
              <a:t>정리</a:t>
            </a:r>
            <a:endParaRPr lang="ko-KR"/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C51DFC-95F0-4815-9E51-1D561E52BFC5}"/>
              </a:ext>
            </a:extLst>
          </p:cNvPr>
          <p:cNvSpPr txBox="1"/>
          <p:nvPr/>
        </p:nvSpPr>
        <p:spPr>
          <a:xfrm>
            <a:off x="1107311" y="1174829"/>
            <a:ext cx="3910312" cy="15388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 sz="2000"/>
              <a:t>3. </a:t>
            </a:r>
            <a:r>
              <a:rPr lang="ko-KR" sz="2000">
                <a:ea typeface="+mn-lt"/>
                <a:cs typeface="+mn-lt"/>
              </a:rPr>
              <a:t>학교 생활 중 자주 쓰이는 단어</a:t>
            </a:r>
            <a:endParaRPr lang="ko-KR">
              <a:ea typeface="+mn-lt"/>
              <a:cs typeface="+mn-lt"/>
            </a:endParaRPr>
          </a:p>
          <a:p>
            <a:br>
              <a:rPr lang="en-US" altLang="ko-KR" dirty="0"/>
            </a:br>
            <a:endParaRPr lang="en-US" altLang="ko-KR" dirty="0">
              <a:ea typeface="Microsoft GothicNeo"/>
              <a:cs typeface="Microsoft GothicNeo"/>
            </a:endParaRPr>
          </a:p>
          <a:p>
            <a:br>
              <a:rPr lang="en-US" altLang="ko-KR" dirty="0"/>
            </a:br>
            <a:endParaRPr lang="en-US" alt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101563-E8E4-4193-A657-9621B6AC2358}"/>
              </a:ext>
            </a:extLst>
          </p:cNvPr>
          <p:cNvSpPr txBox="1"/>
          <p:nvPr/>
        </p:nvSpPr>
        <p:spPr>
          <a:xfrm>
            <a:off x="1047629" y="2417300"/>
            <a:ext cx="8491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ko-KR" altLang="en-US" dirty="0">
              <a:ea typeface="Microsoft GothicNeo"/>
              <a:cs typeface="Microsoft GothicNe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4F2B8-1E1B-457E-8332-A4A4A5AD07C8}"/>
              </a:ext>
            </a:extLst>
          </p:cNvPr>
          <p:cNvSpPr txBox="1"/>
          <p:nvPr/>
        </p:nvSpPr>
        <p:spPr>
          <a:xfrm>
            <a:off x="1045820" y="1778883"/>
            <a:ext cx="4141806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先生（せんせい） 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学生（がくせい） </a:t>
            </a:r>
            <a:endParaRPr lang="ko-KR"/>
          </a:p>
          <a:p>
            <a:endParaRPr lang="ko-KR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講義室（こうぎしつ）・居室（きょしつ） </a:t>
            </a:r>
          </a:p>
          <a:p>
            <a:endParaRPr lang="ko-KR" dirty="0">
              <a:ea typeface="Microsoft GothicNeo"/>
              <a:cs typeface="Microsoft GothicNeo"/>
            </a:endParaRPr>
          </a:p>
          <a:p>
            <a:r>
              <a:rPr lang="ko-KR">
                <a:ea typeface="+mn-lt"/>
                <a:cs typeface="+mn-lt"/>
              </a:rPr>
              <a:t>授業（じゅぎょう） 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放課後（ほうかご） </a:t>
            </a:r>
            <a:endParaRPr lang="ko-KR"/>
          </a:p>
          <a:p>
            <a:endParaRPr lang="ko-KR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履修登録（りしゅうとうろく） </a:t>
            </a:r>
          </a:p>
          <a:p>
            <a:endParaRPr lang="ko-KR" dirty="0">
              <a:ea typeface="Microsoft GothicNeo"/>
              <a:cs typeface="Microsoft GothicNeo"/>
            </a:endParaRPr>
          </a:p>
          <a:p>
            <a:r>
              <a:rPr lang="ko-KR">
                <a:ea typeface="+mn-lt"/>
                <a:cs typeface="+mn-lt"/>
              </a:rPr>
              <a:t>弁当（べんとう） 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学食（がくしょく）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FFF2A0-9743-4662-BF64-25F3FDDD31BE}"/>
              </a:ext>
            </a:extLst>
          </p:cNvPr>
          <p:cNvSpPr txBox="1"/>
          <p:nvPr/>
        </p:nvSpPr>
        <p:spPr>
          <a:xfrm>
            <a:off x="6161590" y="1782500"/>
            <a:ext cx="2743199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ko-KR" altLang="en-US">
                <a:ea typeface="Microsoft GothicNeo"/>
                <a:cs typeface="Microsoft GothicNeo"/>
              </a:rPr>
              <a:t>선생님</a:t>
            </a: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학생</a:t>
            </a:r>
            <a:endParaRPr lang="ko-KR" altLang="en-US" dirty="0">
              <a:ea typeface="Microsoft GothicNeo"/>
              <a:cs typeface="Microsoft GothicNeo"/>
            </a:endParaRP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강의실/교실</a:t>
            </a: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수업</a:t>
            </a:r>
            <a:endParaRPr lang="ko-KR" altLang="en-US" dirty="0">
              <a:ea typeface="Microsoft GothicNeo"/>
              <a:cs typeface="Microsoft GothicNeo"/>
            </a:endParaRP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방과후</a:t>
            </a:r>
            <a:endParaRPr lang="ko-KR" altLang="en-US" dirty="0">
              <a:ea typeface="Microsoft GothicNeo"/>
              <a:cs typeface="Microsoft GothicNeo"/>
            </a:endParaRP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수강 신청</a:t>
            </a:r>
            <a:endParaRPr lang="ko-KR" altLang="en-US" dirty="0">
              <a:ea typeface="Microsoft GothicNeo"/>
              <a:cs typeface="Microsoft GothicNeo"/>
            </a:endParaRP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도시락</a:t>
            </a:r>
            <a:endParaRPr lang="ko-KR" altLang="en-US" dirty="0">
              <a:ea typeface="Microsoft GothicNeo"/>
              <a:cs typeface="Microsoft GothicNeo"/>
            </a:endParaRPr>
          </a:p>
          <a:p>
            <a:endParaRPr lang="ko-KR" altLang="en-US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Microsoft GothicNeo"/>
                <a:cs typeface="Microsoft GothicNeo"/>
              </a:rPr>
              <a:t>학식</a:t>
            </a:r>
            <a:endParaRPr lang="ko-KR" altLang="en-US" dirty="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191462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7D1C95-56E5-417F-8CC8-D7916F66BC3E}"/>
              </a:ext>
            </a:extLst>
          </p:cNvPr>
          <p:cNvSpPr txBox="1"/>
          <p:nvPr/>
        </p:nvSpPr>
        <p:spPr>
          <a:xfrm>
            <a:off x="3991337" y="2255134"/>
            <a:ext cx="42961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o-KR" altLang="en-US" sz="4000">
                <a:ea typeface="Microsoft GothicNeo"/>
                <a:cs typeface="Microsoft GothicNeo"/>
              </a:rPr>
              <a:t>이상으로 마칩니다.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71092-190E-4440-B78E-68F05E3EC150}"/>
              </a:ext>
            </a:extLst>
          </p:cNvPr>
          <p:cNvSpPr txBox="1"/>
          <p:nvPr/>
        </p:nvSpPr>
        <p:spPr>
          <a:xfrm>
            <a:off x="5901160" y="3431893"/>
            <a:ext cx="621560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ko-KR" altLang="en-US" sz="1600">
                <a:ea typeface="+mn-lt"/>
                <a:cs typeface="+mn-lt"/>
              </a:rPr>
              <a:t>사진 출처</a:t>
            </a:r>
            <a:endParaRPr lang="ko-KR" altLang="en-US" sz="1600" dirty="0">
              <a:ea typeface="+mn-lt"/>
              <a:cs typeface="+mn-lt"/>
            </a:endParaRPr>
          </a:p>
          <a:p>
            <a:pPr algn="r"/>
            <a:endParaRPr lang="ko-KR" altLang="en-US" sz="1600" dirty="0">
              <a:ea typeface="+mn-lt"/>
              <a:cs typeface="+mn-lt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https://m.blog.naver.com/erkl33/221245692856</a:t>
            </a:r>
            <a:endParaRPr lang="ko-KR" sz="1600">
              <a:ea typeface="Microsoft GothicNeo"/>
              <a:cs typeface="Microsoft GothicNeo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https://www.fujimi.ac.jp/introduction/facility</a:t>
            </a:r>
            <a:endParaRPr lang="ko-KR" sz="1600">
              <a:ea typeface="Microsoft GothicNeo"/>
              <a:cs typeface="Microsoft GothicNeo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https://www.nc-toyama.ac.jp/campuslife/club-2/kyudo/</a:t>
            </a:r>
            <a:endParaRPr lang="ko-KR" sz="1600">
              <a:ea typeface="Microsoft GothicNeo"/>
              <a:cs typeface="Microsoft GothicNeo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https://lidea.today/articles/187</a:t>
            </a:r>
            <a:endParaRPr lang="ko-KR" sz="1600">
              <a:ea typeface="Microsoft GothicNeo"/>
              <a:cs typeface="Microsoft GothicNeo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https://www.newsweekjapan.jp/stories/carrier/2018/02/post-9455.php</a:t>
            </a:r>
            <a:endParaRPr lang="ko-KR" sz="1600">
              <a:ea typeface="Microsoft GothicNeo"/>
              <a:cs typeface="Microsoft GothicNeo"/>
            </a:endParaRPr>
          </a:p>
          <a:p>
            <a:pPr algn="r"/>
            <a:r>
              <a:rPr lang="ko-KR" sz="1600" dirty="0"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https://toyama.keizai.biz/headline/1109/</a:t>
            </a:r>
            <a:endParaRPr lang="ko-KR" sz="160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22096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24314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400" dirty="0">
              <a:ea typeface="+mn-lt"/>
              <a:cs typeface="+mn-lt"/>
            </a:endParaRPr>
          </a:p>
          <a:p>
            <a:r>
              <a:rPr lang="ko-KR" sz="2000">
                <a:ea typeface="+mn-lt"/>
                <a:cs typeface="+mn-lt"/>
              </a:rPr>
              <a:t>학교学校（がっこう</a:t>
            </a:r>
            <a:r>
              <a:rPr lang="ko-KR" altLang="en-US" sz="2000">
                <a:ea typeface="+mn-lt"/>
                <a:cs typeface="+mn-lt"/>
              </a:rPr>
              <a:t>）</a:t>
            </a:r>
            <a:endParaRPr lang="ko-KR" sz="2000">
              <a:ea typeface="Microsoft GothicNeo"/>
              <a:cs typeface="Microsoft GothicNeo"/>
            </a:endParaRPr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en-US" altLang="ko-KR">
                <a:ea typeface="+mn-lt"/>
                <a:cs typeface="+mn-lt"/>
              </a:rPr>
              <a:t>1. </a:t>
            </a:r>
            <a:r>
              <a:rPr lang="ko-KR" dirty="0">
                <a:ea typeface="+mn-lt"/>
                <a:cs typeface="+mn-lt"/>
              </a:rPr>
              <a:t>어느 종류의 교육이 체계적으로 실시되는 조직 또는 그 설비. (학사, 배움터)</a:t>
            </a:r>
            <a:endParaRPr lang="ko-KR" dirty="0"/>
          </a:p>
          <a:p>
            <a:r>
              <a:rPr lang="en-US" altLang="ko-KR">
                <a:ea typeface="+mn-lt"/>
                <a:cs typeface="+mn-lt"/>
              </a:rPr>
              <a:t>2. </a:t>
            </a:r>
            <a:r>
              <a:rPr lang="ko-KR">
                <a:ea typeface="+mn-lt"/>
                <a:cs typeface="+mn-lt"/>
              </a:rPr>
              <a:t>교육할 사항에 관해 이수 과정을 정한 후 학생 혹은 학생의 수학 상황을 관리하며 증명하는 기관.</a:t>
            </a:r>
            <a:endParaRPr lang="ko-KR"/>
          </a:p>
          <a:p>
            <a:r>
              <a:rPr lang="en-US" altLang="ko-KR">
                <a:ea typeface="+mn-lt"/>
                <a:cs typeface="+mn-lt"/>
              </a:rPr>
              <a:t>3.</a:t>
            </a:r>
            <a:r>
              <a:rPr lang="ko-KR" altLang="en-US" dirty="0">
                <a:ea typeface="+mn-lt"/>
                <a:cs typeface="+mn-lt"/>
              </a:rPr>
              <a:t> </a:t>
            </a:r>
            <a:r>
              <a:rPr lang="ko-KR">
                <a:ea typeface="+mn-lt"/>
                <a:cs typeface="+mn-lt"/>
              </a:rPr>
              <a:t>주로 유치원, 초등학교, 중학교, 고등학교, 대학교를 나타냄.</a:t>
            </a:r>
            <a:br>
              <a:rPr lang="en-US" altLang="ko-KR" dirty="0"/>
            </a:br>
            <a:endParaRPr lang="en-US" altLang="ko-KR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제</a:t>
            </a:r>
            <a:r>
              <a:rPr lang="en-US" altLang="ko-KR">
                <a:ea typeface="+mn-lt"/>
                <a:cs typeface="+mn-lt"/>
              </a:rPr>
              <a:t>2</a:t>
            </a:r>
            <a:r>
              <a:rPr lang="ko-KR">
                <a:ea typeface="+mn-lt"/>
                <a:cs typeface="+mn-lt"/>
              </a:rPr>
              <a:t>차 세계 대전 후인 학제 개혁 이후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dirty="0">
                <a:ea typeface="+mn-lt"/>
                <a:cs typeface="+mn-lt"/>
              </a:rPr>
              <a:t> </a:t>
            </a:r>
            <a:r>
              <a:rPr lang="en-US" altLang="ko-KR">
                <a:ea typeface="+mn-lt"/>
                <a:cs typeface="+mn-lt"/>
              </a:rPr>
              <a:t>1947</a:t>
            </a:r>
            <a:r>
              <a:rPr lang="ko-KR">
                <a:ea typeface="+mn-lt"/>
                <a:cs typeface="+mn-lt"/>
              </a:rPr>
              <a:t>년 기본교육법과 학교교육법이 제정됨</a:t>
            </a:r>
            <a:r>
              <a:rPr lang="en-US" altLang="ko-KR">
                <a:ea typeface="+mn-lt"/>
                <a:cs typeface="+mn-lt"/>
              </a:rPr>
              <a:t>.</a:t>
            </a:r>
            <a:endParaRPr lang="ko-KR">
              <a:ea typeface="+mn-lt"/>
              <a:cs typeface="+mn-lt"/>
            </a:endParaRPr>
          </a:p>
          <a:p>
            <a:endParaRPr lang="en-US" altLang="ko-KR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이 법률을 통해 일본은 </a:t>
            </a:r>
            <a:r>
              <a:rPr lang="en-US" altLang="ko-KR">
                <a:ea typeface="+mn-lt"/>
                <a:cs typeface="+mn-lt"/>
              </a:rPr>
              <a:t>6</a:t>
            </a:r>
            <a:r>
              <a:rPr lang="ko-KR">
                <a:ea typeface="+mn-lt"/>
                <a:cs typeface="+mn-lt"/>
              </a:rPr>
              <a:t>년간의 초등학교 단계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dirty="0">
                <a:ea typeface="+mn-lt"/>
                <a:cs typeface="+mn-lt"/>
              </a:rPr>
              <a:t> </a:t>
            </a:r>
            <a:r>
              <a:rPr lang="en-US" altLang="ko-KR">
                <a:ea typeface="+mn-lt"/>
                <a:cs typeface="+mn-lt"/>
              </a:rPr>
              <a:t>3</a:t>
            </a:r>
            <a:r>
              <a:rPr lang="ko-KR">
                <a:ea typeface="+mn-lt"/>
                <a:cs typeface="+mn-lt"/>
              </a:rPr>
              <a:t>년간의 중학교 단계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dirty="0">
                <a:ea typeface="+mn-lt"/>
                <a:cs typeface="+mn-lt"/>
              </a:rPr>
              <a:t> </a:t>
            </a:r>
            <a:r>
              <a:rPr lang="en-US" altLang="ko-KR">
                <a:ea typeface="+mn-lt"/>
                <a:cs typeface="+mn-lt"/>
              </a:rPr>
              <a:t>3</a:t>
            </a:r>
            <a:r>
              <a:rPr lang="ko-KR">
                <a:ea typeface="+mn-lt"/>
                <a:cs typeface="+mn-lt"/>
              </a:rPr>
              <a:t>년간의 고등학교 단계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dirty="0">
                <a:ea typeface="+mn-lt"/>
                <a:cs typeface="+mn-lt"/>
              </a:rPr>
              <a:t> </a:t>
            </a:r>
            <a:r>
              <a:rPr lang="en-US" altLang="ko-KR">
                <a:ea typeface="+mn-lt"/>
                <a:cs typeface="+mn-lt"/>
              </a:rPr>
              <a:t>2</a:t>
            </a:r>
            <a:r>
              <a:rPr lang="ko-KR">
                <a:ea typeface="+mn-lt"/>
                <a:cs typeface="+mn-lt"/>
              </a:rPr>
              <a:t>년 또는 </a:t>
            </a:r>
            <a:r>
              <a:rPr lang="en-US" altLang="ko-KR">
                <a:ea typeface="+mn-lt"/>
                <a:cs typeface="+mn-lt"/>
              </a:rPr>
              <a:t>4</a:t>
            </a:r>
            <a:r>
              <a:rPr lang="ko-KR">
                <a:ea typeface="+mn-lt"/>
                <a:cs typeface="+mn-lt"/>
              </a:rPr>
              <a:t>년간의 대학교 단계 </a:t>
            </a:r>
            <a:r>
              <a:rPr lang="en-US" altLang="ko-KR">
                <a:ea typeface="+mn-lt"/>
                <a:cs typeface="+mn-lt"/>
              </a:rPr>
              <a:t>(6-3-3-4(2))</a:t>
            </a:r>
            <a:r>
              <a:rPr lang="ko-KR">
                <a:ea typeface="+mn-lt"/>
                <a:cs typeface="+mn-lt"/>
              </a:rPr>
              <a:t>를 거치는 교육제를 도입하게 됨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dirty="0">
                <a:ea typeface="+mn-lt"/>
                <a:cs typeface="+mn-lt"/>
              </a:rPr>
              <a:t> </a:t>
            </a:r>
            <a:endParaRPr lang="ko-KR" altLang="en-US" dirty="0">
              <a:ea typeface="+mn-lt"/>
              <a:cs typeface="+mn-lt"/>
            </a:endParaRPr>
          </a:p>
          <a:p>
            <a:r>
              <a:rPr lang="en-US" altLang="ko-KR">
                <a:ea typeface="+mn-lt"/>
                <a:cs typeface="+mn-lt"/>
              </a:rPr>
              <a:t>(</a:t>
            </a:r>
            <a:r>
              <a:rPr lang="ko-KR">
                <a:ea typeface="+mn-lt"/>
                <a:cs typeface="+mn-lt"/>
              </a:rPr>
              <a:t>초등학교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>
                <a:ea typeface="+mn-lt"/>
                <a:cs typeface="+mn-lt"/>
              </a:rPr>
              <a:t> 중학교까지 의무 교육임</a:t>
            </a:r>
            <a:r>
              <a:rPr lang="en-US" altLang="ko-KR">
                <a:ea typeface="+mn-lt"/>
                <a:cs typeface="+mn-lt"/>
              </a:rPr>
              <a:t>.)</a:t>
            </a:r>
            <a:endParaRPr lang="ko-KR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교육 제도의 역사 1</a:t>
            </a:r>
            <a:endParaRPr lang="ko-KR" sz="2800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109617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en-US" altLang="ko-KR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교육 제도의 역사 </a:t>
            </a:r>
            <a:r>
              <a:rPr lang="en-US" altLang="ko-KR" sz="2800">
                <a:ea typeface="+mn-lt"/>
                <a:cs typeface="+mn-lt"/>
              </a:rPr>
              <a:t>2</a:t>
            </a:r>
            <a:endParaRPr lang="ko-KR" sz="280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0B169-A55C-4629-822E-7A6899D88D07}"/>
              </a:ext>
            </a:extLst>
          </p:cNvPr>
          <p:cNvSpPr txBox="1"/>
          <p:nvPr/>
        </p:nvSpPr>
        <p:spPr>
          <a:xfrm>
            <a:off x="789007" y="1387032"/>
            <a:ext cx="9716945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일본의 정식적인 교육 기관은 헤이안 시대(794~1192), 귀족 층의 교육기관으로 ‘대학 기숙사’ 라는 명칭의 학교가 존재함으로 처음 시작, 덧붙여 절과 같은 사찰에서 중심으로 퍼져나가 교육을 위한 시설이 설립.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당 시대의 교육 대상은 귀족, 혹은 군사로 상대했으나 「종합종지원식부서</a:t>
            </a:r>
            <a:r>
              <a:rPr lang="ko-KR" altLang="en-US">
                <a:ea typeface="+mn-lt"/>
                <a:cs typeface="+mn-lt"/>
              </a:rPr>
              <a:t>」 </a:t>
            </a:r>
            <a:r>
              <a:rPr lang="en-US" altLang="ko-KR">
                <a:ea typeface="+mn-lt"/>
                <a:cs typeface="+mn-lt"/>
              </a:rPr>
              <a:t>(</a:t>
            </a:r>
            <a:r>
              <a:rPr lang="ko-KR">
                <a:ea typeface="+mn-lt"/>
                <a:cs typeface="+mn-lt"/>
              </a:rPr>
              <a:t>원문 綜藝種智院式 序) 를 저술함으로 신분 및 빈부격차 관계없이 사상과 학예 등을 종합적으로 배울 수 있는 교육 시설을 천황, 제후, 불교 제종의 고승들이나 일반인 등에게 협력을 호소함. 후지와라노 다다모리의 사저를 양도받아 828년, 「종합 종지원」</a:t>
            </a:r>
            <a:r>
              <a:rPr lang="ko-KR" altLang="en-US" dirty="0">
                <a:ea typeface="+mn-lt"/>
                <a:cs typeface="+mn-lt"/>
              </a:rPr>
              <a:t> </a:t>
            </a:r>
            <a:r>
              <a:rPr lang="ko-KR">
                <a:ea typeface="+mn-lt"/>
                <a:cs typeface="+mn-lt"/>
              </a:rPr>
              <a:t>을 개설했다 여겨짐. 종합예술종지원은 서민들에게도 교육의 문을 열어주는 계기가 되어 좋은 평가를 받고 있음.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7EEA7A-CE65-48BD-A71D-893021485C95}"/>
              </a:ext>
            </a:extLst>
          </p:cNvPr>
          <p:cNvSpPr txBox="1"/>
          <p:nvPr/>
        </p:nvSpPr>
        <p:spPr>
          <a:xfrm>
            <a:off x="787199" y="4143856"/>
            <a:ext cx="645674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메이지 시대(1868~1912) 초기, 첫 초등학교 및 사범학교가 설립. 이어 1886년, 학교령으로 최초 중고등 교육 기관이 설치.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61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497132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학교의 기본적인 특징</a:t>
            </a:r>
            <a:endParaRPr lang="en-US" sz="28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altLang="ko-KR" sz="28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808299" y="3586221"/>
            <a:ext cx="795180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일본의 경우, 만 나이로 계산하여 1학기가 시작되는 4월 1일 기준 만 6세부터 초등학교 입학이 가능함. (한국의 기본 입학 나이와 기본 1~2세 차이가 있음.)</a:t>
            </a:r>
          </a:p>
          <a:p>
            <a:endParaRPr lang="en-US" altLang="ko-KR" dirty="0">
              <a:ea typeface="Microsoft GothicNeo"/>
              <a:cs typeface="Microsoft GothicNeo"/>
            </a:endParaRPr>
          </a:p>
          <a:p>
            <a:r>
              <a:rPr lang="ko-KR" altLang="en-US">
                <a:ea typeface="+mn-lt"/>
                <a:cs typeface="+mn-lt"/>
              </a:rPr>
              <a:t>필수적으로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배우는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의무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교육인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수영</a:t>
            </a:r>
            <a:r>
              <a:rPr lang="en-US">
                <a:ea typeface="+mn-lt"/>
                <a:cs typeface="+mn-lt"/>
              </a:rPr>
              <a:t>.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이는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생존을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위한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수영으로</a:t>
            </a:r>
            <a:r>
              <a:rPr lang="en-US">
                <a:ea typeface="+mn-lt"/>
                <a:cs typeface="+mn-lt"/>
              </a:rPr>
              <a:t>,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지구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내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지리상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바다로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둘러싸인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섬나라라는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이유가</a:t>
            </a:r>
            <a:r>
              <a:rPr lang="en-US" altLang="ko-KR" dirty="0">
                <a:ea typeface="+mn-lt"/>
                <a:cs typeface="+mn-lt"/>
              </a:rPr>
              <a:t> </a:t>
            </a:r>
            <a:r>
              <a:rPr lang="ko-KR" altLang="en-US">
                <a:ea typeface="+mn-lt"/>
                <a:cs typeface="+mn-lt"/>
              </a:rPr>
              <a:t>큼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BCC20C-9D2F-4FDD-8885-AFBF39488240}"/>
              </a:ext>
            </a:extLst>
          </p:cNvPr>
          <p:cNvSpPr txBox="1"/>
          <p:nvPr/>
        </p:nvSpPr>
        <p:spPr>
          <a:xfrm>
            <a:off x="808299" y="1454551"/>
            <a:ext cx="795180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일본의 경우 사립, 공립, 국립과 같이 세 가지 경우로 나뉨.</a:t>
            </a:r>
            <a:endParaRPr lang="ko-KR"/>
          </a:p>
          <a:p>
            <a:r>
              <a:rPr lang="ko-KR">
                <a:ea typeface="+mn-lt"/>
                <a:cs typeface="+mn-lt"/>
              </a:rPr>
              <a:t>국립 학교는 총 409개, 사립 학교는 총 16,082개, 공립 학교는 총 41,927개가 설치되어있음.</a:t>
            </a:r>
            <a:endParaRPr lang="ko-KR"/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>
                <a:ea typeface="+mn-lt"/>
                <a:cs typeface="+mn-lt"/>
              </a:rPr>
              <a:t>(※ 2010년 5월 1일 통계 자료 기준.)</a:t>
            </a:r>
            <a:endParaRPr lang="ko-KR">
              <a:ea typeface="Microsoft GothicNeo"/>
              <a:cs typeface="Microsoft GothicNeo"/>
            </a:endParaRPr>
          </a:p>
          <a:p>
            <a:r>
              <a:rPr lang="ko-KR">
                <a:ea typeface="+mn-lt"/>
                <a:cs typeface="+mn-lt"/>
              </a:rPr>
              <a:t>학원 園（がくえん）으로 부르는 등의 사립 교육 기관이 이에 속함.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pic>
        <p:nvPicPr>
          <p:cNvPr id="7" name="그림 7" descr="실내, 바닥, 벽, 창문이(가) 표시된 사진&#10;&#10;자동 생성된 설명">
            <a:extLst>
              <a:ext uri="{FF2B5EF4-FFF2-40B4-BE49-F238E27FC236}">
                <a16:creationId xmlns:a16="http://schemas.microsoft.com/office/drawing/2014/main" id="{26615C2C-301B-4F57-80DF-36A1D965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210" y="3433056"/>
            <a:ext cx="5299276" cy="301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3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452762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</a:t>
            </a:r>
            <a:r>
              <a:rPr lang="ko-KR" altLang="en-US" sz="2800">
                <a:ea typeface="+mn-lt"/>
                <a:cs typeface="+mn-lt"/>
              </a:rPr>
              <a:t> 학교의 기본적인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63BFB3-987E-465D-8879-6FF2E649D17E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ko-KR" altLang="en-US" dirty="0">
              <a:ea typeface="Microsoft GothicNeo"/>
              <a:cs typeface="Microsoft GothicNeo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5D24441C-52DB-4B66-955C-ECA526C06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53607"/>
              </p:ext>
            </p:extLst>
          </p:nvPr>
        </p:nvGraphicFramePr>
        <p:xfrm>
          <a:off x="819873" y="2777923"/>
          <a:ext cx="9989376" cy="2652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448">
                  <a:extLst>
                    <a:ext uri="{9D8B030D-6E8A-4147-A177-3AD203B41FA5}">
                      <a16:colId xmlns:a16="http://schemas.microsoft.com/office/drawing/2014/main" val="2835150147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2896158771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4213732536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1693753826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1755550087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2174363593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2001875060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4074593553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4044354867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2007582031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1869462594"/>
                    </a:ext>
                  </a:extLst>
                </a:gridCol>
                <a:gridCol w="832448">
                  <a:extLst>
                    <a:ext uri="{9D8B030D-6E8A-4147-A177-3AD203B41FA5}">
                      <a16:colId xmlns:a16="http://schemas.microsoft.com/office/drawing/2014/main" val="1457896644"/>
                    </a:ext>
                  </a:extLst>
                </a:gridCol>
              </a:tblGrid>
              <a:tr h="42908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4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12700">
                      <a:solidFill>
                        <a:schemeClr val="tx1"/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5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6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7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8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9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10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11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12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1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2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effectLst/>
                        </a:rPr>
                        <a:t>3</a:t>
                      </a:r>
                      <a:r>
                        <a:rPr lang="ko-KR" altLang="en-US" sz="1500" b="0" u="none" strike="noStrike">
                          <a:effectLst/>
                        </a:rPr>
                        <a:t>월</a:t>
                      </a:r>
                      <a:endParaRPr lang="ko-KR" altLang="en-US" sz="1500" b="0"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00448"/>
                  </a:ext>
                </a:extLst>
              </a:tr>
              <a:tr h="222344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입학식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>
                      <a:solidFill>
                        <a:schemeClr val="tx1"/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중간고사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체육대회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기말고사</a:t>
                      </a: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, 1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종업식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시업식</a:t>
                      </a: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문화제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t"/>
                      <a:br>
                        <a:rPr lang="ko-KR" altLang="en-US" dirty="0">
                          <a:effectLst/>
                        </a:rPr>
                      </a:br>
                      <a:br>
                        <a:rPr lang="ko-KR" altLang="en-US" dirty="0">
                          <a:effectLst/>
                        </a:rPr>
                      </a:b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중간고사</a:t>
                      </a: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수학여행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중간고사</a:t>
                      </a: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수학여행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ko-KR" altLang="en-US" dirty="0">
                          <a:effectLst/>
                        </a:rPr>
                      </a:br>
                      <a:br>
                        <a:rPr lang="ko-KR" altLang="en-US" dirty="0">
                          <a:effectLst/>
                        </a:rPr>
                      </a:br>
                      <a:br>
                        <a:rPr lang="ko-KR" altLang="en-US" dirty="0">
                          <a:effectLst/>
                        </a:rPr>
                      </a:b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기말고사</a:t>
                      </a: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, 2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종업식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시업식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t"/>
                      <a:br>
                        <a:rPr lang="ko-KR" altLang="en-US" dirty="0">
                          <a:effectLst/>
                        </a:rPr>
                      </a:br>
                      <a:br>
                        <a:rPr lang="ko-KR" altLang="en-US" dirty="0">
                          <a:effectLst/>
                        </a:rPr>
                      </a:b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학기 기말고사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t"/>
                      <a:br>
                        <a:rPr lang="ko-KR" altLang="en-US" dirty="0">
                          <a:effectLst/>
                        </a:rPr>
                      </a:b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0" u="none" strike="noStrike">
                          <a:solidFill>
                            <a:schemeClr val="bg1"/>
                          </a:solidFill>
                          <a:effectLst/>
                        </a:rPr>
                        <a:t>졸업식</a:t>
                      </a:r>
                      <a:endParaRPr lang="ko-KR" altLang="en-US" sz="1500" b="0" u="non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0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107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5830F9F-6B3D-4A0D-9200-2A27F5F28909}"/>
              </a:ext>
            </a:extLst>
          </p:cNvPr>
          <p:cNvSpPr txBox="1"/>
          <p:nvPr/>
        </p:nvSpPr>
        <p:spPr>
          <a:xfrm>
            <a:off x="789007" y="1290578"/>
            <a:ext cx="671717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일본의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대부분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학교는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 3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학기제를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차용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.</a:t>
            </a:r>
            <a:endParaRPr lang="en-US" altLang="ko-KR" dirty="0">
              <a:latin typeface="Microsoft GothicNeo"/>
              <a:ea typeface="Malgun Gothic"/>
              <a:cs typeface="Microsoft GothicNeo"/>
            </a:endParaRPr>
          </a:p>
          <a:p>
            <a:endParaRPr lang="en-US" altLang="ko-KR" dirty="0">
              <a:ea typeface="Microsoft GothicNeo"/>
              <a:cs typeface="Microsoft GothicNeo"/>
            </a:endParaRPr>
          </a:p>
          <a:p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주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 5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일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등교를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하며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평균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 6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교시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이후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귀가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혹은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방과후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활동을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시작함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.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대학의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경우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조금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차이가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있을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수</a:t>
            </a:r>
            <a:r>
              <a:rPr lang="en-US" altLang="ko-KR" dirty="0">
                <a:latin typeface="Microsoft GothicNeo"/>
                <a:ea typeface="Malgun Gothic"/>
                <a:cs typeface="Microsoft GothicNeo"/>
              </a:rPr>
              <a:t> </a:t>
            </a:r>
            <a:r>
              <a:rPr lang="ko-KR" altLang="en-US">
                <a:latin typeface="Microsoft GothicNeo"/>
                <a:ea typeface="Microsoft GothicNeo"/>
                <a:cs typeface="Microsoft GothicNeo"/>
              </a:rPr>
              <a:t>있음</a:t>
            </a:r>
            <a:r>
              <a:rPr lang="en-US" altLang="ko-KR">
                <a:latin typeface="Microsoft GothicNeo"/>
                <a:ea typeface="Malgun Gothic"/>
                <a:cs typeface="Microsoft GothicNeo"/>
              </a:rPr>
              <a:t>.</a:t>
            </a:r>
            <a:endParaRPr lang="en-US" altLang="ko-KR" dirty="0">
              <a:latin typeface="Microsoft GothicNeo"/>
              <a:ea typeface="Malgun Gothic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43701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750582-105D-427B-842A-019C4B3F832B}"/>
              </a:ext>
            </a:extLst>
          </p:cNvPr>
          <p:cNvSpPr txBox="1"/>
          <p:nvPr/>
        </p:nvSpPr>
        <p:spPr>
          <a:xfrm>
            <a:off x="885463" y="1232702"/>
            <a:ext cx="2743199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ko-KR" sz="2000">
                <a:ea typeface="+mn-lt"/>
                <a:cs typeface="+mn-lt"/>
              </a:rPr>
              <a:t>교복 / 착장</a:t>
            </a:r>
            <a:endParaRPr lang="ko-KR" sz="2000">
              <a:ea typeface="Microsoft GothicNeo"/>
              <a:cs typeface="Microsoft GothicNeo"/>
            </a:endParaRPr>
          </a:p>
          <a:p>
            <a:pPr marL="342900" indent="-342900" algn="l">
              <a:buAutoNum type="arabicPeriod"/>
            </a:pPr>
            <a:endParaRPr lang="ko-KR" altLang="en-US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7C33D-C0AF-4B05-BE48-B0F7F132A58A}"/>
              </a:ext>
            </a:extLst>
          </p:cNvPr>
          <p:cNvSpPr txBox="1"/>
          <p:nvPr/>
        </p:nvSpPr>
        <p:spPr>
          <a:xfrm>
            <a:off x="883655" y="2349780"/>
            <a:ext cx="847266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ko-KR">
                <a:ea typeface="+mn-lt"/>
                <a:cs typeface="+mn-lt"/>
              </a:rPr>
              <a:t>초등학생은 등하교 시 밤에도 눈에 잘 띌 수 있는 노란색 모자를 쓰고 다님.</a:t>
            </a:r>
            <a:endParaRPr lang="ko-KR">
              <a:ea typeface="Microsoft GothicNeo"/>
              <a:cs typeface="Microsoft GothicNeo"/>
            </a:endParaRPr>
          </a:p>
          <a:p>
            <a:endParaRPr lang="ko-KR" altLang="en-US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>
                <a:ea typeface="+mn-lt"/>
                <a:cs typeface="+mn-lt"/>
              </a:rPr>
              <a:t>등교 시에 대부분의 중고등학생은 교복과 로퍼 부류의 구두를 신고 교내에 도착하면 공용 신발장에서 신발을 갈아신음.</a:t>
            </a:r>
            <a:endParaRPr lang="ko-KR">
              <a:ea typeface="Microsoft GothicNeo"/>
              <a:cs typeface="Microsoft GothicNeo"/>
            </a:endParaRPr>
          </a:p>
          <a:p>
            <a:pPr marL="285750" indent="-285750">
              <a:buFont typeface="Wingdings"/>
              <a:buChar char="Ø"/>
            </a:pPr>
            <a:endParaRPr lang="ko-KR" altLang="en-US" dirty="0">
              <a:ea typeface="Microsoft GothicNeo"/>
              <a:cs typeface="Microsoft GothicNeo"/>
            </a:endParaRPr>
          </a:p>
          <a:p>
            <a:pPr marL="285750" indent="-285750">
              <a:buFont typeface="Wingdings"/>
              <a:buChar char="Ø"/>
            </a:pPr>
            <a:r>
              <a:rPr lang="en-US">
                <a:ea typeface="+mn-lt"/>
                <a:cs typeface="+mn-lt"/>
              </a:rPr>
              <a:t>또한, 초등학생은 란도셀이라는 양어깨로 매는 가방을 착용하며, 이는 비싼 대신 어린아이들의 어깨에 무게를 덜하게 주는 구조로 이루어져 있음.</a:t>
            </a:r>
            <a:endParaRPr lang="en-US" altLang="ko-KR" dirty="0">
              <a:ea typeface="Microsoft GothicNeo"/>
              <a:cs typeface="Microsoft GothicNeo"/>
            </a:endParaRPr>
          </a:p>
          <a:p>
            <a:pPr marL="285750" indent="-285750">
              <a:buFont typeface="Wingdings"/>
              <a:buChar char="Ø"/>
            </a:pPr>
            <a:endParaRPr lang="en-US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en-US">
                <a:ea typeface="+mn-lt"/>
                <a:cs typeface="+mn-lt"/>
              </a:rPr>
              <a:t>중고등학생은 옆으로 매는 가방인 스쿨백을 착용.</a:t>
            </a:r>
            <a:br>
              <a:rPr lang="en-US" altLang="ko-KR" dirty="0"/>
            </a:br>
            <a:endParaRPr lang="en-US" altLang="ko-KR">
              <a:ea typeface="Microsoft GothicNeo"/>
              <a:cs typeface="Microsoft GothicNeo"/>
            </a:endParaRPr>
          </a:p>
        </p:txBody>
      </p:sp>
    </p:spTree>
    <p:extLst>
      <p:ext uri="{BB962C8B-B14F-4D97-AF65-F5344CB8AC3E}">
        <p14:creationId xmlns:p14="http://schemas.microsoft.com/office/powerpoint/2010/main" val="203074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586451" y="3962399"/>
            <a:ext cx="79518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altLang="ko-KR" dirty="0">
              <a:ea typeface="Microsoft GothicNeo"/>
              <a:cs typeface="Microsoft GothicNe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750582-105D-427B-842A-019C4B3F832B}"/>
              </a:ext>
            </a:extLst>
          </p:cNvPr>
          <p:cNvSpPr txBox="1"/>
          <p:nvPr/>
        </p:nvSpPr>
        <p:spPr>
          <a:xfrm>
            <a:off x="885463" y="1232702"/>
            <a:ext cx="2743199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ko-KR" sz="2000">
                <a:ea typeface="+mn-lt"/>
                <a:cs typeface="+mn-lt"/>
              </a:rPr>
              <a:t>교복 / 착장</a:t>
            </a:r>
            <a:endParaRPr lang="ko-KR" altLang="en-US" sz="2000">
              <a:ea typeface="Microsoft GothicNeo"/>
              <a:cs typeface="Microsoft GothicNeo"/>
            </a:endParaRPr>
          </a:p>
          <a:p>
            <a:pPr marL="342900" indent="-342900" algn="l">
              <a:buAutoNum type="arabicPeriod"/>
            </a:pPr>
            <a:endParaRPr lang="ko-KR" altLang="en-US" dirty="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7C33D-C0AF-4B05-BE48-B0F7F132A58A}"/>
              </a:ext>
            </a:extLst>
          </p:cNvPr>
          <p:cNvSpPr txBox="1"/>
          <p:nvPr/>
        </p:nvSpPr>
        <p:spPr>
          <a:xfrm>
            <a:off x="883655" y="2041122"/>
            <a:ext cx="8472666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ko-KR" altLang="en-US">
                <a:ea typeface="+mn-lt"/>
                <a:cs typeface="+mn-lt"/>
              </a:rPr>
              <a:t>일본의 교복 종류는 크게 두 가지로 나뉘는데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세일러복</a:t>
            </a:r>
            <a:r>
              <a:rPr lang="en-US" altLang="ko-KR">
                <a:ea typeface="+mn-lt"/>
                <a:cs typeface="+mn-lt"/>
              </a:rPr>
              <a:t>/</a:t>
            </a:r>
            <a:r>
              <a:rPr lang="ko-KR" altLang="en-US">
                <a:ea typeface="+mn-lt"/>
                <a:cs typeface="+mn-lt"/>
              </a:rPr>
              <a:t>가쿠란과 블레이저 형식이 존재</a:t>
            </a:r>
            <a:r>
              <a:rPr lang="ko-KR">
                <a:ea typeface="+mn-lt"/>
                <a:cs typeface="+mn-lt"/>
              </a:rPr>
              <a:t>.</a:t>
            </a:r>
            <a:endParaRPr lang="ko-KR"/>
          </a:p>
          <a:p>
            <a:pPr marL="285750" indent="-285750">
              <a:buFont typeface="Wingdings"/>
              <a:buChar char="Ø"/>
            </a:pPr>
            <a:endParaRPr lang="ko-KR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 altLang="en-US">
                <a:ea typeface="+mn-lt"/>
                <a:cs typeface="+mn-lt"/>
              </a:rPr>
              <a:t>일본 교복 착장에 대해서는 깐깐한 편인데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교복뿐만이 아니라 가방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양말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실내화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신발 등도 교칙으로 규정되어 있는 경우도 있다고 함</a:t>
            </a:r>
            <a:r>
              <a:rPr lang="ko-KR">
                <a:ea typeface="+mn-lt"/>
                <a:cs typeface="+mn-lt"/>
              </a:rPr>
              <a:t>.</a:t>
            </a:r>
          </a:p>
          <a:p>
            <a:pPr marL="285750" indent="-285750">
              <a:buFont typeface="Wingdings"/>
              <a:buChar char="Ø"/>
            </a:pPr>
            <a:endParaRPr lang="ko-KR" dirty="0">
              <a:ea typeface="+mn-lt"/>
              <a:cs typeface="+mn-lt"/>
            </a:endParaRPr>
          </a:p>
          <a:p>
            <a:pPr marL="285750" indent="-285750">
              <a:buFont typeface="Wingdings"/>
              <a:buChar char="Ø"/>
            </a:pPr>
            <a:r>
              <a:rPr lang="ko-KR" altLang="en-US">
                <a:ea typeface="+mn-lt"/>
                <a:cs typeface="+mn-lt"/>
              </a:rPr>
              <a:t>봄이나 가을에는 카디건이나 니트 조끼 등을 같이 걸쳐 입음</a:t>
            </a:r>
            <a:r>
              <a:rPr lang="en-US" altLang="ko-KR">
                <a:ea typeface="+mn-lt"/>
                <a:cs typeface="+mn-lt"/>
              </a:rPr>
              <a:t>.</a:t>
            </a:r>
            <a:r>
              <a:rPr lang="ko-KR" altLang="en-US">
                <a:ea typeface="+mn-lt"/>
                <a:cs typeface="+mn-lt"/>
              </a:rPr>
              <a:t> 겨울에는 겉옷을 허용하지 않는 경우도 있으며</a:t>
            </a:r>
            <a:r>
              <a:rPr lang="en-US" altLang="ko-KR">
                <a:ea typeface="+mn-lt"/>
                <a:cs typeface="+mn-lt"/>
              </a:rPr>
              <a:t>,</a:t>
            </a:r>
            <a:r>
              <a:rPr lang="ko-KR" altLang="en-US">
                <a:ea typeface="+mn-lt"/>
                <a:cs typeface="+mn-lt"/>
              </a:rPr>
              <a:t> 혹은 학교에 따라 교복에 코트가 함께 부가된 경우도 있음</a:t>
            </a:r>
            <a:r>
              <a:rPr lang="en-US" altLang="ko-KR">
                <a:ea typeface="+mn-lt"/>
                <a:cs typeface="+mn-lt"/>
              </a:rPr>
              <a:t>.</a:t>
            </a:r>
            <a:br>
              <a:rPr lang="en-US" dirty="0"/>
            </a:br>
            <a:endParaRPr lang="en-US">
              <a:ea typeface="Microsoft GothicNeo"/>
              <a:cs typeface="Microsoft GothicNeo"/>
            </a:endParaRPr>
          </a:p>
        </p:txBody>
      </p:sp>
      <p:pic>
        <p:nvPicPr>
          <p:cNvPr id="8" name="그림 8" descr="하늘, 사람, 실외, 그룹이(가) 표시된 사진&#10;&#10;자동 생성된 설명">
            <a:extLst>
              <a:ext uri="{FF2B5EF4-FFF2-40B4-BE49-F238E27FC236}">
                <a16:creationId xmlns:a16="http://schemas.microsoft.com/office/drawing/2014/main" id="{B94548C5-1CE1-4DFD-BC5D-6F40F7A9A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425" y="2907357"/>
            <a:ext cx="6225250" cy="352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0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>
            <a:extLst>
              <a:ext uri="{FF2B5EF4-FFF2-40B4-BE49-F238E27FC236}">
                <a16:creationId xmlns:a16="http://schemas.microsoft.com/office/drawing/2014/main" id="{C7E94676-88BB-4B96-B6FE-6166F430C377}"/>
              </a:ext>
            </a:extLst>
          </p:cNvPr>
          <p:cNvSpPr/>
          <p:nvPr/>
        </p:nvSpPr>
        <p:spPr>
          <a:xfrm rot="2700000">
            <a:off x="9038329" y="-356281"/>
            <a:ext cx="4764913" cy="235351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1FB28-FCA6-4780-952A-7E24572AFB60}"/>
              </a:ext>
            </a:extLst>
          </p:cNvPr>
          <p:cNvSpPr txBox="1"/>
          <p:nvPr/>
        </p:nvSpPr>
        <p:spPr>
          <a:xfrm>
            <a:off x="586451" y="1097665"/>
            <a:ext cx="83955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endParaRPr lang="ko-KR" altLang="en-US" sz="2000" dirty="0">
              <a:ea typeface="Microsoft GothicNeo"/>
              <a:cs typeface="Microsoft GothicNe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4F177F-7B07-4B29-8307-87EA469A1328}"/>
              </a:ext>
            </a:extLst>
          </p:cNvPr>
          <p:cNvSpPr txBox="1"/>
          <p:nvPr/>
        </p:nvSpPr>
        <p:spPr>
          <a:xfrm>
            <a:off x="972274" y="3055715"/>
            <a:ext cx="795180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중고등학교는 학생 식당(이하 학식)을 이용하거나, 주로 도시락을 싸와 교실이나 야외에서 친구들과 함께 먹음. </a:t>
            </a:r>
            <a:endParaRPr lang="ko-KR" altLang="en-US"/>
          </a:p>
          <a:p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대학은 주로 학식이며, 한국과 달리 점심시간이 따로 지정되어 있음. 소스를 마음대로 직접 뿌릴 수 있도록 배치되어 있으며, 학식 한 번에 300엔~500엔 정도. </a:t>
            </a:r>
            <a:endParaRPr lang="en-US">
              <a:ea typeface="Microsoft GothicNeo"/>
              <a:cs typeface="Microsoft GothicNeo"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E0E94-6781-4E2D-A93A-2CF62FBF437A}"/>
              </a:ext>
            </a:extLst>
          </p:cNvPr>
          <p:cNvSpPr txBox="1"/>
          <p:nvPr/>
        </p:nvSpPr>
        <p:spPr>
          <a:xfrm>
            <a:off x="789008" y="576805"/>
            <a:ext cx="39971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ko-KR" sz="2800">
                <a:ea typeface="+mn-lt"/>
                <a:cs typeface="+mn-lt"/>
              </a:rPr>
              <a:t>일본 </a:t>
            </a:r>
            <a:r>
              <a:rPr lang="ko-KR" altLang="en-US" sz="2800">
                <a:ea typeface="+mn-lt"/>
                <a:cs typeface="+mn-lt"/>
              </a:rPr>
              <a:t>학교 내 주요 특징</a:t>
            </a:r>
          </a:p>
          <a:p>
            <a:pPr marL="285750" indent="-285750">
              <a:buFont typeface="Arial"/>
              <a:buChar char="•"/>
            </a:pPr>
            <a:endParaRPr lang="ko-KR" sz="2800" dirty="0">
              <a:ea typeface="Microsoft GothicNeo"/>
              <a:cs typeface="Microsoft GothicNeo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6BE420-5946-4019-A158-4C09D7F2FFD6}"/>
              </a:ext>
            </a:extLst>
          </p:cNvPr>
          <p:cNvSpPr txBox="1"/>
          <p:nvPr/>
        </p:nvSpPr>
        <p:spPr>
          <a:xfrm>
            <a:off x="972273" y="1290577"/>
            <a:ext cx="274319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ea typeface="+mn-lt"/>
                <a:cs typeface="+mn-lt"/>
              </a:rPr>
              <a:t>2. </a:t>
            </a:r>
            <a:r>
              <a:rPr lang="ko-KR" sz="2000">
                <a:ea typeface="+mn-lt"/>
                <a:cs typeface="+mn-lt"/>
              </a:rPr>
              <a:t>점심시간</a:t>
            </a:r>
            <a:endParaRPr lang="ko-KR" sz="2000">
              <a:ea typeface="Microsoft GothicNeo"/>
              <a:cs typeface="Microsoft GothicNe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32BE76-8C23-40DB-A311-1D0C59F13B9D}"/>
              </a:ext>
            </a:extLst>
          </p:cNvPr>
          <p:cNvSpPr txBox="1"/>
          <p:nvPr/>
        </p:nvSpPr>
        <p:spPr>
          <a:xfrm>
            <a:off x="972274" y="2139387"/>
            <a:ext cx="558864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o-KR">
                <a:ea typeface="+mn-lt"/>
                <a:cs typeface="+mn-lt"/>
              </a:rPr>
              <a:t>초등학교는 급식을 나누어주는데, 아이들이 직접 밥과 국, 반찬 등이 담긴 통을 가져와 다른 아이들에게 배식해줌. </a:t>
            </a:r>
            <a:endParaRPr lang="ko-KR"/>
          </a:p>
          <a:p>
            <a:br>
              <a:rPr lang="en-US" altLang="ko-KR" dirty="0"/>
            </a:br>
            <a:endParaRPr lang="en-US" altLang="ko-KR" dirty="0"/>
          </a:p>
        </p:txBody>
      </p:sp>
      <p:pic>
        <p:nvPicPr>
          <p:cNvPr id="8" name="그림 8" descr="사람, 음식, 실내, 주방이(가) 표시된 사진&#10;&#10;자동 생성된 설명">
            <a:extLst>
              <a:ext uri="{FF2B5EF4-FFF2-40B4-BE49-F238E27FC236}">
                <a16:creationId xmlns:a16="http://schemas.microsoft.com/office/drawing/2014/main" id="{434689A6-DC75-4F9B-BC81-FC962C4E2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654" y="2864534"/>
            <a:ext cx="4836288" cy="362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39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Microsoft GothicNeo"/>
        <a:ea typeface=""/>
        <a:cs typeface=""/>
      </a:majorFont>
      <a:minorFont>
        <a:latin typeface="Microsoft GothicNe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FunkyShapesDarkVTI</vt:lpstr>
      <vt:lpstr>일본의 학교 및 교육에 대하여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441</cp:revision>
  <dcterms:created xsi:type="dcterms:W3CDTF">2021-03-30T15:10:57Z</dcterms:created>
  <dcterms:modified xsi:type="dcterms:W3CDTF">2021-03-31T11:01:27Z</dcterms:modified>
</cp:coreProperties>
</file>