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7" r:id="rId4"/>
    <p:sldId id="258" r:id="rId5"/>
    <p:sldId id="270" r:id="rId6"/>
    <p:sldId id="269" r:id="rId7"/>
    <p:sldId id="259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55" autoAdjust="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ZFZkB20FG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 연중행사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o-KR" altLang="en-US" dirty="0" smtClean="0"/>
              <a:t>화학과 </a:t>
            </a:r>
            <a:r>
              <a:rPr lang="en-US" altLang="ko-KR" dirty="0" smtClean="0"/>
              <a:t>21719366 </a:t>
            </a:r>
            <a:r>
              <a:rPr lang="ko-KR" altLang="en-US" dirty="0" err="1" smtClean="0"/>
              <a:t>남하연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4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봄에 하는 </a:t>
            </a:r>
            <a:r>
              <a:rPr lang="ko-KR" altLang="en-US" dirty="0" smtClean="0"/>
              <a:t>연중행사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히나마츠리</a:t>
            </a:r>
            <a:r>
              <a:rPr lang="en-US" altLang="ko-KR" dirty="0" smtClean="0"/>
              <a:t>(</a:t>
            </a:r>
            <a:r>
              <a:rPr lang="ko-KR" altLang="en-US" b="1" dirty="0"/>
              <a:t>雛祭</a:t>
            </a:r>
            <a:r>
              <a:rPr lang="ja-JP" altLang="en-US" b="1" dirty="0" smtClean="0"/>
              <a:t>り</a:t>
            </a:r>
            <a:r>
              <a:rPr lang="en-US" altLang="ja-JP" b="1" dirty="0" smtClean="0"/>
              <a:t>)</a:t>
            </a:r>
            <a:br>
              <a:rPr lang="en-US" altLang="ja-JP" b="1" dirty="0" smtClean="0"/>
            </a:br>
            <a:r>
              <a:rPr lang="ko-KR" altLang="en-US" b="1" dirty="0" smtClean="0"/>
              <a:t>여자어린이의 건강과 행복을 기원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314" y="2421608"/>
            <a:ext cx="4135966" cy="3101975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6915150" y="2421608"/>
            <a:ext cx="4812030" cy="3234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최상단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err="1">
                <a:solidFill>
                  <a:schemeClr val="tx1"/>
                </a:solidFill>
              </a:rPr>
              <a:t>다이리비나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内裏雛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</a:rPr>
              <a:t>왕과 왕후인 인형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두번째단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err="1">
                <a:solidFill>
                  <a:schemeClr val="tx1"/>
                </a:solidFill>
              </a:rPr>
              <a:t>궁녀인형인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산닌칸조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三人官女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세 </a:t>
            </a:r>
            <a:r>
              <a:rPr lang="ko-KR" altLang="en-US" dirty="0">
                <a:solidFill>
                  <a:schemeClr val="tx1"/>
                </a:solidFill>
              </a:rPr>
              <a:t>번째 단 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>
                <a:solidFill>
                  <a:schemeClr val="tx1"/>
                </a:solidFill>
              </a:rPr>
              <a:t>악사 인형인 </a:t>
            </a:r>
            <a:r>
              <a:rPr lang="ko-KR" altLang="en-US" dirty="0" err="1">
                <a:solidFill>
                  <a:schemeClr val="tx1"/>
                </a:solidFill>
              </a:rPr>
              <a:t>고닌바야시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五人囃子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네 번째 단 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>
                <a:solidFill>
                  <a:schemeClr val="tx1"/>
                </a:solidFill>
              </a:rPr>
              <a:t>신하 인형인 </a:t>
            </a:r>
            <a:r>
              <a:rPr lang="ko-KR" altLang="en-US" dirty="0" err="1">
                <a:solidFill>
                  <a:schemeClr val="tx1"/>
                </a:solidFill>
              </a:rPr>
              <a:t>즈이진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随身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다섯 번째 단 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>
                <a:solidFill>
                  <a:schemeClr val="tx1"/>
                </a:solidFill>
              </a:rPr>
              <a:t>시종 인형인 </a:t>
            </a:r>
            <a:r>
              <a:rPr lang="ko-KR" altLang="en-US" dirty="0" err="1">
                <a:solidFill>
                  <a:schemeClr val="tx1"/>
                </a:solidFill>
              </a:rPr>
              <a:t>지초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仕丁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육칠단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err="1" smtClean="0">
                <a:solidFill>
                  <a:schemeClr val="tx1"/>
                </a:solidFill>
              </a:rPr>
              <a:t>여성이결혼할때필요한</a:t>
            </a:r>
            <a:r>
              <a:rPr lang="ko-KR" altLang="en-US" dirty="0" smtClean="0">
                <a:solidFill>
                  <a:schemeClr val="tx1"/>
                </a:solidFill>
              </a:rPr>
              <a:t> 도구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651760" y="5737860"/>
            <a:ext cx="4149090" cy="822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히나인형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雛人形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오쇼가츠</a:t>
            </a:r>
            <a:r>
              <a:rPr lang="en-US" altLang="ko-KR" dirty="0" smtClean="0"/>
              <a:t>(</a:t>
            </a:r>
            <a:r>
              <a:rPr lang="ja-JP" altLang="en-US" b="1" dirty="0"/>
              <a:t>お</a:t>
            </a:r>
            <a:r>
              <a:rPr lang="ko-KR" altLang="en-US" b="1" dirty="0" smtClean="0"/>
              <a:t>正月</a:t>
            </a:r>
            <a:r>
              <a:rPr lang="en-US" altLang="ko-KR" b="1" dirty="0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봄에 하는 연중행사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여름에 하는 연중행사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가을에 하는 연중행사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겨울에 하는 연중행사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78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오쇼가츠</a:t>
            </a:r>
            <a:r>
              <a:rPr lang="en-US" altLang="ko-KR" dirty="0"/>
              <a:t>(</a:t>
            </a:r>
            <a:r>
              <a:rPr lang="ja-JP" altLang="en-US" b="1" dirty="0"/>
              <a:t>お</a:t>
            </a:r>
            <a:r>
              <a:rPr lang="ko-KR" altLang="en-US" b="1" dirty="0"/>
              <a:t>正月</a:t>
            </a:r>
            <a:r>
              <a:rPr lang="en-US" altLang="ko-KR" b="1" dirty="0"/>
              <a:t>)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일본의 설</a:t>
            </a:r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일부터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일까지 </a:t>
            </a:r>
            <a:r>
              <a:rPr lang="ko-KR" altLang="en-US" dirty="0"/>
              <a:t> </a:t>
            </a:r>
            <a:r>
              <a:rPr lang="ko-KR" altLang="en-US" dirty="0" err="1"/>
              <a:t>산가니치</a:t>
            </a:r>
            <a:r>
              <a:rPr lang="en-US" altLang="ko-KR" dirty="0"/>
              <a:t>(</a:t>
            </a:r>
            <a:r>
              <a:rPr lang="ko-KR" altLang="en-US" dirty="0"/>
              <a:t>三が日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일부터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일까지 </a:t>
            </a:r>
            <a:r>
              <a:rPr lang="ko-KR" altLang="en-US" dirty="0" err="1"/>
              <a:t>마쓰노우치</a:t>
            </a:r>
            <a:r>
              <a:rPr lang="en-US" altLang="ko-KR" dirty="0"/>
              <a:t>(</a:t>
            </a:r>
            <a:r>
              <a:rPr lang="ko-KR" altLang="en-US" dirty="0"/>
              <a:t>松の内</a:t>
            </a:r>
            <a:r>
              <a:rPr lang="en-US" altLang="ko-KR" dirty="0"/>
              <a:t>) </a:t>
            </a:r>
            <a:r>
              <a:rPr lang="ko-KR" altLang="en-US" dirty="0"/>
              <a:t>또는 </a:t>
            </a:r>
            <a:r>
              <a:rPr lang="ko-KR" altLang="en-US" dirty="0" err="1"/>
              <a:t>마쓰시치니치</a:t>
            </a:r>
            <a:r>
              <a:rPr lang="en-US" altLang="ko-KR" dirty="0"/>
              <a:t>(</a:t>
            </a:r>
            <a:r>
              <a:rPr lang="ko-KR" altLang="en-US" dirty="0" smtClean="0"/>
              <a:t>松七日</a:t>
            </a:r>
            <a:r>
              <a:rPr lang="en-US" altLang="ko-KR" dirty="0" smtClean="0"/>
              <a:t>)</a:t>
            </a:r>
          </a:p>
          <a:p>
            <a:r>
              <a:rPr lang="en-US" altLang="ja-JP" dirty="0">
                <a:hlinkClick r:id="rId2"/>
              </a:rPr>
              <a:t>(10) </a:t>
            </a:r>
            <a:r>
              <a:rPr lang="ja-JP" altLang="en-US" dirty="0">
                <a:hlinkClick r:id="rId2"/>
              </a:rPr>
              <a:t>お正月の豆知識　～元旦とは？正月飾り・おせち～ </a:t>
            </a:r>
            <a:r>
              <a:rPr lang="en-US" altLang="ja-JP" dirty="0">
                <a:hlinkClick r:id="rId2"/>
              </a:rPr>
              <a:t>- </a:t>
            </a:r>
            <a:r>
              <a:rPr lang="en-US" altLang="ja-JP" dirty="0" smtClean="0">
                <a:hlinkClick r:id="rId2"/>
              </a:rPr>
              <a:t>YouTube</a:t>
            </a:r>
            <a:endParaRPr lang="en-US" altLang="ja-JP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0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31136" y="988582"/>
            <a:ext cx="7729728" cy="590731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오쇼가츠</a:t>
            </a:r>
            <a:r>
              <a:rPr lang="en-US" altLang="ko-KR" dirty="0" smtClean="0"/>
              <a:t>(</a:t>
            </a:r>
            <a:r>
              <a:rPr lang="ja-JP" altLang="en-US" b="1" dirty="0"/>
              <a:t>お</a:t>
            </a:r>
            <a:r>
              <a:rPr lang="ko-KR" altLang="en-US" b="1" dirty="0" smtClean="0"/>
              <a:t>正月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의 장식</a:t>
            </a:r>
            <a:r>
              <a:rPr lang="en-US" altLang="ko-KR" b="1" dirty="0" smtClean="0"/>
              <a:t>-</a:t>
            </a:r>
            <a:r>
              <a:rPr lang="ko-KR" altLang="en-US" dirty="0" smtClean="0"/>
              <a:t>門松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가도마츠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28" name="Picture 4" descr="門松の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186372"/>
            <a:ext cx="3714052" cy="35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내용 개체 틀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9747" y="2186372"/>
            <a:ext cx="4135966" cy="3553656"/>
          </a:xfrm>
          <a:prstGeom prst="rect">
            <a:avLst/>
          </a:prstGeom>
        </p:spPr>
      </p:pic>
      <p:sp>
        <p:nvSpPr>
          <p:cNvPr id="12" name="설명선 2 11"/>
          <p:cNvSpPr/>
          <p:nvPr/>
        </p:nvSpPr>
        <p:spPr>
          <a:xfrm>
            <a:off x="5728371" y="1579313"/>
            <a:ext cx="2274985" cy="1508289"/>
          </a:xfrm>
          <a:prstGeom prst="borderCallout2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길고 두꺼운 세 토막의 대나무를 가운데 세우고 그 둘레를 소나무로 엮는 듯한 모양</a:t>
            </a:r>
          </a:p>
        </p:txBody>
      </p:sp>
      <p:sp>
        <p:nvSpPr>
          <p:cNvPr id="14" name="설명선 3 13"/>
          <p:cNvSpPr/>
          <p:nvPr/>
        </p:nvSpPr>
        <p:spPr>
          <a:xfrm>
            <a:off x="9524153" y="436890"/>
            <a:ext cx="2103120" cy="2891906"/>
          </a:xfrm>
          <a:prstGeom prst="borderCallout3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</a:rPr>
              <a:t>소나무에 조상신이 </a:t>
            </a:r>
            <a:r>
              <a:rPr lang="ko-KR" altLang="en-US" dirty="0" err="1" smtClean="0">
                <a:solidFill>
                  <a:schemeClr val="tx1"/>
                </a:solidFill>
              </a:rPr>
              <a:t>찾아든다는</a:t>
            </a:r>
            <a:r>
              <a:rPr lang="ko-KR" altLang="en-US" dirty="0" smtClean="0">
                <a:solidFill>
                  <a:schemeClr val="tx1"/>
                </a:solidFill>
              </a:rPr>
              <a:t> 속설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가도마츠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門松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천수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天壽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를 누리며 장수하라는 기원을 담고 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오쇼가츠</a:t>
            </a:r>
            <a:r>
              <a:rPr lang="en-US" altLang="ko-KR" dirty="0"/>
              <a:t>(</a:t>
            </a:r>
            <a:r>
              <a:rPr lang="ja-JP" altLang="en-US" b="1" dirty="0"/>
              <a:t>お</a:t>
            </a:r>
            <a:r>
              <a:rPr lang="ko-KR" altLang="en-US" b="1" dirty="0"/>
              <a:t>正月</a:t>
            </a:r>
            <a:r>
              <a:rPr lang="en-US" altLang="ko-KR" b="1" dirty="0"/>
              <a:t>)</a:t>
            </a:r>
            <a:r>
              <a:rPr lang="ko-KR" altLang="en-US" b="1" dirty="0"/>
              <a:t>의 장식</a:t>
            </a:r>
            <a:r>
              <a:rPr lang="en-US" altLang="ko-KR" b="1" dirty="0"/>
              <a:t>-</a:t>
            </a:r>
            <a:r>
              <a:rPr lang="ko-KR" altLang="en-US" b="1" dirty="0" err="1"/>
              <a:t>시메카자리</a:t>
            </a:r>
            <a:r>
              <a:rPr lang="en-US" altLang="ko-KR" b="1" dirty="0"/>
              <a:t>(</a:t>
            </a:r>
            <a:r>
              <a:rPr lang="ja-JP" altLang="en-US" b="1" dirty="0"/>
              <a:t>しめ</a:t>
            </a:r>
            <a:r>
              <a:rPr lang="ko-KR" altLang="en-US" b="1" dirty="0"/>
              <a:t>飾</a:t>
            </a:r>
            <a:r>
              <a:rPr lang="ja-JP" altLang="en-US" b="1" dirty="0"/>
              <a:t>り</a:t>
            </a:r>
            <a:r>
              <a:rPr lang="en-US" altLang="ja-JP" b="1" dirty="0"/>
              <a:t>)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4" name="내용 개체 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7" y="2883535"/>
            <a:ext cx="3933994" cy="28860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735" y="2779840"/>
            <a:ext cx="2990507" cy="288607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231137" y="5995447"/>
            <a:ext cx="3839726" cy="725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“</a:t>
            </a:r>
            <a:r>
              <a:rPr lang="ko-KR" altLang="en-US" dirty="0" err="1" smtClean="0">
                <a:solidFill>
                  <a:schemeClr val="tx1"/>
                </a:solidFill>
              </a:rPr>
              <a:t>도시가미</a:t>
            </a:r>
            <a:r>
              <a:rPr lang="en-US" altLang="ko-KR" dirty="0" smtClean="0">
                <a:solidFill>
                  <a:schemeClr val="tx1"/>
                </a:solidFill>
              </a:rPr>
              <a:t>”</a:t>
            </a:r>
            <a:r>
              <a:rPr lang="ko-KR" altLang="en-US" dirty="0" smtClean="0">
                <a:solidFill>
                  <a:schemeClr val="tx1"/>
                </a:solidFill>
              </a:rPr>
              <a:t>라는 신을 맞이하기 위한 장식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086747" y="5538199"/>
            <a:ext cx="2453179" cy="10086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しめ縄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 err="1">
                <a:solidFill>
                  <a:schemeClr val="tx1"/>
                </a:solidFill>
              </a:rPr>
              <a:t>시메나와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 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8492876" y="2365061"/>
            <a:ext cx="2262754" cy="829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譲り葉（ゆずりは</a:t>
            </a:r>
            <a:r>
              <a:rPr lang="en-US" altLang="ja-JP" dirty="0">
                <a:solidFill>
                  <a:schemeClr val="tx1"/>
                </a:solidFill>
              </a:rPr>
              <a:t>, </a:t>
            </a:r>
            <a:r>
              <a:rPr lang="ja-JP" altLang="en-US" dirty="0">
                <a:solidFill>
                  <a:schemeClr val="tx1"/>
                </a:solidFill>
              </a:rPr>
              <a:t>유즈리</a:t>
            </a:r>
            <a:r>
              <a:rPr lang="ja-JP" altLang="en-US" dirty="0" smtClean="0">
                <a:solidFill>
                  <a:schemeClr val="tx1"/>
                </a:solidFill>
              </a:rPr>
              <a:t>하</a:t>
            </a:r>
            <a:r>
              <a:rPr lang="en-US" altLang="ja-JP" dirty="0" smtClean="0">
                <a:solidFill>
                  <a:schemeClr val="tx1"/>
                </a:solidFill>
              </a:rPr>
              <a:t>)-</a:t>
            </a:r>
            <a:r>
              <a:rPr lang="ko-KR" altLang="en-US" dirty="0" smtClean="0">
                <a:solidFill>
                  <a:schemeClr val="tx1"/>
                </a:solidFill>
              </a:rPr>
              <a:t>결백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423660" y="1898889"/>
            <a:ext cx="2069216" cy="1290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橙</a:t>
            </a:r>
            <a:r>
              <a:rPr lang="en-US" altLang="ko-KR" dirty="0">
                <a:solidFill>
                  <a:schemeClr val="tx1"/>
                </a:solidFill>
              </a:rPr>
              <a:t>( </a:t>
            </a:r>
            <a:r>
              <a:rPr lang="ja-JP" altLang="en-US" dirty="0">
                <a:solidFill>
                  <a:schemeClr val="tx1"/>
                </a:solidFill>
              </a:rPr>
              <a:t>だいだい</a:t>
            </a:r>
            <a:r>
              <a:rPr lang="en-US" altLang="ja-JP" dirty="0">
                <a:solidFill>
                  <a:schemeClr val="tx1"/>
                </a:solidFill>
              </a:rPr>
              <a:t>,</a:t>
            </a:r>
            <a:r>
              <a:rPr lang="ko-KR" altLang="en-US" dirty="0" err="1" smtClean="0">
                <a:solidFill>
                  <a:schemeClr val="tx1"/>
                </a:solidFill>
              </a:rPr>
              <a:t>다이다이</a:t>
            </a:r>
            <a:r>
              <a:rPr lang="en-US" altLang="ko-KR" dirty="0" smtClean="0">
                <a:solidFill>
                  <a:schemeClr val="tx1"/>
                </a:solidFill>
              </a:rPr>
              <a:t>)-</a:t>
            </a:r>
            <a:r>
              <a:rPr lang="ko-KR" altLang="en-US" dirty="0" smtClean="0">
                <a:solidFill>
                  <a:schemeClr val="tx1"/>
                </a:solidFill>
              </a:rPr>
              <a:t>대대손손번영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9704070" y="4496992"/>
            <a:ext cx="1608776" cy="7493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dirty="0" smtClean="0">
                <a:solidFill>
                  <a:schemeClr val="tx1"/>
                </a:solidFill>
              </a:rPr>
              <a:t>裏白（</a:t>
            </a:r>
            <a:r>
              <a:rPr lang="ja-JP" altLang="en-US" dirty="0">
                <a:solidFill>
                  <a:schemeClr val="tx1"/>
                </a:solidFill>
              </a:rPr>
              <a:t>うらじろ</a:t>
            </a:r>
            <a:r>
              <a:rPr lang="en-US" altLang="ja-JP" dirty="0">
                <a:solidFill>
                  <a:schemeClr val="tx1"/>
                </a:solidFill>
              </a:rPr>
              <a:t>,</a:t>
            </a:r>
            <a:r>
              <a:rPr lang="ko-KR" altLang="en-US" dirty="0" err="1" smtClean="0">
                <a:solidFill>
                  <a:schemeClr val="tx1"/>
                </a:solidFill>
              </a:rPr>
              <a:t>우라지로</a:t>
            </a:r>
            <a:r>
              <a:rPr lang="en-US" altLang="ko-KR" dirty="0" smtClean="0">
                <a:solidFill>
                  <a:schemeClr val="tx1"/>
                </a:solidFill>
              </a:rPr>
              <a:t>)-</a:t>
            </a:r>
            <a:r>
              <a:rPr lang="ko-KR" altLang="en-US" dirty="0" smtClean="0">
                <a:solidFill>
                  <a:schemeClr val="tx1"/>
                </a:solidFill>
              </a:rPr>
              <a:t>결백을 의미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18013" y="634753"/>
            <a:ext cx="9363833" cy="958376"/>
          </a:xfrm>
        </p:spPr>
        <p:txBody>
          <a:bodyPr/>
          <a:lstStyle/>
          <a:p>
            <a:r>
              <a:rPr lang="ko-KR" altLang="en-US" dirty="0" smtClean="0"/>
              <a:t>장식</a:t>
            </a:r>
            <a:r>
              <a:rPr lang="en-US" altLang="ko-KR" dirty="0" smtClean="0"/>
              <a:t>-</a:t>
            </a:r>
            <a:r>
              <a:rPr lang="ko-KR" altLang="en-US" b="1" dirty="0" err="1"/>
              <a:t>카가미모치</a:t>
            </a:r>
            <a:r>
              <a:rPr lang="en-US" altLang="ko-KR" b="1" dirty="0"/>
              <a:t>(</a:t>
            </a:r>
            <a:r>
              <a:rPr lang="ko-KR" altLang="en-US" b="1" dirty="0"/>
              <a:t>鏡餅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013" y="1978549"/>
            <a:ext cx="2928474" cy="31019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272" y="1978548"/>
            <a:ext cx="3294668" cy="3101975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4364610" y="1772238"/>
            <a:ext cx="2083323" cy="9049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橙（だいだい</a:t>
            </a:r>
            <a:r>
              <a:rPr lang="ja-JP" altLang="en-US" dirty="0" smtClean="0">
                <a:solidFill>
                  <a:schemeClr val="tx1"/>
                </a:solidFill>
              </a:rPr>
              <a:t>）</a:t>
            </a:r>
            <a:r>
              <a:rPr lang="en-US" altLang="ja-JP" dirty="0" smtClean="0">
                <a:solidFill>
                  <a:schemeClr val="tx1"/>
                </a:solidFill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</a:rPr>
              <a:t>대대손손번영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635711" y="2083323"/>
            <a:ext cx="2130458" cy="10180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御幣（ごべい</a:t>
            </a:r>
            <a:r>
              <a:rPr lang="ja-JP" altLang="en-US" dirty="0" smtClean="0">
                <a:solidFill>
                  <a:schemeClr val="tx1"/>
                </a:solidFill>
              </a:rPr>
              <a:t>）</a:t>
            </a:r>
            <a:r>
              <a:rPr lang="en-US" altLang="ja-JP" dirty="0" smtClean="0">
                <a:solidFill>
                  <a:schemeClr val="tx1"/>
                </a:solidFill>
              </a:rPr>
              <a:t>-</a:t>
            </a:r>
            <a:r>
              <a:rPr lang="ko-KR" altLang="en-US" dirty="0" err="1" smtClean="0">
                <a:solidFill>
                  <a:schemeClr val="tx1"/>
                </a:solidFill>
              </a:rPr>
              <a:t>번영기원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821101" y="4595042"/>
            <a:ext cx="2479248" cy="9709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裏白（うらじろ</a:t>
            </a:r>
            <a:r>
              <a:rPr lang="ja-JP" altLang="en-US" dirty="0" smtClean="0">
                <a:solidFill>
                  <a:schemeClr val="tx1"/>
                </a:solidFill>
              </a:rPr>
              <a:t>）</a:t>
            </a:r>
            <a:r>
              <a:rPr lang="en-US" altLang="ja-JP" dirty="0" smtClean="0">
                <a:solidFill>
                  <a:schemeClr val="tx1"/>
                </a:solidFill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</a:rPr>
              <a:t>장수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076309" y="2677212"/>
            <a:ext cx="2300142" cy="716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四方紅（しほうべに</a:t>
            </a:r>
            <a:r>
              <a:rPr lang="ja-JP" altLang="en-US" dirty="0" smtClean="0">
                <a:solidFill>
                  <a:schemeClr val="tx1"/>
                </a:solidFill>
              </a:rPr>
              <a:t>）</a:t>
            </a:r>
            <a:r>
              <a:rPr lang="en-US" altLang="ja-JP" dirty="0" smtClean="0">
                <a:solidFill>
                  <a:schemeClr val="tx1"/>
                </a:solidFill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</a:rPr>
              <a:t>재앙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65723" y="5302579"/>
            <a:ext cx="4421171" cy="682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카가미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거울</a:t>
            </a:r>
            <a:r>
              <a:rPr lang="en-US" altLang="ko-KR" dirty="0">
                <a:solidFill>
                  <a:schemeClr val="tx1"/>
                </a:solidFill>
              </a:rPr>
              <a:t>) + </a:t>
            </a:r>
            <a:r>
              <a:rPr lang="ko-KR" altLang="en-US" dirty="0">
                <a:solidFill>
                  <a:schemeClr val="tx1"/>
                </a:solidFill>
              </a:rPr>
              <a:t>모찌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떡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이라는 의미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お</a:t>
            </a:r>
            <a:r>
              <a:rPr lang="ko-KR" altLang="en-US" b="1" dirty="0" smtClean="0"/>
              <a:t>正月 음식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토시코시소바</a:t>
            </a:r>
            <a:r>
              <a:rPr lang="en-US" altLang="ko-KR" b="1" dirty="0" smtClean="0"/>
              <a:t>(</a:t>
            </a:r>
            <a:r>
              <a:rPr lang="ko-KR" altLang="en-US" dirty="0" smtClean="0"/>
              <a:t>年越</a:t>
            </a:r>
            <a:r>
              <a:rPr lang="ja-JP" altLang="en-US" dirty="0"/>
              <a:t>しそ</a:t>
            </a:r>
            <a:r>
              <a:rPr lang="ja-JP" altLang="en-US" dirty="0" smtClean="0"/>
              <a:t>ば</a:t>
            </a:r>
            <a:r>
              <a:rPr lang="en-US" altLang="ja-JP" dirty="0" smtClean="0"/>
              <a:t>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2497024"/>
            <a:ext cx="3975095" cy="3101975"/>
          </a:xfrm>
          <a:prstGeom prst="rect">
            <a:avLst/>
          </a:prstGeom>
        </p:spPr>
      </p:pic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464404" y="2836006"/>
            <a:ext cx="5995447" cy="829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12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31</a:t>
            </a:r>
            <a:r>
              <a:rPr lang="ko-KR" altLang="en-US" dirty="0" err="1" smtClean="0">
                <a:solidFill>
                  <a:schemeClr val="tx1"/>
                </a:solidFill>
              </a:rPr>
              <a:t>일저녘에</a:t>
            </a:r>
            <a:r>
              <a:rPr lang="ko-KR" altLang="en-US" dirty="0" smtClean="0">
                <a:solidFill>
                  <a:schemeClr val="tx1"/>
                </a:solidFill>
              </a:rPr>
              <a:t> 먹는 메밀국수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소바</a:t>
            </a:r>
            <a:r>
              <a:rPr lang="en-US" altLang="ko-KR" dirty="0" smtClean="0">
                <a:solidFill>
                  <a:schemeClr val="tx1"/>
                </a:solidFill>
              </a:rPr>
              <a:t>=</a:t>
            </a:r>
            <a:r>
              <a:rPr lang="ko-KR" altLang="en-US" dirty="0" smtClean="0">
                <a:solidFill>
                  <a:schemeClr val="tx1"/>
                </a:solidFill>
              </a:rPr>
              <a:t>장수의 의미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</a:rPr>
              <a:t>질병이나 빚의 관계를 끊는 의미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2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お</a:t>
            </a:r>
            <a:r>
              <a:rPr lang="ko-KR" altLang="en-US" b="1" dirty="0"/>
              <a:t>正月 음식 </a:t>
            </a:r>
            <a:r>
              <a:rPr lang="en-US" altLang="ko-KR" dirty="0" smtClean="0"/>
              <a:t>-</a:t>
            </a:r>
            <a:r>
              <a:rPr lang="ja-JP" altLang="en-US" dirty="0" smtClean="0"/>
              <a:t> </a:t>
            </a:r>
            <a:r>
              <a:rPr lang="ko-KR" altLang="en-US" dirty="0" err="1" smtClean="0"/>
              <a:t>오세치요리</a:t>
            </a:r>
            <a:r>
              <a:rPr lang="en-US" altLang="ko-KR" dirty="0" smtClean="0"/>
              <a:t>(</a:t>
            </a:r>
            <a:r>
              <a:rPr lang="ja-JP" altLang="en-US" dirty="0" smtClean="0"/>
              <a:t>お</a:t>
            </a:r>
            <a:r>
              <a:rPr lang="ja-JP" altLang="en-US" dirty="0"/>
              <a:t>せち</a:t>
            </a:r>
            <a:r>
              <a:rPr lang="ko-KR" altLang="en-US" dirty="0" smtClean="0"/>
              <a:t>料理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2638052"/>
            <a:ext cx="3754885" cy="3101975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6334812" y="3327662"/>
            <a:ext cx="4977353" cy="14423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정월 초부터 </a:t>
            </a:r>
            <a:r>
              <a:rPr lang="en-US" altLang="ko-KR" dirty="0">
                <a:solidFill>
                  <a:schemeClr val="tx1"/>
                </a:solidFill>
              </a:rPr>
              <a:t>3</a:t>
            </a:r>
            <a:r>
              <a:rPr lang="ko-KR" altLang="en-US" dirty="0">
                <a:solidFill>
                  <a:schemeClr val="tx1"/>
                </a:solidFill>
              </a:rPr>
              <a:t>일간 이어지는 설 연휴 내내 두고 먹기 때</a:t>
            </a:r>
            <a:r>
              <a:rPr lang="ko-KR" altLang="en-US" dirty="0" smtClean="0">
                <a:solidFill>
                  <a:schemeClr val="tx1"/>
                </a:solidFill>
              </a:rPr>
              <a:t>문에 </a:t>
            </a:r>
            <a:r>
              <a:rPr lang="ko-KR" altLang="en-US" dirty="0">
                <a:solidFill>
                  <a:schemeClr val="tx1"/>
                </a:solidFill>
              </a:rPr>
              <a:t>주로 국물이 없고 </a:t>
            </a:r>
            <a:r>
              <a:rPr lang="ko-KR" altLang="en-US" dirty="0" err="1">
                <a:solidFill>
                  <a:schemeClr val="tx1"/>
                </a:solidFill>
              </a:rPr>
              <a:t>보존성이</a:t>
            </a:r>
            <a:r>
              <a:rPr lang="ko-KR" altLang="en-US" dirty="0">
                <a:solidFill>
                  <a:schemeClr val="tx1"/>
                </a:solidFill>
              </a:rPr>
              <a:t> 높은 음식들로 구성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봄에 하는 연중행사</a:t>
            </a:r>
            <a:r>
              <a:rPr lang="en-US" altLang="ko-KR" dirty="0" smtClean="0"/>
              <a:t>-</a:t>
            </a:r>
            <a:r>
              <a:rPr lang="ko-KR" altLang="en-US" b="1" dirty="0"/>
              <a:t> </a:t>
            </a:r>
            <a:r>
              <a:rPr lang="ko-KR" altLang="en-US" b="1" dirty="0" err="1"/>
              <a:t>세츠분</a:t>
            </a:r>
            <a:r>
              <a:rPr lang="en-US" altLang="ko-KR" b="1" dirty="0"/>
              <a:t>(</a:t>
            </a:r>
            <a:r>
              <a:rPr lang="ko-KR" altLang="en-US" b="1" dirty="0"/>
              <a:t>節分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515876"/>
            <a:ext cx="4633054" cy="31019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696" y="2332741"/>
            <a:ext cx="3143250" cy="4191000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2309567" y="4534293"/>
            <a:ext cx="2092751" cy="11500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豆</a:t>
            </a:r>
            <a:r>
              <a:rPr lang="ja-JP" altLang="en-US" dirty="0">
                <a:solidFill>
                  <a:schemeClr val="tx1"/>
                </a:solidFill>
              </a:rPr>
              <a:t>ま</a:t>
            </a:r>
            <a:r>
              <a:rPr lang="ja-JP" altLang="en-US" dirty="0" smtClean="0">
                <a:solidFill>
                  <a:schemeClr val="tx1"/>
                </a:solidFill>
              </a:rPr>
              <a:t>き</a:t>
            </a:r>
            <a:r>
              <a:rPr lang="en-US" altLang="ja-JP" dirty="0" smtClean="0">
                <a:solidFill>
                  <a:schemeClr val="tx1"/>
                </a:solidFill>
              </a:rPr>
              <a:t>-</a:t>
            </a:r>
            <a:r>
              <a:rPr lang="ko-KR" altLang="en-US" dirty="0" err="1" smtClean="0">
                <a:solidFill>
                  <a:schemeClr val="tx1"/>
                </a:solidFill>
              </a:rPr>
              <a:t>볶은콩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800478" y="5980315"/>
            <a:ext cx="2535811" cy="8484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ko-KR" dirty="0">
                <a:solidFill>
                  <a:schemeClr val="tx1"/>
                </a:solidFill>
              </a:rPr>
              <a:t>鬼は外, 福は內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설명선 2 9"/>
          <p:cNvSpPr/>
          <p:nvPr/>
        </p:nvSpPr>
        <p:spPr>
          <a:xfrm>
            <a:off x="10025990" y="1173025"/>
            <a:ext cx="1014462" cy="1734532"/>
          </a:xfrm>
          <a:prstGeom prst="border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정어리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머리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설명선 2 10"/>
          <p:cNvSpPr/>
          <p:nvPr/>
        </p:nvSpPr>
        <p:spPr>
          <a:xfrm>
            <a:off x="10589072" y="2653367"/>
            <a:ext cx="2044632" cy="1413496"/>
          </a:xfrm>
          <a:prstGeom prst="border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히이라기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TM10001115[[fn=소포]]</Template>
  <TotalTime>1642</TotalTime>
  <Words>334</Words>
  <Application>Microsoft Office PowerPoint</Application>
  <PresentationFormat>와이드스크린</PresentationFormat>
  <Paragraphs>50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HGｺﾞｼｯｸE</vt:lpstr>
      <vt:lpstr>휴먼매직체</vt:lpstr>
      <vt:lpstr>Arial</vt:lpstr>
      <vt:lpstr>Gill Sans MT</vt:lpstr>
      <vt:lpstr>Parcel</vt:lpstr>
      <vt:lpstr>일본의 연중행사 </vt:lpstr>
      <vt:lpstr>목차</vt:lpstr>
      <vt:lpstr>오쇼가츠(お正月) </vt:lpstr>
      <vt:lpstr>오쇼가츠(お正月)의 장식-門松(가도마츠)</vt:lpstr>
      <vt:lpstr>오쇼가츠(お正月)의 장식-시메카자리(しめ飾り) </vt:lpstr>
      <vt:lpstr>장식-카가미모치(鏡餅)</vt:lpstr>
      <vt:lpstr>お正月 음식-토시코시소바(年越しそば)</vt:lpstr>
      <vt:lpstr>お正月 음식 - 오세치요리(おせち料理)</vt:lpstr>
      <vt:lpstr>봄에 하는 연중행사- 세츠분(節分)</vt:lpstr>
      <vt:lpstr>봄에 하는 연중행사-히나마츠리(雛祭り) 여자어린이의 건강과 행복을 기원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연중행사</dc:title>
  <dc:creator>rjsdyd5@naver.com</dc:creator>
  <cp:lastModifiedBy>rjsdyd5@naver.com</cp:lastModifiedBy>
  <cp:revision>46</cp:revision>
  <dcterms:created xsi:type="dcterms:W3CDTF">2021-03-30T01:37:13Z</dcterms:created>
  <dcterms:modified xsi:type="dcterms:W3CDTF">2021-03-31T07:13:56Z</dcterms:modified>
</cp:coreProperties>
</file>