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형진" initials="이형" lastIdx="1" clrIdx="0">
    <p:extLst>
      <p:ext uri="{19B8F6BF-5375-455C-9EA6-DF929625EA0E}">
        <p15:presenceInfo xmlns:p15="http://schemas.microsoft.com/office/powerpoint/2012/main" userId="9f5b0228cd19d3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B6F68-916F-465A-AFDE-353756084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11DDA0-5E36-4C77-95F7-AA187932C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2FA2DA-9D79-472D-84B4-62C9FA0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40D535-C4A7-4045-A898-9E72EAC0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5D4328-AA6B-4244-8616-B087FC75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5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B00E11-B40F-4EF4-9E87-7E93B3D4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F253E1-3562-4B65-AA6E-5BABFECC2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56C683-D4DF-4355-85FD-199659A5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8AA872-A808-4550-8C75-9B9224A1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2729943-A4C1-4737-9FEC-7CC2E72A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67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20B19C-62E7-4583-A60C-F84CF4935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F57D779-E913-4E11-BD8E-B803F6D0A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833CB16-6A89-467B-B1CB-536D9B016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F9E9A3-1445-45AB-A30A-C13814C5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2940CD-1EE2-4BE1-846D-E888F083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85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6FF0A-9818-44A4-A712-00399CE66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F72678-67D9-4BAB-9B62-D82800FF5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C4A1FF-6BD2-4CF2-AA18-22FE9FEB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93259C-E1B6-4E5E-B503-05FFF58C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7EB647-1067-447E-B70F-A0800F89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16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D24430-83DD-487A-BD53-B4883D3A9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BC4083-F7FB-48F1-BE48-9FAB55B7B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F629B8-FA0A-446F-B957-801A323A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6394B7-569D-4221-9664-CEEA7B7A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1F30AD-9D30-461E-8337-816F0906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93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710C98-0F08-42D1-983D-FAD7BB1C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8EE0C8-9486-4738-B8DA-41512C74C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2DD991-9EFC-4A48-A169-850F71841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FEE18E-1F90-420D-BEA4-3E92568EE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10639B6-710A-4A0A-BFE2-A5830A04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E0244EC-AA55-47DC-B145-C2E04FB1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96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757295-98FD-4783-ADE8-85ECEE110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23A949-095F-4526-AD1D-86BC17DB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E896924-6494-4FFC-97E5-0E42EFDA1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DDE271-44F7-4572-950A-7D7F4DC16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C691BC0-6407-4775-BE0F-1B03D3ED2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2BFE17D-6798-4D6F-8958-F3615CC5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E019A1-19DD-4E5D-A05C-C67BC0D9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1E69B44-7BF4-4D9C-9F05-B898A0B6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8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128C80-0746-41E9-9925-993295E6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0A46162-6BF6-4B9C-A9ED-44A321CD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6C7C7DA-A7C4-4786-8CA9-5155E051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930EA81-04AF-4567-82D8-91F46BC7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B10A5B1-DDA1-4EE2-837E-A2C59E2F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36C03F5-EDDC-449D-9E53-A6019827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284E1CA-FFE7-4D3C-808B-F21A793D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96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6E916C-B4DF-4A52-A11F-EB8AC1A5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E19AEE-4278-4548-A56C-CE7F85091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8A40AD-76B9-495E-B738-1ED3DF58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764EB7-51E5-42D4-804E-29E9A08B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8CA4A0-9BD4-4C32-9394-8384317F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7ECC434-42B5-436F-BAEA-DEC6FC12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06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FA3655-C6B2-493E-93FD-4B01941B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FE1A5DB-E6A2-4F72-88CC-FCA852FE3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223433C-855C-4921-BFD3-DC93EF586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063553-6CDA-4B50-9F59-15F7F90E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2CDCE5C-5D4F-47F8-A6AD-4FE2FA54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105BBAD-F3C5-46A7-8088-7C7AF91C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5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019B4EA-570A-4CCD-87E7-138AD54E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C589DB-D49C-4CAF-9512-CB435723F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25DF21-8C0D-433E-9FE9-282F41F1E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6B5D2-771D-475D-A0B9-92F99B365664}" type="datetimeFigureOut">
              <a:rPr lang="ko-KR" altLang="en-US" smtClean="0"/>
              <a:t>2021-03-29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DFCDDD-8500-4E70-9E59-39C8FBFEB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FE72DB-2B60-4AD8-8BA5-6884BF46E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06AB-342B-4938-BA76-A6DB0D8835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95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uEf9C69qY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D4A1694-A1EC-4E67-AF72-EED0B9E54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8299" y="2909306"/>
            <a:ext cx="45719" cy="187312"/>
          </a:xfrm>
        </p:spPr>
        <p:txBody>
          <a:bodyPr>
            <a:normAutofit fontScale="90000"/>
          </a:bodyPr>
          <a:lstStyle/>
          <a:p>
            <a:br>
              <a:rPr lang="en-US" altLang="ko-KR" dirty="0">
                <a:solidFill>
                  <a:srgbClr val="FFFFFF"/>
                </a:solidFill>
              </a:rPr>
            </a:br>
            <a:br>
              <a:rPr lang="en-US" altLang="ko-KR" dirty="0">
                <a:solidFill>
                  <a:srgbClr val="FFFFFF"/>
                </a:solidFill>
              </a:rPr>
            </a:br>
            <a:br>
              <a:rPr lang="en-US" altLang="ko-KR" dirty="0">
                <a:solidFill>
                  <a:srgbClr val="FFFFFF"/>
                </a:solidFill>
              </a:rPr>
            </a:b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2484CA-8D3C-40EF-AC21-67C7F1396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6950173" y="2442943"/>
            <a:ext cx="66925" cy="187311"/>
          </a:xfrm>
        </p:spPr>
        <p:txBody>
          <a:bodyPr>
            <a:normAutofit fontScale="55000" lnSpcReduction="20000"/>
          </a:bodyPr>
          <a:lstStyle/>
          <a:p>
            <a:endParaRPr lang="ko-KR" altLang="en-US" sz="1500" dirty="0">
              <a:solidFill>
                <a:srgbClr val="FFFFFF"/>
              </a:solidFill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532ACC19-6953-4AB5-B271-9D441806ED06}"/>
              </a:ext>
            </a:extLst>
          </p:cNvPr>
          <p:cNvSpPr/>
          <p:nvPr/>
        </p:nvSpPr>
        <p:spPr>
          <a:xfrm>
            <a:off x="4006957" y="1333864"/>
            <a:ext cx="4006328" cy="1922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일본의 학교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C0B0783-D988-4D17-86B9-6957B989B28D}"/>
              </a:ext>
            </a:extLst>
          </p:cNvPr>
          <p:cNvSpPr/>
          <p:nvPr/>
        </p:nvSpPr>
        <p:spPr>
          <a:xfrm>
            <a:off x="4204181" y="3429000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1. </a:t>
            </a:r>
            <a:r>
              <a:rPr lang="ko-KR" altLang="en-US" sz="1500" dirty="0"/>
              <a:t>초등학교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8E99275-CE85-461C-846E-4522F4753D29}"/>
              </a:ext>
            </a:extLst>
          </p:cNvPr>
          <p:cNvSpPr/>
          <p:nvPr/>
        </p:nvSpPr>
        <p:spPr>
          <a:xfrm>
            <a:off x="4204181" y="4038641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2. </a:t>
            </a:r>
            <a:r>
              <a:rPr lang="ko-KR" altLang="en-US" sz="1500" dirty="0"/>
              <a:t>중학교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A168CFD-0555-465A-BE37-FEB0674BEDF7}"/>
              </a:ext>
            </a:extLst>
          </p:cNvPr>
          <p:cNvSpPr/>
          <p:nvPr/>
        </p:nvSpPr>
        <p:spPr>
          <a:xfrm>
            <a:off x="4204181" y="4710973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3. </a:t>
            </a:r>
            <a:r>
              <a:rPr lang="ko-KR" altLang="en-US" sz="1500" dirty="0"/>
              <a:t>고등학교</a:t>
            </a:r>
          </a:p>
        </p:txBody>
      </p:sp>
    </p:spTree>
    <p:extLst>
      <p:ext uri="{BB962C8B-B14F-4D97-AF65-F5344CB8AC3E}">
        <p14:creationId xmlns:p14="http://schemas.microsoft.com/office/powerpoint/2010/main" val="34166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AD4A3B-A357-4C85-8CF5-3C95FBF35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3164541" y="2831539"/>
            <a:ext cx="6701118" cy="121415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A3EF24-8221-4A83-83A4-FE8D19976CE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2615453" y="3559269"/>
            <a:ext cx="6602506" cy="53508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9A444613-72C0-41D1-83FB-833022A821E7}"/>
              </a:ext>
            </a:extLst>
          </p:cNvPr>
          <p:cNvSpPr/>
          <p:nvPr/>
        </p:nvSpPr>
        <p:spPr>
          <a:xfrm>
            <a:off x="3693459" y="188259"/>
            <a:ext cx="4446494" cy="2313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연령</a:t>
            </a:r>
            <a:r>
              <a:rPr lang="en-US" altLang="ko-KR" sz="2500" dirty="0"/>
              <a:t>, </a:t>
            </a:r>
            <a:r>
              <a:rPr lang="ko-KR" altLang="en-US" sz="2500" dirty="0"/>
              <a:t>학령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C970C6-5EFA-409A-B703-CA9E3F58CF71}"/>
              </a:ext>
            </a:extLst>
          </p:cNvPr>
          <p:cNvSpPr/>
          <p:nvPr/>
        </p:nvSpPr>
        <p:spPr>
          <a:xfrm>
            <a:off x="80682" y="2717332"/>
            <a:ext cx="11273117" cy="1442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중학교 </a:t>
            </a:r>
            <a:r>
              <a:rPr lang="en-US" altLang="ko-KR" sz="1500" dirty="0"/>
              <a:t>1</a:t>
            </a:r>
            <a:r>
              <a:rPr lang="ko-KR" altLang="en-US" sz="1500" dirty="0"/>
              <a:t>학년 </a:t>
            </a:r>
            <a:r>
              <a:rPr lang="en-US" altLang="ko-KR" sz="1500" dirty="0"/>
              <a:t>12</a:t>
            </a:r>
            <a:r>
              <a:rPr lang="ko-KR" altLang="en-US" sz="1500" dirty="0"/>
              <a:t>살부터 </a:t>
            </a:r>
            <a:r>
              <a:rPr lang="en-US" altLang="ko-KR" sz="1500" dirty="0"/>
              <a:t>13</a:t>
            </a:r>
            <a:r>
              <a:rPr lang="ko-KR" altLang="en-US" sz="1500" dirty="0"/>
              <a:t>살</a:t>
            </a:r>
            <a:r>
              <a:rPr lang="en-US" altLang="ko-KR" sz="1500" dirty="0"/>
              <a:t>, </a:t>
            </a:r>
            <a:r>
              <a:rPr lang="ko-KR" altLang="en-US" sz="1500" dirty="0"/>
              <a:t>중학교 </a:t>
            </a:r>
            <a:r>
              <a:rPr lang="en-US" altLang="ko-KR" sz="1500" dirty="0"/>
              <a:t>2</a:t>
            </a:r>
            <a:r>
              <a:rPr lang="ko-KR" altLang="en-US" sz="1500" dirty="0"/>
              <a:t>학년 </a:t>
            </a:r>
            <a:r>
              <a:rPr lang="en-US" altLang="ko-KR" sz="1500" dirty="0"/>
              <a:t>13</a:t>
            </a:r>
            <a:r>
              <a:rPr lang="ko-KR" altLang="en-US" sz="1500" dirty="0"/>
              <a:t>살에서 </a:t>
            </a:r>
            <a:r>
              <a:rPr lang="en-US" altLang="ko-KR" sz="1500" dirty="0"/>
              <a:t>14</a:t>
            </a:r>
            <a:r>
              <a:rPr lang="ko-KR" altLang="en-US" sz="1500" dirty="0"/>
              <a:t>살</a:t>
            </a:r>
          </a:p>
          <a:p>
            <a:pPr fontAlgn="base"/>
            <a:r>
              <a:rPr lang="ko-KR" altLang="en-US" sz="1500" dirty="0"/>
              <a:t>중학교 </a:t>
            </a:r>
            <a:r>
              <a:rPr lang="en-US" altLang="ko-KR" sz="1500" dirty="0"/>
              <a:t>3</a:t>
            </a:r>
            <a:r>
              <a:rPr lang="ko-KR" altLang="en-US" sz="1500" dirty="0"/>
              <a:t>학년 </a:t>
            </a:r>
            <a:r>
              <a:rPr lang="en-US" altLang="ko-KR" sz="1500" dirty="0"/>
              <a:t>14</a:t>
            </a:r>
            <a:r>
              <a:rPr lang="ko-KR" altLang="en-US" sz="1500" dirty="0"/>
              <a:t>살부터 </a:t>
            </a:r>
            <a:r>
              <a:rPr lang="en-US" altLang="ko-KR" sz="1500" dirty="0"/>
              <a:t>15</a:t>
            </a:r>
            <a:r>
              <a:rPr lang="ko-KR" altLang="en-US" sz="1500" dirty="0"/>
              <a:t>살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8080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9A6806-920B-4A96-BFAF-AA1B3C46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-448234" y="4590910"/>
            <a:ext cx="9668434" cy="85528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C15B461-5A7C-446A-8900-9BB06A4FF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23" y="4545381"/>
            <a:ext cx="6351494" cy="121023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71DE1B3-02DC-46D2-8541-B6744E2FDC8E}"/>
              </a:ext>
            </a:extLst>
          </p:cNvPr>
          <p:cNvSpPr/>
          <p:nvPr/>
        </p:nvSpPr>
        <p:spPr>
          <a:xfrm>
            <a:off x="2877671" y="242047"/>
            <a:ext cx="5316070" cy="1819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교육 목표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9F7DB7D-587D-4177-8918-9B96B85C3C92}"/>
              </a:ext>
            </a:extLst>
          </p:cNvPr>
          <p:cNvSpPr/>
          <p:nvPr/>
        </p:nvSpPr>
        <p:spPr>
          <a:xfrm>
            <a:off x="459441" y="2351507"/>
            <a:ext cx="9150723" cy="71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초등학교의 교육의 목표를 더욱 충분히 달성하고</a:t>
            </a:r>
            <a:r>
              <a:rPr lang="en-US" altLang="ko-KR" sz="1500" dirty="0"/>
              <a:t>, </a:t>
            </a:r>
            <a:r>
              <a:rPr lang="ko-KR" altLang="en-US" sz="1500" dirty="0"/>
              <a:t>국가 및 사회의 형성자로서 필요한 자질을 기르는 것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DB569DC-34C6-4362-AA6C-ACDBBCC202FC}"/>
              </a:ext>
            </a:extLst>
          </p:cNvPr>
          <p:cNvSpPr/>
          <p:nvPr/>
        </p:nvSpPr>
        <p:spPr>
          <a:xfrm>
            <a:off x="459441" y="3164541"/>
            <a:ext cx="9267265" cy="98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사회에 필요한 직업에 대한 기초적인 지식과 기능</a:t>
            </a:r>
            <a:r>
              <a:rPr lang="en-US" altLang="ko-KR" sz="1500" dirty="0"/>
              <a:t>, </a:t>
            </a:r>
            <a:r>
              <a:rPr lang="ko-KR" altLang="en-US" sz="1500" dirty="0"/>
              <a:t>근로를 존중하는 태도 및 개성에 따라 장래의 진로를 선택하는 능력을 기르는 것</a:t>
            </a:r>
            <a:r>
              <a:rPr lang="en-US" altLang="ko-KR" sz="1500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94EEC02-7397-4553-8CCF-8544ED8E7BB5}"/>
              </a:ext>
            </a:extLst>
          </p:cNvPr>
          <p:cNvSpPr/>
          <p:nvPr/>
        </p:nvSpPr>
        <p:spPr>
          <a:xfrm>
            <a:off x="459441" y="4460079"/>
            <a:ext cx="9267265" cy="986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학교 내외에 있어서의 사회적 활동을 촉진해</a:t>
            </a:r>
            <a:r>
              <a:rPr lang="en-US" altLang="ko-KR" sz="1500" dirty="0"/>
              <a:t>, </a:t>
            </a:r>
            <a:r>
              <a:rPr lang="ko-KR" altLang="en-US" sz="1500" dirty="0"/>
              <a:t>그 감정을 올바르게 이끌어</a:t>
            </a:r>
            <a:r>
              <a:rPr lang="en-US" altLang="ko-KR" sz="1500" dirty="0"/>
              <a:t>, </a:t>
            </a:r>
            <a:r>
              <a:rPr lang="ko-KR" altLang="en-US" sz="1500" dirty="0"/>
              <a:t>공정한 판단력을 기르는 것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615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3967BB-DCAB-48A2-8723-2A61D39F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094" y="409948"/>
            <a:ext cx="4612341" cy="13255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4C7243-38CB-4E65-8D38-AF761BFB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164" y="726140"/>
            <a:ext cx="3124200" cy="8429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F3D4B0D-223A-4A4A-A68B-9431E8E1665A}"/>
              </a:ext>
            </a:extLst>
          </p:cNvPr>
          <p:cNvSpPr/>
          <p:nvPr/>
        </p:nvSpPr>
        <p:spPr>
          <a:xfrm>
            <a:off x="2653553" y="0"/>
            <a:ext cx="6633882" cy="2680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교육의 형태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8FD621E-3090-4EE7-BAD5-8C2A8E24BEA9}"/>
              </a:ext>
            </a:extLst>
          </p:cNvPr>
          <p:cNvSpPr/>
          <p:nvPr/>
        </p:nvSpPr>
        <p:spPr>
          <a:xfrm>
            <a:off x="23532" y="2756785"/>
            <a:ext cx="529254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월요일부터 금요일까지</a:t>
            </a:r>
            <a:r>
              <a:rPr lang="en-US" altLang="ko-KR" sz="1500" dirty="0"/>
              <a:t>, </a:t>
            </a:r>
            <a:r>
              <a:rPr lang="ko-KR" altLang="en-US" sz="1500" dirty="0"/>
              <a:t>토요일부터 토요일까지 </a:t>
            </a:r>
            <a:r>
              <a:rPr lang="en-US" altLang="ko-KR" sz="1500" dirty="0"/>
              <a:t>5~7</a:t>
            </a:r>
            <a:r>
              <a:rPr lang="ko-KR" altLang="en-US" sz="1500" dirty="0"/>
              <a:t>시간</a:t>
            </a:r>
          </a:p>
          <a:p>
            <a:pPr fontAlgn="base"/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C48436-073C-44B4-B44A-113029A1DA00}"/>
              </a:ext>
            </a:extLst>
          </p:cNvPr>
          <p:cNvSpPr/>
          <p:nvPr/>
        </p:nvSpPr>
        <p:spPr>
          <a:xfrm>
            <a:off x="7283" y="3733938"/>
            <a:ext cx="529254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                         </a:t>
            </a:r>
            <a:r>
              <a:rPr lang="en-US" altLang="ko-KR" sz="1500" dirty="0"/>
              <a:t>2</a:t>
            </a:r>
            <a:r>
              <a:rPr lang="ko-KR" altLang="en-US" sz="1500" dirty="0"/>
              <a:t>부 수업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3E84576-F6BA-408B-918E-8C77397DBF90}"/>
              </a:ext>
            </a:extLst>
          </p:cNvPr>
          <p:cNvSpPr/>
          <p:nvPr/>
        </p:nvSpPr>
        <p:spPr>
          <a:xfrm>
            <a:off x="0" y="4818668"/>
            <a:ext cx="5292540" cy="757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                         야간 수업</a:t>
            </a:r>
          </a:p>
          <a:p>
            <a:pPr fontAlgn="base"/>
            <a:r>
              <a:rPr lang="en-US" altLang="ko-KR" sz="1500" dirty="0"/>
              <a:t>.</a:t>
            </a:r>
            <a:endParaRPr lang="ko-KR" altLang="en-US" sz="15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4092AE5-017C-4EAD-9D7B-A416E4F0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072" y="2680446"/>
            <a:ext cx="6875928" cy="41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BFB48D-F8B6-4688-B0DF-20A59BEAF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147" y="555812"/>
            <a:ext cx="4773706" cy="803182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19817F-D8E3-4E92-ACB1-CCA9535D7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411" y="555812"/>
            <a:ext cx="4979894" cy="932609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2244838A-A3F9-4231-B4B6-E7115A37C16E}"/>
              </a:ext>
            </a:extLst>
          </p:cNvPr>
          <p:cNvSpPr/>
          <p:nvPr/>
        </p:nvSpPr>
        <p:spPr>
          <a:xfrm>
            <a:off x="2985247" y="0"/>
            <a:ext cx="6221506" cy="2061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고등학교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16591B8-C703-483A-BE4E-1FE37B993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847" y="2044233"/>
            <a:ext cx="7073153" cy="467061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CDD92BE-0E04-4744-AACF-AC86FA8805FB}"/>
              </a:ext>
            </a:extLst>
          </p:cNvPr>
          <p:cNvSpPr/>
          <p:nvPr/>
        </p:nvSpPr>
        <p:spPr>
          <a:xfrm>
            <a:off x="110378" y="2273110"/>
            <a:ext cx="4898092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학생수</a:t>
            </a:r>
            <a:r>
              <a:rPr lang="en-US" altLang="ko-KR" sz="1500" dirty="0"/>
              <a:t>,</a:t>
            </a:r>
            <a:r>
              <a:rPr lang="ko-KR" altLang="en-US" sz="1500" dirty="0" err="1"/>
              <a:t>학교수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C55193-46AB-4D8D-8CC8-D2150E6DA159}"/>
              </a:ext>
            </a:extLst>
          </p:cNvPr>
          <p:cNvSpPr/>
          <p:nvPr/>
        </p:nvSpPr>
        <p:spPr>
          <a:xfrm>
            <a:off x="110378" y="3288014"/>
            <a:ext cx="4898092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교육 목표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B23D735-8720-4BE9-B6A5-9E9BD0E26EF9}"/>
              </a:ext>
            </a:extLst>
          </p:cNvPr>
          <p:cNvSpPr/>
          <p:nvPr/>
        </p:nvSpPr>
        <p:spPr>
          <a:xfrm>
            <a:off x="110378" y="4302918"/>
            <a:ext cx="4898092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역사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713C3D9-0A47-4CC2-9D92-0CAE83FF7232}"/>
              </a:ext>
            </a:extLst>
          </p:cNvPr>
          <p:cNvSpPr/>
          <p:nvPr/>
        </p:nvSpPr>
        <p:spPr>
          <a:xfrm>
            <a:off x="110378" y="5317822"/>
            <a:ext cx="4898092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입학</a:t>
            </a:r>
            <a:r>
              <a:rPr lang="en-US" altLang="ko-KR" sz="1500" dirty="0"/>
              <a:t>,</a:t>
            </a:r>
            <a:r>
              <a:rPr lang="ko-KR" altLang="en-US" sz="1500" dirty="0"/>
              <a:t>사전</a:t>
            </a:r>
            <a:r>
              <a:rPr lang="en-US" altLang="ko-KR" sz="1500" dirty="0"/>
              <a:t>,</a:t>
            </a:r>
            <a:r>
              <a:rPr lang="ko-KR" altLang="en-US" sz="1500" dirty="0"/>
              <a:t>졸업</a:t>
            </a:r>
            <a:r>
              <a:rPr lang="en-US" altLang="ko-KR" sz="1500" dirty="0"/>
              <a:t>,</a:t>
            </a:r>
            <a:r>
              <a:rPr lang="ko-KR" altLang="en-US" sz="1500" dirty="0"/>
              <a:t>학점</a:t>
            </a:r>
          </a:p>
        </p:txBody>
      </p:sp>
    </p:spTree>
    <p:extLst>
      <p:ext uri="{BB962C8B-B14F-4D97-AF65-F5344CB8AC3E}">
        <p14:creationId xmlns:p14="http://schemas.microsoft.com/office/powerpoint/2010/main" val="22038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E727EC-AAEB-4A95-A241-A20E678A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706" y="905436"/>
            <a:ext cx="5168153" cy="614923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1CEEB7-19A7-44C8-B00D-92231A7E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2423" y="920190"/>
            <a:ext cx="4047565" cy="738281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1515E390-7B72-42AC-A46A-58DFD1607611}"/>
              </a:ext>
            </a:extLst>
          </p:cNvPr>
          <p:cNvSpPr/>
          <p:nvPr/>
        </p:nvSpPr>
        <p:spPr>
          <a:xfrm>
            <a:off x="2893358" y="224117"/>
            <a:ext cx="5701553" cy="1783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학생수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학교수</a:t>
            </a:r>
            <a:endParaRPr lang="ko-KR" altLang="en-US" sz="25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382382A-9F2E-449F-B5A0-4CF24F14EE37}"/>
              </a:ext>
            </a:extLst>
          </p:cNvPr>
          <p:cNvSpPr/>
          <p:nvPr/>
        </p:nvSpPr>
        <p:spPr>
          <a:xfrm>
            <a:off x="0" y="2239005"/>
            <a:ext cx="10892118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2019</a:t>
            </a:r>
            <a:r>
              <a:rPr lang="ko-KR" altLang="en-US" sz="1500" dirty="0"/>
              <a:t>년</a:t>
            </a:r>
            <a:r>
              <a:rPr lang="en-US" altLang="ko-KR" sz="1500" dirty="0"/>
              <a:t>(2019</a:t>
            </a:r>
            <a:r>
              <a:rPr lang="ko-KR" altLang="en-US" sz="1500" dirty="0"/>
              <a:t>년</a:t>
            </a:r>
            <a:r>
              <a:rPr lang="en-US" altLang="ko-KR" sz="1500" dirty="0"/>
              <a:t>) 5</a:t>
            </a:r>
            <a:r>
              <a:rPr lang="ko-KR" altLang="en-US" sz="1500" dirty="0"/>
              <a:t>월 </a:t>
            </a:r>
            <a:r>
              <a:rPr lang="en-US" altLang="ko-KR" sz="1500" dirty="0"/>
              <a:t>1</a:t>
            </a:r>
            <a:r>
              <a:rPr lang="ko-KR" altLang="en-US" sz="1500" dirty="0"/>
              <a:t>일 현재 학교교육법에 따른 고등학교는 전일제</a:t>
            </a:r>
            <a:r>
              <a:rPr lang="en-US" altLang="ko-KR" sz="1500" dirty="0"/>
              <a:t>, </a:t>
            </a:r>
            <a:r>
              <a:rPr lang="ko-KR" altLang="en-US" sz="1500" dirty="0"/>
              <a:t>정시제를 합쳐 전국에 </a:t>
            </a:r>
            <a:r>
              <a:rPr lang="en-US" altLang="ko-KR" sz="1500" dirty="0"/>
              <a:t>4,887</a:t>
            </a:r>
            <a:r>
              <a:rPr lang="ko-KR" altLang="en-US" sz="1500" dirty="0"/>
              <a:t>개교이며 그 중 국립 </a:t>
            </a:r>
            <a:r>
              <a:rPr lang="en-US" altLang="ko-KR" sz="1500" dirty="0"/>
              <a:t>15</a:t>
            </a:r>
            <a:r>
              <a:rPr lang="ko-KR" altLang="en-US" sz="1500" dirty="0"/>
              <a:t>개교</a:t>
            </a:r>
            <a:r>
              <a:rPr lang="en-US" altLang="ko-KR" sz="1500" dirty="0"/>
              <a:t>, </a:t>
            </a:r>
            <a:r>
              <a:rPr lang="ko-KR" altLang="en-US" sz="1500" dirty="0"/>
              <a:t>공립 </a:t>
            </a:r>
            <a:r>
              <a:rPr lang="en-US" altLang="ko-KR" sz="1500" dirty="0"/>
              <a:t>3,550</a:t>
            </a:r>
            <a:r>
              <a:rPr lang="ko-KR" altLang="en-US" sz="1500" dirty="0"/>
              <a:t>개교</a:t>
            </a:r>
            <a:r>
              <a:rPr lang="en-US" altLang="ko-KR" sz="1500" dirty="0"/>
              <a:t>, </a:t>
            </a:r>
            <a:r>
              <a:rPr lang="ko-KR" altLang="en-US" sz="1500" dirty="0"/>
              <a:t>사립 </a:t>
            </a:r>
            <a:r>
              <a:rPr lang="en-US" altLang="ko-KR" sz="1500" dirty="0"/>
              <a:t>1,322</a:t>
            </a:r>
            <a:r>
              <a:rPr lang="ko-KR" altLang="en-US" sz="1500" dirty="0"/>
              <a:t>개교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C160CA6-5E83-475A-AEE5-BDEE0106F38A}"/>
              </a:ext>
            </a:extLst>
          </p:cNvPr>
          <p:cNvSpPr/>
          <p:nvPr/>
        </p:nvSpPr>
        <p:spPr>
          <a:xfrm>
            <a:off x="0" y="3718181"/>
            <a:ext cx="10892118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재학생은 </a:t>
            </a:r>
            <a:r>
              <a:rPr lang="en-US" altLang="ko-KR" sz="1500" dirty="0"/>
              <a:t>3,168,262</a:t>
            </a:r>
            <a:r>
              <a:rPr lang="ko-KR" altLang="en-US" sz="1500" dirty="0"/>
              <a:t>명이며</a:t>
            </a:r>
            <a:r>
              <a:rPr lang="en-US" altLang="ko-KR" sz="1500" dirty="0"/>
              <a:t>, </a:t>
            </a:r>
            <a:r>
              <a:rPr lang="ko-KR" altLang="en-US" sz="1500" dirty="0"/>
              <a:t>남자 </a:t>
            </a:r>
            <a:r>
              <a:rPr lang="en-US" altLang="ko-KR" sz="1500" dirty="0"/>
              <a:t>1,601,887</a:t>
            </a:r>
            <a:r>
              <a:rPr lang="ko-KR" altLang="en-US" sz="1500" dirty="0"/>
              <a:t>명</a:t>
            </a:r>
            <a:r>
              <a:rPr lang="en-US" altLang="ko-KR" sz="1500" dirty="0"/>
              <a:t>, </a:t>
            </a:r>
            <a:r>
              <a:rPr lang="ko-KR" altLang="en-US" sz="1500" dirty="0"/>
              <a:t>여자 </a:t>
            </a:r>
            <a:r>
              <a:rPr lang="en-US" altLang="ko-KR" sz="1500" dirty="0"/>
              <a:t>1,566,375</a:t>
            </a:r>
            <a:r>
              <a:rPr lang="ko-KR" altLang="en-US" sz="1500" dirty="0"/>
              <a:t>명이다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8328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2AAEF3-86F3-456C-BEBD-AEDEF301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565" y="439271"/>
            <a:ext cx="4966446" cy="105783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4F8EEE-ABB0-480F-85F6-86396D35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812613"/>
            <a:ext cx="3697941" cy="68449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3EA724D5-92EC-41BB-8009-161097A91F42}"/>
              </a:ext>
            </a:extLst>
          </p:cNvPr>
          <p:cNvSpPr/>
          <p:nvPr/>
        </p:nvSpPr>
        <p:spPr>
          <a:xfrm>
            <a:off x="2617694" y="-17928"/>
            <a:ext cx="6221506" cy="1685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교육 목표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5685732-E745-428E-8564-4630BDD03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8" y="4440907"/>
            <a:ext cx="12120283" cy="241261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F812660-9E3F-4E77-A638-F33DAE080F93}"/>
              </a:ext>
            </a:extLst>
          </p:cNvPr>
          <p:cNvSpPr/>
          <p:nvPr/>
        </p:nvSpPr>
        <p:spPr>
          <a:xfrm>
            <a:off x="35859" y="1632440"/>
            <a:ext cx="12156141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1. </a:t>
            </a:r>
            <a:r>
              <a:rPr lang="ko-KR" altLang="en-US" sz="1500" dirty="0"/>
              <a:t>의무교육으로 제공되는 일반교육의 성과를 더욱 발전시키고 확대하여 풍부한 인류와 창의력</a:t>
            </a:r>
            <a:r>
              <a:rPr lang="en-US" altLang="ko-KR" sz="1500" dirty="0"/>
              <a:t>, </a:t>
            </a:r>
            <a:r>
              <a:rPr lang="ko-KR" altLang="en-US" sz="1500" dirty="0"/>
              <a:t>건강한 몸을 육성하고</a:t>
            </a:r>
            <a:r>
              <a:rPr lang="en-US" altLang="ko-KR" sz="1500" dirty="0"/>
              <a:t>, </a:t>
            </a:r>
            <a:r>
              <a:rPr lang="ko-KR" altLang="en-US" sz="1500" dirty="0"/>
              <a:t>국가와 사회의 형상으로서 필요한 자질을 육성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F301132-AA12-45DC-AFED-B072F69AFF22}"/>
              </a:ext>
            </a:extLst>
          </p:cNvPr>
          <p:cNvSpPr/>
          <p:nvPr/>
        </p:nvSpPr>
        <p:spPr>
          <a:xfrm>
            <a:off x="35859" y="2571039"/>
            <a:ext cx="12156141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2. </a:t>
            </a:r>
            <a:r>
              <a:rPr lang="ko-KR" altLang="en-US" sz="1500" dirty="0"/>
              <a:t>사회에서 성취되어야 하는 사명에 대한 인식을 바탕으로 개성에 따라 미래 과정을 결정하고</a:t>
            </a:r>
            <a:r>
              <a:rPr lang="en-US" altLang="ko-KR" sz="1500" dirty="0"/>
              <a:t>, </a:t>
            </a:r>
            <a:r>
              <a:rPr lang="ko-KR" altLang="en-US" sz="1500" dirty="0"/>
              <a:t>일반 교육을 개선하고</a:t>
            </a:r>
            <a:r>
              <a:rPr lang="en-US" altLang="ko-KR" sz="1500" dirty="0"/>
              <a:t>, </a:t>
            </a:r>
            <a:r>
              <a:rPr lang="ko-KR" altLang="en-US" sz="1500" dirty="0"/>
              <a:t>전문 지식</a:t>
            </a:r>
            <a:r>
              <a:rPr lang="en-US" altLang="ko-KR" sz="1500" dirty="0"/>
              <a:t>, </a:t>
            </a:r>
            <a:r>
              <a:rPr lang="ko-KR" altLang="en-US" sz="1500" dirty="0"/>
              <a:t>기술 및 기술을 습득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B34738A-AE7E-4A33-8D8D-1B14F7519817}"/>
              </a:ext>
            </a:extLst>
          </p:cNvPr>
          <p:cNvSpPr/>
          <p:nvPr/>
        </p:nvSpPr>
        <p:spPr>
          <a:xfrm>
            <a:off x="17928" y="3525920"/>
            <a:ext cx="12156141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3. </a:t>
            </a:r>
            <a:r>
              <a:rPr lang="ko-KR" altLang="en-US" sz="1500" dirty="0"/>
              <a:t>개성을 확립하는 것 외에도 사회에 대한 폭넓고 깊은 이해를 키우고 비판을 소리하며 사회 발전에 기여하는 태도를 육성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9055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8C8C64-3484-4AA8-A4F3-513D0506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012" y="778716"/>
            <a:ext cx="4979894" cy="522380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ㅍ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1EFD95-925C-4909-A237-BAF4DE8C3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29" y="328893"/>
            <a:ext cx="3617259" cy="89964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75B73C73-1BB9-4F0C-8054-B7197AB3FB11}"/>
              </a:ext>
            </a:extLst>
          </p:cNvPr>
          <p:cNvSpPr/>
          <p:nvPr/>
        </p:nvSpPr>
        <p:spPr>
          <a:xfrm>
            <a:off x="2510118" y="126256"/>
            <a:ext cx="6221506" cy="1685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역사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337A60-5D6A-4ED6-AE7E-2AC32A335EF9}"/>
              </a:ext>
            </a:extLst>
          </p:cNvPr>
          <p:cNvSpPr/>
          <p:nvPr/>
        </p:nvSpPr>
        <p:spPr>
          <a:xfrm>
            <a:off x="0" y="1881000"/>
            <a:ext cx="1219200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전쟁 전</a:t>
            </a:r>
            <a:r>
              <a:rPr lang="en-US" altLang="ko-KR" sz="1500" dirty="0"/>
              <a:t>(</a:t>
            </a:r>
            <a:r>
              <a:rPr lang="ko-KR" altLang="en-US" sz="1500" dirty="0"/>
              <a:t>메이지에서 초창기 쇼와 시대부터 제</a:t>
            </a:r>
            <a:r>
              <a:rPr lang="en-US" altLang="ko-KR" sz="1500" dirty="0"/>
              <a:t>2</a:t>
            </a:r>
            <a:r>
              <a:rPr lang="ko-KR" altLang="en-US" sz="1500" dirty="0"/>
              <a:t>차 세계대전 종전까지</a:t>
            </a:r>
            <a:r>
              <a:rPr lang="en-US" altLang="ko-KR" sz="1500" dirty="0"/>
              <a:t>) </a:t>
            </a:r>
            <a:r>
              <a:rPr lang="ko-KR" altLang="en-US" sz="1500" dirty="0"/>
              <a:t>소년들은 중학교와 경영대학원의 역할을 맡았고</a:t>
            </a:r>
            <a:r>
              <a:rPr lang="en-US" altLang="ko-KR" sz="1500" dirty="0"/>
              <a:t>, </a:t>
            </a:r>
            <a:r>
              <a:rPr lang="ko-KR" altLang="en-US" sz="1500" dirty="0"/>
              <a:t>여학생들의 고등학교가 그 역할을 함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9FE5E7-72A4-439C-8B7B-1CE873D871BD}"/>
              </a:ext>
            </a:extLst>
          </p:cNvPr>
          <p:cNvSpPr/>
          <p:nvPr/>
        </p:nvSpPr>
        <p:spPr>
          <a:xfrm>
            <a:off x="0" y="2978592"/>
            <a:ext cx="1219200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공립 고등학교는 일반 교육과 직업 교육을 결합하는 포괄적 인 시스템으로 </a:t>
            </a:r>
            <a:r>
              <a:rPr lang="en-US" altLang="ko-KR" sz="1500" dirty="0"/>
              <a:t>2014</a:t>
            </a:r>
            <a:r>
              <a:rPr lang="ko-KR" altLang="en-US" sz="1500" dirty="0"/>
              <a:t>을 </a:t>
            </a:r>
            <a:r>
              <a:rPr lang="ko-KR" altLang="en-US" sz="1500" dirty="0" err="1"/>
              <a:t>목표로했지만</a:t>
            </a:r>
            <a:r>
              <a:rPr lang="en-US" altLang="ko-KR" sz="1500" dirty="0"/>
              <a:t>, </a:t>
            </a:r>
            <a:r>
              <a:rPr lang="ko-KR" altLang="en-US" sz="1500" dirty="0"/>
              <a:t>이후 다양한 상황으로 인해 모든 지원자와 종합 시스템이 실현되지 않음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969F95C-BFAA-48FB-BEDD-75B4B76EAB02}"/>
              </a:ext>
            </a:extLst>
          </p:cNvPr>
          <p:cNvSpPr/>
          <p:nvPr/>
        </p:nvSpPr>
        <p:spPr>
          <a:xfrm>
            <a:off x="0" y="4076184"/>
            <a:ext cx="1219200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최근 몇 년 동안</a:t>
            </a:r>
            <a:r>
              <a:rPr lang="en-US" altLang="ko-KR" sz="1500" dirty="0"/>
              <a:t>, </a:t>
            </a:r>
            <a:r>
              <a:rPr lang="ko-KR" altLang="en-US" sz="1500" dirty="0"/>
              <a:t>학생의 수의 감소로 인해 공동 에드를 시작하는 학교의 수가 증가하고</a:t>
            </a:r>
            <a:r>
              <a:rPr lang="en-US" altLang="ko-KR" sz="1500" dirty="0"/>
              <a:t>, </a:t>
            </a:r>
            <a:r>
              <a:rPr lang="ko-KR" altLang="en-US" sz="1500" dirty="0"/>
              <a:t>그것은 일반적으로 지금 설립되었음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E8F81F3-FD86-442F-BA71-5B0B0E875D41}"/>
              </a:ext>
            </a:extLst>
          </p:cNvPr>
          <p:cNvSpPr/>
          <p:nvPr/>
        </p:nvSpPr>
        <p:spPr>
          <a:xfrm>
            <a:off x="0" y="5313314"/>
            <a:ext cx="1219200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 err="1"/>
              <a:t>학교의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통합과</a:t>
            </a:r>
            <a:r>
              <a:rPr lang="en-US" altLang="ko-KR" sz="1500" dirty="0"/>
              <a:t> </a:t>
            </a:r>
            <a:r>
              <a:rPr lang="en-US" altLang="ko-KR" sz="1500" dirty="0" err="1"/>
              <a:t>폐지와</a:t>
            </a:r>
            <a:r>
              <a:rPr lang="en-US" altLang="ko-KR" sz="1500" dirty="0"/>
              <a:t> </a:t>
            </a:r>
            <a:r>
              <a:rPr lang="en-US" altLang="ko-KR" sz="1500" dirty="0" err="1"/>
              <a:t>함께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정규</a:t>
            </a:r>
            <a:r>
              <a:rPr lang="en-US" altLang="ko-KR" sz="1500" dirty="0"/>
              <a:t> 및 </a:t>
            </a:r>
            <a:r>
              <a:rPr lang="en-US" altLang="ko-KR" sz="1500" dirty="0" err="1"/>
              <a:t>전문</a:t>
            </a:r>
            <a:r>
              <a:rPr lang="en-US" altLang="ko-KR" sz="1500" dirty="0"/>
              <a:t> </a:t>
            </a:r>
            <a:r>
              <a:rPr lang="en-US" altLang="ko-KR" sz="1500" dirty="0" err="1"/>
              <a:t>학과와</a:t>
            </a:r>
            <a:r>
              <a:rPr lang="en-US" altLang="ko-KR" sz="1500" dirty="0"/>
              <a:t> </a:t>
            </a:r>
            <a:r>
              <a:rPr lang="en-US" altLang="ko-KR" sz="1500" dirty="0" err="1"/>
              <a:t>고등학교의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수가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증가하고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일반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교육과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직업</a:t>
            </a:r>
            <a:r>
              <a:rPr lang="en-US" altLang="ko-KR" sz="1500" dirty="0"/>
              <a:t> </a:t>
            </a:r>
            <a:r>
              <a:rPr lang="en-US" altLang="ko-KR" sz="1500" dirty="0" err="1"/>
              <a:t>교육</a:t>
            </a:r>
            <a:r>
              <a:rPr lang="en-US" altLang="ko-KR" sz="1500" dirty="0"/>
              <a:t> </a:t>
            </a:r>
            <a:r>
              <a:rPr lang="en-US" altLang="ko-KR" sz="1500" dirty="0" err="1"/>
              <a:t>모두에서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선택할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수있는</a:t>
            </a:r>
            <a:r>
              <a:rPr lang="en-US" altLang="ko-KR" sz="1500" dirty="0"/>
              <a:t> </a:t>
            </a:r>
            <a:r>
              <a:rPr lang="en-US" altLang="ko-KR" sz="1500" dirty="0" err="1"/>
              <a:t>포괄적</a:t>
            </a:r>
            <a:r>
              <a:rPr lang="en-US" altLang="ko-KR" sz="1500" dirty="0"/>
              <a:t> 인 </a:t>
            </a:r>
            <a:r>
              <a:rPr lang="en-US" altLang="ko-KR" sz="1500" dirty="0" err="1"/>
              <a:t>부서의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시스템이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새로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설립되고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고등학교의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수가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증가하고</a:t>
            </a:r>
            <a:r>
              <a:rPr lang="en-US" altLang="ko-KR" sz="1500" dirty="0"/>
              <a:t> 있</a:t>
            </a:r>
            <a:r>
              <a:rPr lang="ko-KR" altLang="en-US" sz="1500" dirty="0"/>
              <a:t>음</a:t>
            </a:r>
            <a:r>
              <a:rPr lang="en-US" altLang="ko-KR" sz="1500" dirty="0"/>
              <a:t>.</a:t>
            </a:r>
            <a:endParaRPr lang="en-US" altLang="ko-KR" dirty="0"/>
          </a:p>
          <a:p>
            <a:pPr fontAlgn="base"/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9675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6F3551-71DF-451B-BDBB-1E04E6C9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929" y="571314"/>
            <a:ext cx="4262718" cy="674780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762317-537D-43E4-A9D7-3BE3EFE9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455" y="86472"/>
            <a:ext cx="4789768" cy="16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sz="2500" dirty="0"/>
              <a:t>입학</a:t>
            </a:r>
            <a:r>
              <a:rPr lang="en-US" altLang="ko-KR" sz="2500" dirty="0"/>
              <a:t>,</a:t>
            </a:r>
            <a:r>
              <a:rPr lang="ko-KR" altLang="en-US" sz="2500" dirty="0"/>
              <a:t>사전</a:t>
            </a:r>
            <a:r>
              <a:rPr lang="en-US" altLang="ko-KR" sz="2500" dirty="0"/>
              <a:t>,</a:t>
            </a:r>
            <a:r>
              <a:rPr lang="ko-KR" altLang="en-US" sz="2500" dirty="0"/>
              <a:t>졸업</a:t>
            </a:r>
            <a:r>
              <a:rPr lang="en-US" altLang="ko-KR" sz="2500" dirty="0"/>
              <a:t>,</a:t>
            </a:r>
            <a:r>
              <a:rPr lang="ko-KR" altLang="en-US" sz="2500" dirty="0"/>
              <a:t>학점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B98FADC-B8C1-4DE6-8068-DFC6E701839A}"/>
              </a:ext>
            </a:extLst>
          </p:cNvPr>
          <p:cNvSpPr/>
          <p:nvPr/>
        </p:nvSpPr>
        <p:spPr>
          <a:xfrm>
            <a:off x="0" y="1881000"/>
            <a:ext cx="1219200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일반적으로 학생들은 </a:t>
            </a:r>
            <a:r>
              <a:rPr lang="en-US" altLang="ko-KR" sz="1500" dirty="0"/>
              <a:t>4 </a:t>
            </a:r>
            <a:r>
              <a:rPr lang="ko-KR" altLang="en-US" sz="1500" dirty="0"/>
              <a:t>월에 학교에 입학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15FB625-E945-465B-8DFB-ACB663C7D5FD}"/>
              </a:ext>
            </a:extLst>
          </p:cNvPr>
          <p:cNvSpPr/>
          <p:nvPr/>
        </p:nvSpPr>
        <p:spPr>
          <a:xfrm>
            <a:off x="0" y="3306388"/>
            <a:ext cx="12192000" cy="900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일반적으로 </a:t>
            </a:r>
            <a:r>
              <a:rPr lang="en-US" altLang="ko-KR" sz="1500" dirty="0"/>
              <a:t>"</a:t>
            </a:r>
            <a:r>
              <a:rPr lang="ko-KR" altLang="en-US" sz="1500" dirty="0"/>
              <a:t>학년 제도와 신용 시스템을 결합하여 교육</a:t>
            </a:r>
            <a:r>
              <a:rPr lang="en-US" altLang="ko-KR" sz="1500" dirty="0"/>
              <a:t>", </a:t>
            </a:r>
            <a:r>
              <a:rPr lang="ko-KR" altLang="en-US" sz="1500" dirty="0"/>
              <a:t>전진 및 졸업 의 방법을 취할 수 있으며</a:t>
            </a:r>
            <a:r>
              <a:rPr lang="en-US" altLang="ko-KR" sz="1500" dirty="0"/>
              <a:t>, </a:t>
            </a:r>
            <a:r>
              <a:rPr lang="ko-KR" altLang="en-US" sz="1500" dirty="0"/>
              <a:t>발전하기 위해</a:t>
            </a:r>
            <a:r>
              <a:rPr lang="en-US" altLang="ko-KR" sz="1500" dirty="0"/>
              <a:t>, </a:t>
            </a:r>
            <a:r>
              <a:rPr lang="ko-KR" altLang="en-US" sz="1500" dirty="0"/>
              <a:t>각 학년마다 지정된 학점을 취득 할 </a:t>
            </a:r>
            <a:r>
              <a:rPr lang="ko-KR" altLang="en-US" sz="1500" dirty="0" err="1"/>
              <a:t>수있음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A0B369A-3C49-4E2C-BC32-B6998638F2A2}"/>
              </a:ext>
            </a:extLst>
          </p:cNvPr>
          <p:cNvSpPr/>
          <p:nvPr/>
        </p:nvSpPr>
        <p:spPr>
          <a:xfrm>
            <a:off x="0" y="4666268"/>
            <a:ext cx="12192000" cy="72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학년도에 학점을 취득하지 못하고 </a:t>
            </a:r>
            <a:r>
              <a:rPr lang="en-US" altLang="ko-KR" sz="1500" dirty="0"/>
              <a:t>"</a:t>
            </a:r>
            <a:r>
              <a:rPr lang="ko-KR" altLang="en-US" sz="1500" dirty="0"/>
              <a:t>작년</a:t>
            </a:r>
            <a:r>
              <a:rPr lang="en-US" altLang="ko-KR" sz="1500" dirty="0"/>
              <a:t>"</a:t>
            </a:r>
            <a:r>
              <a:rPr lang="ko-KR" altLang="en-US" sz="1500" dirty="0"/>
              <a:t>에 끝나는 경우</a:t>
            </a:r>
            <a:r>
              <a:rPr lang="en-US" altLang="ko-KR" sz="1500" dirty="0"/>
              <a:t>, </a:t>
            </a:r>
            <a:r>
              <a:rPr lang="ko-KR" altLang="en-US" sz="1500" dirty="0"/>
              <a:t>학년의 모든 과목을 다시 </a:t>
            </a:r>
            <a:r>
              <a:rPr lang="ko-KR" altLang="en-US" sz="1500" dirty="0" err="1"/>
              <a:t>가져가야함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19FE6DE-97F5-45E7-BC98-501EB048C408}"/>
              </a:ext>
            </a:extLst>
          </p:cNvPr>
          <p:cNvSpPr/>
          <p:nvPr/>
        </p:nvSpPr>
        <p:spPr>
          <a:xfrm>
            <a:off x="0" y="5670314"/>
            <a:ext cx="12192000" cy="72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신용제도의 경우 처음에는 </a:t>
            </a:r>
            <a:r>
              <a:rPr lang="en-US" altLang="ko-KR" sz="1500" dirty="0"/>
              <a:t>'</a:t>
            </a:r>
            <a:r>
              <a:rPr lang="ko-KR" altLang="en-US" sz="1500" dirty="0"/>
              <a:t>연말 및 </a:t>
            </a:r>
            <a:r>
              <a:rPr lang="ko-KR" altLang="en-US" sz="1500" dirty="0" err="1"/>
              <a:t>원급</a:t>
            </a:r>
            <a:r>
              <a:rPr lang="ko-KR" altLang="en-US" sz="1500" dirty="0"/>
              <a:t> 구금</a:t>
            </a:r>
            <a:r>
              <a:rPr lang="en-US" altLang="ko-KR" sz="1500" dirty="0"/>
              <a:t>'</a:t>
            </a:r>
            <a:r>
              <a:rPr lang="ko-KR" altLang="en-US" sz="1500" dirty="0"/>
              <a:t>이라는 개념이 없기 때문에</a:t>
            </a:r>
            <a:r>
              <a:rPr lang="en-US" altLang="ko-KR" sz="1500" dirty="0"/>
              <a:t>, </a:t>
            </a:r>
            <a:r>
              <a:rPr lang="ko-KR" altLang="en-US" sz="1500" dirty="0"/>
              <a:t>의무과목을 포함한 학점을 완료하지 않더라도 졸업연도까지 학점을 채우면 최단 기간</a:t>
            </a:r>
            <a:r>
              <a:rPr lang="en-US" altLang="ko-KR" sz="1500" dirty="0"/>
              <a:t>(</a:t>
            </a:r>
            <a:r>
              <a:rPr lang="ko-KR" altLang="en-US" sz="1500" dirty="0"/>
              <a:t>보통 </a:t>
            </a:r>
            <a:r>
              <a:rPr lang="en-US" altLang="ko-KR" sz="1500" dirty="0"/>
              <a:t>3</a:t>
            </a:r>
            <a:r>
              <a:rPr lang="ko-KR" altLang="en-US" sz="1500" dirty="0"/>
              <a:t>년 이상</a:t>
            </a:r>
            <a:r>
              <a:rPr lang="en-US" altLang="ko-KR" sz="1500" dirty="0"/>
              <a:t>)</a:t>
            </a:r>
            <a:r>
              <a:rPr lang="ko-KR" altLang="en-US" sz="1500" dirty="0"/>
              <a:t>을 졸업할 수 있음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204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FCA07F-2028-4758-871D-CEBD0712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847" y="239619"/>
            <a:ext cx="4576482" cy="1598146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35210C0-2C11-446F-A6DD-F1BB29C5F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24" y="311337"/>
            <a:ext cx="2747682" cy="18230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7626F57-8E1C-4B0C-BCE1-D8F685B6A869}"/>
              </a:ext>
            </a:extLst>
          </p:cNvPr>
          <p:cNvSpPr/>
          <p:nvPr/>
        </p:nvSpPr>
        <p:spPr>
          <a:xfrm>
            <a:off x="2079812" y="72468"/>
            <a:ext cx="6678706" cy="2141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동영상 자료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A0ACD-EC4D-4DCD-91DA-EF87D04C15B2}"/>
              </a:ext>
            </a:extLst>
          </p:cNvPr>
          <p:cNvSpPr txBox="1"/>
          <p:nvPr/>
        </p:nvSpPr>
        <p:spPr>
          <a:xfrm>
            <a:off x="1667436" y="2711388"/>
            <a:ext cx="8337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2"/>
              </a:rPr>
              <a:t>【21/02/04】</a:t>
            </a:r>
            <a:r>
              <a:rPr lang="ko-KR" altLang="en-US" dirty="0">
                <a:hlinkClick r:id="rId2"/>
              </a:rPr>
              <a:t>일본 고등학교 </a:t>
            </a:r>
            <a:r>
              <a:rPr lang="ko-KR" altLang="en-US" dirty="0" err="1">
                <a:hlinkClick r:id="rId2"/>
              </a:rPr>
              <a:t>브이로그</a:t>
            </a:r>
            <a:r>
              <a:rPr lang="ko-KR" altLang="en-US" dirty="0">
                <a:hlinkClick r:id="rId2"/>
              </a:rPr>
              <a:t> </a:t>
            </a:r>
            <a:r>
              <a:rPr lang="en-US" altLang="ko-KR" dirty="0">
                <a:hlinkClick r:id="rId2"/>
              </a:rPr>
              <a:t>| </a:t>
            </a:r>
            <a:r>
              <a:rPr lang="ko-KR" altLang="en-US" dirty="0">
                <a:hlinkClick r:id="rId2"/>
              </a:rPr>
              <a:t>日本</a:t>
            </a:r>
            <a:r>
              <a:rPr lang="en-US" altLang="ko-KR" dirty="0">
                <a:hlinkClick r:id="rId2"/>
              </a:rPr>
              <a:t>JK</a:t>
            </a:r>
            <a:r>
              <a:rPr lang="ko-KR" altLang="en-US" dirty="0" err="1">
                <a:hlinkClick r:id="rId2"/>
              </a:rPr>
              <a:t>の</a:t>
            </a:r>
            <a:r>
              <a:rPr lang="en-US" altLang="ko-KR" dirty="0">
                <a:hlinkClick r:id="rId2"/>
              </a:rPr>
              <a:t>Vlog - YouTube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8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ABC9E-BE7F-432F-8BA0-0B844B75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06" y="473450"/>
            <a:ext cx="5186082" cy="87200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F223BE-3113-47DC-96F3-30E83091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576" y="365126"/>
            <a:ext cx="5087471" cy="9803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4B23121-B066-4A04-B77B-26FD5912E9A1}"/>
              </a:ext>
            </a:extLst>
          </p:cNvPr>
          <p:cNvSpPr/>
          <p:nvPr/>
        </p:nvSpPr>
        <p:spPr>
          <a:xfrm>
            <a:off x="2756647" y="0"/>
            <a:ext cx="6678706" cy="21418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/>
              <a:t>출처</a:t>
            </a:r>
            <a:endParaRPr lang="ko-KR" altLang="en-US" sz="2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9D73B-9D8B-4994-A4E2-4A444F66563B}"/>
              </a:ext>
            </a:extLst>
          </p:cNvPr>
          <p:cNvSpPr txBox="1"/>
          <p:nvPr/>
        </p:nvSpPr>
        <p:spPr>
          <a:xfrm>
            <a:off x="3048000" y="2375264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초등학교https://ja.wikipedia.org/wiki/%E5%B0%8F%E5%AD%A6%E6%A0%A1</a:t>
            </a:r>
          </a:p>
          <a:p>
            <a:r>
              <a:rPr lang="ko-KR" altLang="en-US" dirty="0"/>
              <a:t>중학교https://ja.wikipedia.org/wiki/%E4%B8%AD%E5%AD%A6%E6%A0%A1</a:t>
            </a:r>
          </a:p>
          <a:p>
            <a:r>
              <a:rPr lang="ko-KR" altLang="en-US" dirty="0"/>
              <a:t>고등학교https://ja.wikipedia.org/wiki/%E9%AB%98%E7%AD%89%E5%AD%A6%E6%A0%A1</a:t>
            </a:r>
          </a:p>
          <a:p>
            <a:r>
              <a:rPr lang="ko-KR" altLang="en-US" dirty="0"/>
              <a:t>영상https://www.youtube.com/channel/UCthXFbPU6MoDG3og50NMlHg</a:t>
            </a:r>
          </a:p>
        </p:txBody>
      </p:sp>
    </p:spTree>
    <p:extLst>
      <p:ext uri="{BB962C8B-B14F-4D97-AF65-F5344CB8AC3E}">
        <p14:creationId xmlns:p14="http://schemas.microsoft.com/office/powerpoint/2010/main" val="31560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D0BD94-75A2-4715-990F-03B81941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1473979" y="1461245"/>
            <a:ext cx="8139954" cy="510708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DC6110-E782-405C-9265-B461149B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9439" y="716963"/>
            <a:ext cx="9220915" cy="269222"/>
          </a:xfrm>
        </p:spPr>
        <p:txBody>
          <a:bodyPr>
            <a:normAutofit fontScale="55000" lnSpcReduction="20000"/>
          </a:bodyPr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66E901B6-EF67-445C-BB65-0E020C3CD81D}"/>
              </a:ext>
            </a:extLst>
          </p:cNvPr>
          <p:cNvSpPr/>
          <p:nvPr/>
        </p:nvSpPr>
        <p:spPr>
          <a:xfrm>
            <a:off x="1622612" y="0"/>
            <a:ext cx="8946776" cy="2850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초등학교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08B2FB-9F59-4730-89B9-CD9B48CAC8A3}"/>
              </a:ext>
            </a:extLst>
          </p:cNvPr>
          <p:cNvSpPr/>
          <p:nvPr/>
        </p:nvSpPr>
        <p:spPr>
          <a:xfrm>
            <a:off x="868297" y="3822259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2. </a:t>
            </a:r>
            <a:r>
              <a:rPr lang="ko-KR" altLang="en-US" sz="1500" dirty="0"/>
              <a:t>문화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B4569C-B6D5-4BA0-BC3F-DB528C6262AC}"/>
              </a:ext>
            </a:extLst>
          </p:cNvPr>
          <p:cNvSpPr/>
          <p:nvPr/>
        </p:nvSpPr>
        <p:spPr>
          <a:xfrm>
            <a:off x="868297" y="4727612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3. </a:t>
            </a:r>
            <a:r>
              <a:rPr lang="ko-KR" altLang="en-US" sz="1500" dirty="0"/>
              <a:t>교육 목표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64143B5-DEC2-4FB3-96EB-69248701EF42}"/>
              </a:ext>
            </a:extLst>
          </p:cNvPr>
          <p:cNvSpPr/>
          <p:nvPr/>
        </p:nvSpPr>
        <p:spPr>
          <a:xfrm>
            <a:off x="868297" y="5781456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4. </a:t>
            </a:r>
            <a:r>
              <a:rPr lang="ko-KR" altLang="en-US" sz="1500" dirty="0"/>
              <a:t>역사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44818AF-A775-4740-916B-D27D78B7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788" y="2845023"/>
            <a:ext cx="7109012" cy="3964697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E92C734-54BA-47EB-B2D3-776887D464DE}"/>
              </a:ext>
            </a:extLst>
          </p:cNvPr>
          <p:cNvSpPr/>
          <p:nvPr/>
        </p:nvSpPr>
        <p:spPr>
          <a:xfrm>
            <a:off x="868297" y="2897106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1. </a:t>
            </a:r>
            <a:r>
              <a:rPr lang="ko-KR" altLang="en-US" sz="1500" dirty="0"/>
              <a:t>명칭</a:t>
            </a:r>
          </a:p>
        </p:txBody>
      </p:sp>
    </p:spTree>
    <p:extLst>
      <p:ext uri="{BB962C8B-B14F-4D97-AF65-F5344CB8AC3E}">
        <p14:creationId xmlns:p14="http://schemas.microsoft.com/office/powerpoint/2010/main" val="224470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34438A-A262-464D-809D-5F39F4BA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                 감사합니다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1180067D-9569-4CB9-AF45-D1AA59924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707" y="1816660"/>
            <a:ext cx="57839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CEB08C-C34B-4720-9820-72CFBB25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3675529" y="907514"/>
            <a:ext cx="4419600" cy="795944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C9E21A-970E-4976-9CF1-2CD8F98D8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794" y="1659264"/>
            <a:ext cx="1750359" cy="104869"/>
          </a:xfrm>
        </p:spPr>
        <p:txBody>
          <a:bodyPr>
            <a:normAutofit fontScale="25000" lnSpcReduction="20000"/>
          </a:bodyPr>
          <a:lstStyle/>
          <a:p>
            <a:endParaRPr lang="ko-KR" altLang="en-US" dirty="0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51D00FF-BE75-4895-958B-693AC1E492C7}"/>
              </a:ext>
            </a:extLst>
          </p:cNvPr>
          <p:cNvSpPr/>
          <p:nvPr/>
        </p:nvSpPr>
        <p:spPr>
          <a:xfrm>
            <a:off x="3451412" y="522848"/>
            <a:ext cx="4715436" cy="1416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1. </a:t>
            </a:r>
            <a:r>
              <a:rPr lang="ko-KR" altLang="en-US" dirty="0"/>
              <a:t>명칭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1A337AE-3E34-4EE5-93F7-3E47263DCC38}"/>
              </a:ext>
            </a:extLst>
          </p:cNvPr>
          <p:cNvSpPr/>
          <p:nvPr/>
        </p:nvSpPr>
        <p:spPr>
          <a:xfrm>
            <a:off x="1452282" y="2371165"/>
            <a:ext cx="565556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초등학교를 </a:t>
            </a:r>
            <a:r>
              <a:rPr lang="ko-KR" altLang="en-US" sz="1500" dirty="0" err="1"/>
              <a:t>붙히는것은</a:t>
            </a:r>
            <a:r>
              <a:rPr lang="ko-KR" altLang="en-US" sz="1500" dirty="0"/>
              <a:t> 의무가 아님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1FA4FC-EB24-4CA0-83AD-BFB9437FAC43}"/>
              </a:ext>
            </a:extLst>
          </p:cNvPr>
          <p:cNvSpPr/>
          <p:nvPr/>
        </p:nvSpPr>
        <p:spPr>
          <a:xfrm>
            <a:off x="2357452" y="3153335"/>
            <a:ext cx="4832242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 err="1"/>
              <a:t>oo</a:t>
            </a:r>
            <a:r>
              <a:rPr lang="ko-KR" altLang="en-US" sz="1500" dirty="0"/>
              <a:t>학원</a:t>
            </a:r>
            <a:r>
              <a:rPr lang="en-US" altLang="ko-KR" sz="1500" dirty="0"/>
              <a:t>, </a:t>
            </a:r>
            <a:r>
              <a:rPr lang="en-US" altLang="ko-KR" sz="1500" dirty="0" err="1"/>
              <a:t>oo</a:t>
            </a:r>
            <a:r>
              <a:rPr lang="ko-KR" altLang="en-US" sz="1500" dirty="0"/>
              <a:t>부와 같은 명칭 사용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93F58BB-CF17-4370-9A54-21839135AB0B}"/>
              </a:ext>
            </a:extLst>
          </p:cNvPr>
          <p:cNvSpPr/>
          <p:nvPr/>
        </p:nvSpPr>
        <p:spPr>
          <a:xfrm>
            <a:off x="4160520" y="4028982"/>
            <a:ext cx="4006328" cy="551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이외 교육기관은 초등학교 명칭 불가</a:t>
            </a:r>
          </a:p>
        </p:txBody>
      </p:sp>
    </p:spTree>
    <p:extLst>
      <p:ext uri="{BB962C8B-B14F-4D97-AF65-F5344CB8AC3E}">
        <p14:creationId xmlns:p14="http://schemas.microsoft.com/office/powerpoint/2010/main" val="257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2005B-9620-46E4-8537-A256F87B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12" y="1093694"/>
            <a:ext cx="2510117" cy="596994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53615DDB-A676-4C65-B9D7-2E1395EEB9B0}"/>
              </a:ext>
            </a:extLst>
          </p:cNvPr>
          <p:cNvSpPr/>
          <p:nvPr/>
        </p:nvSpPr>
        <p:spPr>
          <a:xfrm>
            <a:off x="2976281" y="62753"/>
            <a:ext cx="5827059" cy="27163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문화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997E9282-1AF0-415F-A7A5-50649E19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4564"/>
            <a:ext cx="2005854" cy="331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ko-KR" altLang="en-US" sz="1500" dirty="0"/>
              <a:t>통학거리</a:t>
            </a:r>
            <a:endParaRPr lang="en-US" altLang="ko-KR" sz="1500" dirty="0"/>
          </a:p>
          <a:p>
            <a:pPr marL="0" indent="0" algn="ctr">
              <a:buNone/>
            </a:pPr>
            <a:r>
              <a:rPr lang="en-US" altLang="ko-KR" sz="1500" dirty="0"/>
              <a:t>4km</a:t>
            </a:r>
            <a:r>
              <a:rPr lang="ko-KR" altLang="en-US" sz="1500" dirty="0"/>
              <a:t>이내</a:t>
            </a:r>
          </a:p>
        </p:txBody>
      </p:sp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FD66B09E-838F-4E5D-B774-235FC7261500}"/>
              </a:ext>
            </a:extLst>
          </p:cNvPr>
          <p:cNvSpPr txBox="1">
            <a:spLocks/>
          </p:cNvSpPr>
          <p:nvPr/>
        </p:nvSpPr>
        <p:spPr>
          <a:xfrm>
            <a:off x="3339353" y="2904564"/>
            <a:ext cx="2005854" cy="331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500" dirty="0"/>
              <a:t>한 </a:t>
            </a:r>
            <a:r>
              <a:rPr lang="en-US" altLang="ko-KR" sz="1500" dirty="0" err="1"/>
              <a:t>사회의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기본적인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인프라로서의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역할을</a:t>
            </a:r>
            <a:r>
              <a:rPr lang="en-US" altLang="ko-KR" sz="1500" dirty="0"/>
              <a:t> </a:t>
            </a:r>
            <a:r>
              <a:rPr lang="en-US" altLang="ko-KR" sz="1500" dirty="0" err="1"/>
              <a:t>수행</a:t>
            </a:r>
            <a:endParaRPr lang="en-US" altLang="ko-KR" sz="1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  <p:sp>
        <p:nvSpPr>
          <p:cNvPr id="7" name="내용 개체 틀 4">
            <a:extLst>
              <a:ext uri="{FF2B5EF4-FFF2-40B4-BE49-F238E27FC236}">
                <a16:creationId xmlns:a16="http://schemas.microsoft.com/office/drawing/2014/main" id="{5238C3F3-C1C7-4D0D-87C4-E90DE8EDBA2B}"/>
              </a:ext>
            </a:extLst>
          </p:cNvPr>
          <p:cNvSpPr txBox="1">
            <a:spLocks/>
          </p:cNvSpPr>
          <p:nvPr/>
        </p:nvSpPr>
        <p:spPr>
          <a:xfrm>
            <a:off x="5974976" y="2904564"/>
            <a:ext cx="2005854" cy="331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500" dirty="0"/>
              <a:t>거품붕괴 후 변화</a:t>
            </a:r>
            <a:endParaRPr lang="en-US" altLang="ko-KR" sz="1500" dirty="0"/>
          </a:p>
        </p:txBody>
      </p:sp>
      <p:sp>
        <p:nvSpPr>
          <p:cNvPr id="8" name="내용 개체 틀 4">
            <a:extLst>
              <a:ext uri="{FF2B5EF4-FFF2-40B4-BE49-F238E27FC236}">
                <a16:creationId xmlns:a16="http://schemas.microsoft.com/office/drawing/2014/main" id="{12BFBEED-5D34-4E10-8794-B04AB374A84D}"/>
              </a:ext>
            </a:extLst>
          </p:cNvPr>
          <p:cNvSpPr txBox="1">
            <a:spLocks/>
          </p:cNvSpPr>
          <p:nvPr/>
        </p:nvSpPr>
        <p:spPr>
          <a:xfrm>
            <a:off x="8610599" y="2904564"/>
            <a:ext cx="2005854" cy="331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1500" dirty="0"/>
              <a:t>외국인 아동 증가</a:t>
            </a:r>
            <a:endParaRPr lang="en-US" altLang="ko-KR" sz="1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5883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DE280-D0DD-44FA-8B71-A9347E4D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882" y="1048871"/>
            <a:ext cx="3218330" cy="535018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425AF97-8D9D-4380-B562-EB37D80FC3D1}"/>
              </a:ext>
            </a:extLst>
          </p:cNvPr>
          <p:cNvSpPr/>
          <p:nvPr/>
        </p:nvSpPr>
        <p:spPr>
          <a:xfrm>
            <a:off x="1082489" y="486"/>
            <a:ext cx="7288306" cy="2270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교육목표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82B3CEBA-FE20-48F1-BE33-5BB496E47E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3437" y="2348754"/>
            <a:ext cx="8718176" cy="977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500" dirty="0"/>
              <a:t>1.</a:t>
            </a:r>
            <a:r>
              <a:rPr lang="ko-KR" altLang="en-US" sz="1500" dirty="0"/>
              <a:t>학교 안팎의 사회생활 경험을 바탕으로 인간관계에 대한 올바른 이해</a:t>
            </a:r>
            <a:r>
              <a:rPr lang="en-US" altLang="ko-KR" sz="1500" dirty="0"/>
              <a:t>, </a:t>
            </a:r>
            <a:r>
              <a:rPr lang="ko-KR" altLang="en-US" sz="1500" dirty="0"/>
              <a:t>협력</a:t>
            </a:r>
            <a:r>
              <a:rPr lang="en-US" altLang="ko-KR" sz="1500" dirty="0"/>
              <a:t>, </a:t>
            </a:r>
            <a:r>
              <a:rPr lang="ko-KR" altLang="en-US" sz="1500" dirty="0"/>
              <a:t>자율성</a:t>
            </a:r>
            <a:r>
              <a:rPr lang="en-US" altLang="ko-KR" sz="1500" dirty="0"/>
              <a:t>, </a:t>
            </a:r>
            <a:r>
              <a:rPr lang="ko-KR" altLang="en-US" sz="1500" dirty="0"/>
              <a:t>자율성의 정신을 키우기 위함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  <p:sp>
        <p:nvSpPr>
          <p:cNvPr id="7" name="내용 개체 틀 4">
            <a:extLst>
              <a:ext uri="{FF2B5EF4-FFF2-40B4-BE49-F238E27FC236}">
                <a16:creationId xmlns:a16="http://schemas.microsoft.com/office/drawing/2014/main" id="{E4B0F243-CE67-46E7-B126-E98D2FFFB558}"/>
              </a:ext>
            </a:extLst>
          </p:cNvPr>
          <p:cNvSpPr txBox="1">
            <a:spLocks/>
          </p:cNvSpPr>
          <p:nvPr/>
        </p:nvSpPr>
        <p:spPr>
          <a:xfrm>
            <a:off x="143437" y="3429000"/>
            <a:ext cx="8718176" cy="79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500" dirty="0"/>
              <a:t>2.</a:t>
            </a:r>
            <a:r>
              <a:rPr lang="ko-KR" altLang="en-US" sz="1500" dirty="0"/>
              <a:t>지역 및 국가의 현재 상황과 전통을 올바르게 이해하고 국제 협력 정신을 기꺼이 육성하기 위함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  <p:sp>
        <p:nvSpPr>
          <p:cNvPr id="8" name="내용 개체 틀 4">
            <a:extLst>
              <a:ext uri="{FF2B5EF4-FFF2-40B4-BE49-F238E27FC236}">
                <a16:creationId xmlns:a16="http://schemas.microsoft.com/office/drawing/2014/main" id="{FDC3F84A-DCEB-426C-839C-CD3F3F9477D2}"/>
              </a:ext>
            </a:extLst>
          </p:cNvPr>
          <p:cNvSpPr txBox="1">
            <a:spLocks/>
          </p:cNvSpPr>
          <p:nvPr/>
        </p:nvSpPr>
        <p:spPr>
          <a:xfrm>
            <a:off x="143437" y="4413154"/>
            <a:ext cx="8718176" cy="8609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500" dirty="0"/>
              <a:t>3.</a:t>
            </a:r>
            <a:r>
              <a:rPr lang="ko-KR" altLang="en-US" sz="1500" dirty="0"/>
              <a:t>일상생활에 필요한 의류</a:t>
            </a:r>
            <a:r>
              <a:rPr lang="en-US" altLang="ko-KR" sz="1500" dirty="0"/>
              <a:t>, </a:t>
            </a:r>
            <a:r>
              <a:rPr lang="ko-KR" altLang="en-US" sz="1500" dirty="0"/>
              <a:t>음식</a:t>
            </a:r>
            <a:r>
              <a:rPr lang="en-US" altLang="ko-KR" sz="1500" dirty="0"/>
              <a:t>, </a:t>
            </a:r>
            <a:r>
              <a:rPr lang="ko-KR" altLang="en-US" sz="1500" dirty="0"/>
              <a:t>주거</a:t>
            </a:r>
            <a:r>
              <a:rPr lang="en-US" altLang="ko-KR" sz="1500" dirty="0"/>
              <a:t>, </a:t>
            </a:r>
            <a:r>
              <a:rPr lang="ko-KR" altLang="en-US" sz="1500" dirty="0"/>
              <a:t>산업 등의 기본적인 이해와 기술을 개발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267BA45E-780A-42E0-86A2-0E4F8D96467E}"/>
              </a:ext>
            </a:extLst>
          </p:cNvPr>
          <p:cNvSpPr txBox="1">
            <a:spLocks/>
          </p:cNvSpPr>
          <p:nvPr/>
        </p:nvSpPr>
        <p:spPr>
          <a:xfrm>
            <a:off x="143437" y="5464890"/>
            <a:ext cx="8718176" cy="79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500" dirty="0"/>
              <a:t>4.</a:t>
            </a:r>
            <a:r>
              <a:rPr lang="ko-KR" altLang="en-US" sz="1500" dirty="0"/>
              <a:t> 일상생활에 필요한 일본어를 제대로 이해하고 사용할 수 있는 능력을 개발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ko-KR" sz="1500" dirty="0"/>
          </a:p>
        </p:txBody>
      </p:sp>
    </p:spTree>
    <p:extLst>
      <p:ext uri="{BB962C8B-B14F-4D97-AF65-F5344CB8AC3E}">
        <p14:creationId xmlns:p14="http://schemas.microsoft.com/office/powerpoint/2010/main" val="109672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A36B44-73E3-405C-8D6F-C3A8A3582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223" y="663388"/>
            <a:ext cx="6714565" cy="546847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7EFFBBD-475F-43CD-8C62-C83D0C41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0" y="5347866"/>
            <a:ext cx="10399059" cy="4714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18E663E-754E-4D8A-86C7-2485FA27B3D5}"/>
              </a:ext>
            </a:extLst>
          </p:cNvPr>
          <p:cNvSpPr/>
          <p:nvPr/>
        </p:nvSpPr>
        <p:spPr>
          <a:xfrm>
            <a:off x="591670" y="354948"/>
            <a:ext cx="8104093" cy="104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5.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일상생활에 필요한 수량 관계를 제대로 이해하고 처리할 수 있는 능력을 개발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en-US" altLang="ko-KR" sz="1500" dirty="0"/>
          </a:p>
          <a:p>
            <a:pPr algn="ctr"/>
            <a:endParaRPr lang="ko-KR" altLang="en-US" sz="15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39C6D1C-9310-4BDF-949E-F682034C2752}"/>
              </a:ext>
            </a:extLst>
          </p:cNvPr>
          <p:cNvSpPr/>
          <p:nvPr/>
        </p:nvSpPr>
        <p:spPr>
          <a:xfrm>
            <a:off x="591671" y="1690688"/>
            <a:ext cx="8104094" cy="1134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6.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과학적으로 관찰하고 일상 생활에서 자연 현상을 처리 할 </a:t>
            </a:r>
            <a:r>
              <a:rPr lang="ko-KR" altLang="en-US" sz="15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수있는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능력을 개발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en-US" altLang="ko-KR" sz="1500" dirty="0"/>
          </a:p>
          <a:p>
            <a:pPr algn="ctr"/>
            <a:endParaRPr lang="ko-KR" altLang="en-US" sz="15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3AB1EFD-983B-4412-A1DD-9DE15750EACA}"/>
              </a:ext>
            </a:extLst>
          </p:cNvPr>
          <p:cNvSpPr/>
          <p:nvPr/>
        </p:nvSpPr>
        <p:spPr>
          <a:xfrm>
            <a:off x="591671" y="3196758"/>
            <a:ext cx="8973670" cy="104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7.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건강하고 안전하며 행복한 삶을 위해 필요한 습관을 육성하고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마음과 몸과 조화를 이루며 발전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en-US" altLang="ko-KR" sz="1500" dirty="0"/>
          </a:p>
          <a:p>
            <a:pPr algn="ctr"/>
            <a:endParaRPr lang="ko-KR" altLang="en-US" sz="15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A8B2E7-3B27-42B3-8411-201EF147A999}"/>
              </a:ext>
            </a:extLst>
          </p:cNvPr>
          <p:cNvSpPr/>
          <p:nvPr/>
        </p:nvSpPr>
        <p:spPr>
          <a:xfrm>
            <a:off x="591670" y="4823431"/>
            <a:ext cx="8767483" cy="104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dirty="0"/>
              <a:t>8.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삶을 밝게 하고 풍요롭게 하는 음악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미술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문학 등 기본적인 이해와 기술을 개발</a:t>
            </a:r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r>
              <a:rPr lang="en-US" altLang="ko-KR" sz="15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15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ctr"/>
            <a:endParaRPr lang="en-US" altLang="ko-KR" sz="1500" dirty="0"/>
          </a:p>
          <a:p>
            <a:pPr algn="ctr"/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256726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655081-AD29-4780-9C51-B9B94A94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328" y="510989"/>
            <a:ext cx="4159623" cy="195430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5FD3EE-D092-4308-B584-5DBEC1C363B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324351" y="639251"/>
            <a:ext cx="4419600" cy="162261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E278A62-3636-443B-9DFF-D2B00EA46A95}"/>
              </a:ext>
            </a:extLst>
          </p:cNvPr>
          <p:cNvSpPr/>
          <p:nvPr/>
        </p:nvSpPr>
        <p:spPr>
          <a:xfrm>
            <a:off x="2958353" y="-37261"/>
            <a:ext cx="6275294" cy="2754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역사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44D32E-7285-461D-B978-1887249A3664}"/>
              </a:ext>
            </a:extLst>
          </p:cNvPr>
          <p:cNvSpPr/>
          <p:nvPr/>
        </p:nvSpPr>
        <p:spPr>
          <a:xfrm>
            <a:off x="1804148" y="2717332"/>
            <a:ext cx="8489576" cy="71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1</a:t>
            </a:r>
            <a:r>
              <a:rPr lang="ko-KR" altLang="en-US" sz="1500" dirty="0"/>
              <a:t>차 세계 대전에서 년 </a:t>
            </a:r>
            <a:r>
              <a:rPr lang="en-US" altLang="ko-KR" sz="1500" dirty="0"/>
              <a:t>4 </a:t>
            </a:r>
            <a:r>
              <a:rPr lang="ko-KR" altLang="en-US" sz="1500" dirty="0"/>
              <a:t>월 </a:t>
            </a:r>
            <a:r>
              <a:rPr lang="en-US" altLang="ko-KR" sz="1500" dirty="0"/>
              <a:t>1941</a:t>
            </a:r>
            <a:r>
              <a:rPr lang="ko-KR" altLang="en-US" sz="1500" dirty="0"/>
              <a:t>에서 초등 교육은 국립 학교라는 학교에서 개최</a:t>
            </a:r>
            <a:r>
              <a:rPr lang="en-US" altLang="ko-KR" sz="1500" dirty="0"/>
              <a:t>. </a:t>
            </a:r>
            <a:endParaRPr lang="ko-KR" altLang="en-US" sz="15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8980F10-FD63-4D16-B8A5-D06ED4C15883}"/>
              </a:ext>
            </a:extLst>
          </p:cNvPr>
          <p:cNvSpPr/>
          <p:nvPr/>
        </p:nvSpPr>
        <p:spPr>
          <a:xfrm>
            <a:off x="1804148" y="3796644"/>
            <a:ext cx="8489576" cy="98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1936</a:t>
            </a:r>
            <a:r>
              <a:rPr lang="ko-KR" altLang="en-US" sz="1500" dirty="0"/>
              <a:t>년의 통계에 따르면</a:t>
            </a:r>
            <a:r>
              <a:rPr lang="en-US" altLang="ko-KR" sz="1500" dirty="0"/>
              <a:t>, </a:t>
            </a:r>
            <a:r>
              <a:rPr lang="ko-KR" altLang="en-US" sz="1500" dirty="0"/>
              <a:t>각 초등학교를 졸업한 사람들의 </a:t>
            </a:r>
            <a:r>
              <a:rPr lang="en-US" altLang="ko-KR" sz="1500" dirty="0"/>
              <a:t>21%</a:t>
            </a:r>
            <a:r>
              <a:rPr lang="ko-KR" altLang="en-US" sz="1500" dirty="0"/>
              <a:t>가 </a:t>
            </a:r>
            <a:r>
              <a:rPr lang="ko-KR" altLang="en-US" sz="1500" dirty="0" err="1"/>
              <a:t>고중등학교에</a:t>
            </a:r>
            <a:r>
              <a:rPr lang="ko-KR" altLang="en-US" sz="1500" dirty="0"/>
              <a:t> 입학</a:t>
            </a:r>
            <a:r>
              <a:rPr lang="en-US" altLang="ko-KR" sz="1500" dirty="0"/>
              <a:t>, 13%</a:t>
            </a:r>
            <a:r>
              <a:rPr lang="ko-KR" altLang="en-US" sz="1500" dirty="0"/>
              <a:t>는 고등교육을 전혀 받지 못했으며 </a:t>
            </a:r>
            <a:r>
              <a:rPr lang="en-US" altLang="ko-KR" sz="1500" dirty="0"/>
              <a:t>66%</a:t>
            </a:r>
            <a:r>
              <a:rPr lang="ko-KR" altLang="en-US" sz="1500" dirty="0" err="1"/>
              <a:t>는고등학교에</a:t>
            </a:r>
            <a:r>
              <a:rPr lang="ko-KR" altLang="en-US" sz="1500" dirty="0"/>
              <a:t> 다니지 않음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1C39A74-46E7-498C-B62D-CC9B61CACED4}"/>
              </a:ext>
            </a:extLst>
          </p:cNvPr>
          <p:cNvSpPr/>
          <p:nvPr/>
        </p:nvSpPr>
        <p:spPr>
          <a:xfrm>
            <a:off x="1804148" y="5127811"/>
            <a:ext cx="8489576" cy="726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ko-KR" sz="1500" dirty="0"/>
              <a:t>1</a:t>
            </a:r>
            <a:r>
              <a:rPr lang="ko-KR" altLang="en-US" sz="1500" dirty="0"/>
              <a:t>차 세계 대전 전에</a:t>
            </a:r>
            <a:r>
              <a:rPr lang="en-US" altLang="ko-KR" sz="1500" dirty="0"/>
              <a:t>, </a:t>
            </a:r>
            <a:r>
              <a:rPr lang="ko-KR" altLang="en-US" sz="1500" dirty="0"/>
              <a:t>밤 초등학교 </a:t>
            </a:r>
            <a:r>
              <a:rPr lang="en-US" altLang="ko-KR" sz="1500" dirty="0"/>
              <a:t>(</a:t>
            </a:r>
            <a:r>
              <a:rPr lang="ko-KR" altLang="en-US" sz="1500" dirty="0"/>
              <a:t>초등학교에서 야간 수업</a:t>
            </a:r>
            <a:r>
              <a:rPr lang="en-US" altLang="ko-KR" sz="1500" dirty="0"/>
              <a:t>)</a:t>
            </a:r>
            <a:r>
              <a:rPr lang="ko-KR" altLang="en-US" sz="1500" dirty="0"/>
              <a:t>가 있었음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036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7D1B6C-8683-4F54-880B-84B37133C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3352800" y="600633"/>
            <a:ext cx="5127810" cy="1488142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C42EA6-67E5-48E9-B79A-6839EBDB03C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7010400" y="5092233"/>
            <a:ext cx="1143000" cy="232802"/>
          </a:xfrm>
        </p:spPr>
        <p:txBody>
          <a:bodyPr>
            <a:normAutofit fontScale="47500" lnSpcReduction="20000"/>
          </a:bodyPr>
          <a:lstStyle/>
          <a:p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297C9A7-45CC-43B5-88D6-5132214197F7}"/>
              </a:ext>
            </a:extLst>
          </p:cNvPr>
          <p:cNvSpPr/>
          <p:nvPr/>
        </p:nvSpPr>
        <p:spPr>
          <a:xfrm>
            <a:off x="264458" y="2196491"/>
            <a:ext cx="3097306" cy="98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복장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7D60E33-DB46-4594-B7A9-E8B67745B9A1}"/>
              </a:ext>
            </a:extLst>
          </p:cNvPr>
          <p:cNvSpPr/>
          <p:nvPr/>
        </p:nvSpPr>
        <p:spPr>
          <a:xfrm>
            <a:off x="264458" y="3429000"/>
            <a:ext cx="2568388" cy="98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                                                           연령</a:t>
            </a:r>
            <a:r>
              <a:rPr lang="en-US" altLang="ko-KR" sz="1500" dirty="0"/>
              <a:t>·</a:t>
            </a:r>
            <a:r>
              <a:rPr lang="ko-KR" altLang="en-US" sz="1500" dirty="0"/>
              <a:t>학령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38A1080-FAE1-4422-9290-7FD37EF0709C}"/>
              </a:ext>
            </a:extLst>
          </p:cNvPr>
          <p:cNvSpPr/>
          <p:nvPr/>
        </p:nvSpPr>
        <p:spPr>
          <a:xfrm>
            <a:off x="264458" y="4599174"/>
            <a:ext cx="2953870" cy="98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교육의 목표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D693A47F-6743-4031-B364-3B6908EB4C92}"/>
              </a:ext>
            </a:extLst>
          </p:cNvPr>
          <p:cNvSpPr/>
          <p:nvPr/>
        </p:nvSpPr>
        <p:spPr>
          <a:xfrm>
            <a:off x="2572870" y="309141"/>
            <a:ext cx="7046259" cy="2088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중학교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A90C986-485F-45CC-B079-87CD566FD6B3}"/>
              </a:ext>
            </a:extLst>
          </p:cNvPr>
          <p:cNvSpPr/>
          <p:nvPr/>
        </p:nvSpPr>
        <p:spPr>
          <a:xfrm>
            <a:off x="264458" y="5831683"/>
            <a:ext cx="2953870" cy="98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/>
              <a:t>학생수</a:t>
            </a:r>
            <a:r>
              <a:rPr lang="en-US" altLang="ko-KR" sz="1500" dirty="0"/>
              <a:t>,</a:t>
            </a:r>
            <a:r>
              <a:rPr lang="ko-KR" altLang="en-US" sz="1500" dirty="0" err="1"/>
              <a:t>학교수</a:t>
            </a:r>
            <a:endParaRPr lang="ko-KR" altLang="en-US" sz="15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26E63D7-C245-4D35-8812-3E9947D084FF}"/>
              </a:ext>
            </a:extLst>
          </p:cNvPr>
          <p:cNvSpPr/>
          <p:nvPr/>
        </p:nvSpPr>
        <p:spPr>
          <a:xfrm>
            <a:off x="3000935" y="3429000"/>
            <a:ext cx="2568388" cy="98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                                                           교육의 형태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422765F-A396-4130-A5EF-FC3388EB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323" y="2424205"/>
            <a:ext cx="6650692" cy="44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472751-86A5-4D74-9D17-0C22957B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47" y="782615"/>
            <a:ext cx="5307107" cy="562092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D8F63D-3309-40A3-A43B-ABF05CBC78F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657601" y="782615"/>
            <a:ext cx="5423647" cy="394728"/>
          </a:xfrm>
        </p:spPr>
        <p:txBody>
          <a:bodyPr>
            <a:normAutofit fontScale="92500" lnSpcReduction="20000"/>
          </a:bodyPr>
          <a:lstStyle/>
          <a:p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CFB2485F-8BF2-490F-9E1A-E8D41FD83C31}"/>
              </a:ext>
            </a:extLst>
          </p:cNvPr>
          <p:cNvSpPr/>
          <p:nvPr/>
        </p:nvSpPr>
        <p:spPr>
          <a:xfrm>
            <a:off x="3657601" y="80683"/>
            <a:ext cx="5549153" cy="1837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복장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B64A4AE-B5F8-4EB0-AE44-33B74A15B2E3}"/>
              </a:ext>
            </a:extLst>
          </p:cNvPr>
          <p:cNvSpPr/>
          <p:nvPr/>
        </p:nvSpPr>
        <p:spPr>
          <a:xfrm>
            <a:off x="1967753" y="2636650"/>
            <a:ext cx="8001000" cy="71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교복에는 그다지 디자인성이나 기능성 따위는 요구되지 않음</a:t>
            </a:r>
            <a:r>
              <a:rPr lang="en-US" altLang="ko-KR" sz="1500" dirty="0"/>
              <a:t>.</a:t>
            </a:r>
            <a:endParaRPr lang="ko-KR" altLang="en-US" sz="1500" dirty="0"/>
          </a:p>
          <a:p>
            <a:pPr fontAlgn="base"/>
            <a:r>
              <a:rPr lang="en-US" altLang="ko-KR" sz="1500" dirty="0"/>
              <a:t>. </a:t>
            </a:r>
            <a:endParaRPr lang="ko-KR" altLang="en-US" sz="15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C48FFD3-FF27-4679-8EFF-FCDEAC9556D1}"/>
              </a:ext>
            </a:extLst>
          </p:cNvPr>
          <p:cNvSpPr/>
          <p:nvPr/>
        </p:nvSpPr>
        <p:spPr>
          <a:xfrm>
            <a:off x="1967753" y="3863087"/>
            <a:ext cx="8001000" cy="71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1500" dirty="0"/>
              <a:t>교복의 디자인성이나 기능성 등을 요구하는 경향이 강한 고등학교와는 차이가 있음</a:t>
            </a:r>
            <a:r>
              <a:rPr lang="en-US" altLang="ko-KR" sz="1500" dirty="0"/>
              <a:t>.</a:t>
            </a:r>
            <a:endParaRPr lang="ko-KR" altLang="en-US" sz="1500" dirty="0"/>
          </a:p>
        </p:txBody>
      </p:sp>
    </p:spTree>
    <p:extLst>
      <p:ext uri="{BB962C8B-B14F-4D97-AF65-F5344CB8AC3E}">
        <p14:creationId xmlns:p14="http://schemas.microsoft.com/office/powerpoint/2010/main" val="7623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856</Words>
  <Application>Microsoft Office PowerPoint</Application>
  <PresentationFormat>와이드스크린</PresentationFormat>
  <Paragraphs>91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맑은 고딕</vt:lpstr>
      <vt:lpstr>함초롬바탕</vt:lpstr>
      <vt:lpstr>Arial</vt:lpstr>
      <vt:lpstr>Office 테마</vt:lpstr>
      <vt:lpstr>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ㅍ</vt:lpstr>
      <vt:lpstr>PowerPoint 프레젠테이션</vt:lpstr>
      <vt:lpstr>PowerPoint 프레젠테이션</vt:lpstr>
      <vt:lpstr>PowerPoint 프레젠테이션</vt:lpstr>
      <vt:lpstr>                  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이 형진</dc:creator>
  <cp:lastModifiedBy>이 형진</cp:lastModifiedBy>
  <cp:revision>19</cp:revision>
  <dcterms:created xsi:type="dcterms:W3CDTF">2021-03-29T10:34:28Z</dcterms:created>
  <dcterms:modified xsi:type="dcterms:W3CDTF">2021-03-29T14:57:39Z</dcterms:modified>
</cp:coreProperties>
</file>