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02A3EF-AB62-479A-9A60-69B1DEDD6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DCB0AB5-F2E7-44B6-9384-6B308ED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52906F-A251-41D8-AAE7-3908E435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F94FE8-5329-4AB7-B586-7FAC4668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2B0290-B36D-48CC-BE9B-EBD167C8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40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9179CE-0A13-496C-BD48-C54C141F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92031E-5BEB-42E2-9FAE-F8C9E210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D82B6B-700D-4507-9F3C-B135B1CB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0F46D-E7CB-43D7-B00A-A04ACDBE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A0C802-996D-4DC0-B6DF-D0D32E8B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5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96516C-6EB3-4329-879C-020B41790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9235B3-4FD9-4B07-ACB6-82AE70784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C77C16-AF57-4889-B83F-E28ECAD9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A6100E-A864-42DB-A940-749A65D0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7C5E38-B989-4FDA-B035-A1AD8CED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25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460388-6CAC-4389-BFD7-DECFA51E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C2219A-C808-4CA4-BACF-09B08E28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264000-36C2-4D4C-831D-1FA7676A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B3FF4-42C3-4D9B-872B-945F2216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7906A7-101F-4356-A715-64BA732A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1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91A88B-15AE-46FA-BD84-F176F614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FC09AC-65F6-44B5-A87B-09C272D5B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837F09-71E0-4CC5-B829-4373FB13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3D3417-DF27-4582-A3CB-F8746D4E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0D0FA8-8E13-463B-8CDE-86AD8C29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2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72A979-286E-4F5D-B420-84BD55C4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28C4C-D06F-4983-A26B-62E6258F0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350614-8B25-4FB4-A6F1-A7EFE21BC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78ACFB-82A2-4FA7-BE51-01FDCEA3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4F1BEC-889B-4A4B-8A22-115BD954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9A0FAD-F000-4810-AAB7-0EB3F7F9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AB2057-75C6-4BED-BB2B-F9B8A4C2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5F6E7D-DFF7-4AEF-B6AD-17FCA1441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353752-D88D-4056-A493-A6CE9BAEA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2DFF01-9DA8-4354-9455-52EE1E465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630C811-5E04-47AF-8D9F-94244DA7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D3C48E3-B97D-4484-AB24-90EB173B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C10F15D-EFFE-4CAC-8193-4CC016EA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748884-762D-4711-A1EC-3D1EF5A3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23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F4BCC4-127C-4F75-A027-51930524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AD1159D-770D-4C61-9287-6CF9C80E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07D2278-4154-48D5-8F80-7F116DF1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D61340D-A59E-4907-970E-A52A799F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6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D803EB2-3670-4B41-8920-022606E9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DC3BC7F-95B0-4D4B-B52D-5FAAD0BF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A84271-21C7-494F-A427-555B6198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05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C4DA3-F3D5-4A81-ACE3-C0B6A006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9851B7-7DD0-4981-983E-8102541F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9AE418-4DE1-4318-A358-35493A442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DCCE22-B92B-41D8-9F3D-1D0E17B0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2C1EF5-E34B-41DC-AA70-551A5AE6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8EF0FA-63DE-4F8D-8EB4-D3B3E283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89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6818C-4146-4ADB-AE01-0AF84C5A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5629F0-B670-4693-8E7A-4B137B6CC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95816C-07F3-4F3D-A8EF-BB2FAA5C1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A78F4F-E761-4155-BA32-6EEA83C0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6DE265-7745-44EF-A2D4-E5C23569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30034F-69B7-4DC0-AFF2-1CEC3306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76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D9CBC32-C1EB-49A7-9C2D-397C0639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572ACD-9294-4BC4-90BC-BC20F5342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870DF3-F43B-4FD5-8965-7FA229CF2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E2B-1C41-43F5-875B-4C31945C1CD8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05A58D-D6AD-4458-B124-90FD73B19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FE7F3D-F79B-4071-A83A-CC262A1B9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932A-3F40-44FE-A41C-08DE62A1F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19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mfnz5RmF4&amp;t=311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자연, 물, 하늘, 실외이(가) 표시된 사진&#10;&#10;자동 생성된 설명">
            <a:extLst>
              <a:ext uri="{FF2B5EF4-FFF2-40B4-BE49-F238E27FC236}">
                <a16:creationId xmlns:a16="http://schemas.microsoft.com/office/drawing/2014/main" id="{FDB87905-43BB-4B7D-ACAF-F588281A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80449-1336-42FD-9926-88EBDE5D69D8}"/>
              </a:ext>
            </a:extLst>
          </p:cNvPr>
          <p:cNvSpPr txBox="1"/>
          <p:nvPr/>
        </p:nvSpPr>
        <p:spPr>
          <a:xfrm>
            <a:off x="1293089" y="2542190"/>
            <a:ext cx="761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kern="0" spc="0" dirty="0">
                <a:effectLst/>
                <a:latin typeface="+mj-ea"/>
                <a:ea typeface="+mj-ea"/>
              </a:rPr>
              <a:t>대한민국 영토</a:t>
            </a:r>
            <a:r>
              <a:rPr lang="en-US" altLang="ko-KR" sz="5400" b="1" kern="0" spc="0" dirty="0">
                <a:effectLst/>
                <a:latin typeface="+mj-ea"/>
                <a:ea typeface="+mj-ea"/>
              </a:rPr>
              <a:t>, </a:t>
            </a:r>
            <a:r>
              <a:rPr lang="ko-KR" altLang="en-US" sz="5400" b="1" kern="0" spc="0" dirty="0">
                <a:effectLst/>
                <a:latin typeface="+mj-ea"/>
                <a:ea typeface="+mj-ea"/>
              </a:rPr>
              <a:t>독도</a:t>
            </a:r>
            <a:endParaRPr lang="ko-KR" altLang="en-US" sz="5400" b="1" dirty="0">
              <a:latin typeface="+mj-ea"/>
              <a:ea typeface="+mj-ea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5D29FDD-C8AD-4CC4-8148-4DB77377E144}"/>
              </a:ext>
            </a:extLst>
          </p:cNvPr>
          <p:cNvCxnSpPr>
            <a:cxnSpLocks/>
          </p:cNvCxnSpPr>
          <p:nvPr/>
        </p:nvCxnSpPr>
        <p:spPr>
          <a:xfrm>
            <a:off x="1293089" y="3481358"/>
            <a:ext cx="894177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56D7E5-5F64-47C1-88A7-88B4F689E01A}"/>
              </a:ext>
            </a:extLst>
          </p:cNvPr>
          <p:cNvSpPr txBox="1"/>
          <p:nvPr/>
        </p:nvSpPr>
        <p:spPr>
          <a:xfrm>
            <a:off x="9269835" y="3529083"/>
            <a:ext cx="110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kern="0" dirty="0">
                <a:latin typeface="+mj-ea"/>
                <a:ea typeface="+mj-ea"/>
              </a:rPr>
              <a:t>독도영토학</a:t>
            </a:r>
            <a:endParaRPr lang="en-US" altLang="ko-KR" sz="1400" kern="0" spc="0" dirty="0">
              <a:effectLst/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94889-0504-4758-9E9C-AB89BD84AA3F}"/>
              </a:ext>
            </a:extLst>
          </p:cNvPr>
          <p:cNvSpPr txBox="1"/>
          <p:nvPr/>
        </p:nvSpPr>
        <p:spPr>
          <a:xfrm>
            <a:off x="931620" y="2142080"/>
            <a:ext cx="328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천연기념물 제</a:t>
            </a:r>
            <a:r>
              <a:rPr lang="en-US" altLang="ko-KR" sz="2000" b="1" dirty="0"/>
              <a:t>366</a:t>
            </a:r>
            <a:r>
              <a:rPr lang="ko-KR" altLang="en-US" sz="2000" b="1" dirty="0"/>
              <a:t>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445130-E624-4EC1-9F99-EBEE6FD59C47}"/>
              </a:ext>
            </a:extLst>
          </p:cNvPr>
          <p:cNvSpPr txBox="1"/>
          <p:nvPr/>
        </p:nvSpPr>
        <p:spPr>
          <a:xfrm>
            <a:off x="9967521" y="5898042"/>
            <a:ext cx="181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/>
              <a:t>관광경영학과</a:t>
            </a:r>
            <a:endParaRPr lang="en-US" altLang="ko-KR" sz="1400" dirty="0"/>
          </a:p>
          <a:p>
            <a:pPr algn="just"/>
            <a:r>
              <a:rPr lang="en-US" altLang="ko-KR" sz="1400" dirty="0"/>
              <a:t>21514383 </a:t>
            </a:r>
            <a:r>
              <a:rPr lang="ko-KR" altLang="en-US" sz="1400" dirty="0"/>
              <a:t>김종진</a:t>
            </a:r>
          </a:p>
        </p:txBody>
      </p:sp>
    </p:spTree>
    <p:extLst>
      <p:ext uri="{BB962C8B-B14F-4D97-AF65-F5344CB8AC3E}">
        <p14:creationId xmlns:p14="http://schemas.microsoft.com/office/powerpoint/2010/main" val="204575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지리적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474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</a:t>
            </a:r>
            <a:r>
              <a:rPr lang="en-US" altLang="ko-KR" sz="2000" b="1" dirty="0"/>
              <a:t>-</a:t>
            </a:r>
            <a:r>
              <a:rPr lang="ko-KR" altLang="en-US" sz="2000" b="1" dirty="0"/>
              <a:t>독도 </a:t>
            </a:r>
            <a:r>
              <a:rPr lang="en-US" altLang="ko-KR" sz="2000" b="1" dirty="0"/>
              <a:t>87.4km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0" y="3277071"/>
            <a:ext cx="474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오키섬</a:t>
            </a:r>
            <a:r>
              <a:rPr lang="en-US" altLang="ko-KR" sz="2000" b="1" dirty="0"/>
              <a:t>-</a:t>
            </a:r>
            <a:r>
              <a:rPr lang="ko-KR" altLang="en-US" sz="2000" b="1" dirty="0"/>
              <a:t>독도 </a:t>
            </a:r>
            <a:r>
              <a:rPr lang="en-US" altLang="ko-KR" sz="2000" b="1" dirty="0"/>
              <a:t>157.5km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0" y="4233050"/>
            <a:ext cx="54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육안으로 확인 가능한 거리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0" y="5189029"/>
            <a:ext cx="558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과거부터 독도의 존재를 알았다는 반증</a:t>
            </a:r>
            <a:endParaRPr lang="ko-KR" altLang="en-US" sz="2400" b="1" dirty="0"/>
          </a:p>
        </p:txBody>
      </p:sp>
      <p:pic>
        <p:nvPicPr>
          <p:cNvPr id="3" name="그림 2" descr="텍스트, 빨간색이(가) 표시된 사진&#10;&#10;자동 생성된 설명">
            <a:extLst>
              <a:ext uri="{FF2B5EF4-FFF2-40B4-BE49-F238E27FC236}">
                <a16:creationId xmlns:a16="http://schemas.microsoft.com/office/drawing/2014/main" id="{1B7F51D1-69F6-4763-B2DE-7C61F28D9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41379"/>
            <a:ext cx="4746208" cy="3465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441035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지리적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474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일본의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독도 꼼수</a:t>
            </a:r>
            <a:r>
              <a:rPr lang="en-US" altLang="ko-KR" sz="2000" b="1" dirty="0"/>
              <a:t>’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0" y="3277071"/>
            <a:ext cx="474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실제 독도</a:t>
            </a:r>
            <a:r>
              <a:rPr lang="en-US" altLang="ko-KR" sz="2000" b="1" dirty="0"/>
              <a:t>-</a:t>
            </a:r>
            <a:r>
              <a:rPr lang="ko-KR" altLang="en-US" sz="2000" b="1" dirty="0"/>
              <a:t>시마네 현 거리 </a:t>
            </a:r>
            <a:r>
              <a:rPr lang="en-US" altLang="ko-KR" sz="2000" b="1" dirty="0"/>
              <a:t>220km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0" y="4233050"/>
            <a:ext cx="54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</a:t>
            </a:r>
            <a:r>
              <a:rPr lang="en-US" altLang="ko-KR" sz="2000" b="1" dirty="0"/>
              <a:t>-</a:t>
            </a:r>
            <a:r>
              <a:rPr lang="ko-KR" altLang="en-US" sz="2000" b="1" dirty="0"/>
              <a:t>독도 거리 표시 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0" y="5189029"/>
            <a:ext cx="558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 외무성 사이트를 통한 왜곡 선전</a:t>
            </a:r>
            <a:endParaRPr lang="ko-KR" altLang="en-US" sz="2400" b="1" dirty="0"/>
          </a:p>
        </p:txBody>
      </p:sp>
      <p:pic>
        <p:nvPicPr>
          <p:cNvPr id="1025" name="_x232920216">
            <a:extLst>
              <a:ext uri="{FF2B5EF4-FFF2-40B4-BE49-F238E27FC236}">
                <a16:creationId xmlns:a16="http://schemas.microsoft.com/office/drawing/2014/main" id="{B9FB8CD7-4B61-4252-9DBC-9B255E6E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11" y="2241377"/>
            <a:ext cx="4746208" cy="34655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DD1168A4-0737-42BD-9779-32DB14DE4832}"/>
              </a:ext>
            </a:extLst>
          </p:cNvPr>
          <p:cNvSpPr/>
          <p:nvPr/>
        </p:nvSpPr>
        <p:spPr>
          <a:xfrm>
            <a:off x="3280096" y="2202264"/>
            <a:ext cx="1140903" cy="455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6A7117B-E109-41B0-8325-4A1A950022DD}"/>
              </a:ext>
            </a:extLst>
          </p:cNvPr>
          <p:cNvSpPr/>
          <p:nvPr/>
        </p:nvSpPr>
        <p:spPr>
          <a:xfrm>
            <a:off x="3105326" y="4003143"/>
            <a:ext cx="1140903" cy="455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37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국제법적 지위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B5C1A-2C94-4092-8522-B6262DD75219}"/>
              </a:ext>
            </a:extLst>
          </p:cNvPr>
          <p:cNvSpPr txBox="1"/>
          <p:nvPr/>
        </p:nvSpPr>
        <p:spPr>
          <a:xfrm>
            <a:off x="2799567" y="2321734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누가 먼저 발견했는가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1AFDC-D83D-493E-A336-DFA5CC0381B3}"/>
              </a:ext>
            </a:extLst>
          </p:cNvPr>
          <p:cNvSpPr txBox="1"/>
          <p:nvPr/>
        </p:nvSpPr>
        <p:spPr>
          <a:xfrm>
            <a:off x="2839120" y="5181140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현재 누가 실효적인 통치를 하고 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7F630-2098-4D98-B59D-1FB230CBDD1A}"/>
              </a:ext>
            </a:extLst>
          </p:cNvPr>
          <p:cNvSpPr txBox="1"/>
          <p:nvPr/>
        </p:nvSpPr>
        <p:spPr>
          <a:xfrm>
            <a:off x="2799567" y="3751437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누가 지속적으로 관리했는가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pic>
        <p:nvPicPr>
          <p:cNvPr id="4" name="그래픽 3" descr="돋보기 단색으로 채워진">
            <a:extLst>
              <a:ext uri="{FF2B5EF4-FFF2-40B4-BE49-F238E27FC236}">
                <a16:creationId xmlns:a16="http://schemas.microsoft.com/office/drawing/2014/main" id="{C3CB2DDA-8334-4862-A1B8-65CE2214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4720" y="2126144"/>
            <a:ext cx="914400" cy="914400"/>
          </a:xfrm>
          <a:prstGeom prst="rect">
            <a:avLst/>
          </a:prstGeom>
        </p:spPr>
      </p:pic>
      <p:pic>
        <p:nvPicPr>
          <p:cNvPr id="19" name="그래픽 18" descr="교사 단색으로 채워진">
            <a:extLst>
              <a:ext uri="{FF2B5EF4-FFF2-40B4-BE49-F238E27FC236}">
                <a16:creationId xmlns:a16="http://schemas.microsoft.com/office/drawing/2014/main" id="{043A46D7-7156-4DE4-9519-1E38C8F4B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5167" y="3555847"/>
            <a:ext cx="914400" cy="914400"/>
          </a:xfrm>
          <a:prstGeom prst="rect">
            <a:avLst/>
          </a:prstGeom>
        </p:spPr>
      </p:pic>
      <p:pic>
        <p:nvPicPr>
          <p:cNvPr id="21" name="그래픽 20" descr="사용자 크라운 남자 단색으로 채워진">
            <a:extLst>
              <a:ext uri="{FF2B5EF4-FFF2-40B4-BE49-F238E27FC236}">
                <a16:creationId xmlns:a16="http://schemas.microsoft.com/office/drawing/2014/main" id="{0AFEBC10-2F98-425F-8E9C-80174E4A6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4720" y="4985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038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국제법적 지위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B5C1A-2C94-4092-8522-B6262DD75219}"/>
              </a:ext>
            </a:extLst>
          </p:cNvPr>
          <p:cNvSpPr txBox="1"/>
          <p:nvPr/>
        </p:nvSpPr>
        <p:spPr>
          <a:xfrm>
            <a:off x="1858676" y="1718922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누가 먼저 발견했는가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pic>
        <p:nvPicPr>
          <p:cNvPr id="4" name="그래픽 3" descr="돋보기 단색으로 채워진">
            <a:extLst>
              <a:ext uri="{FF2B5EF4-FFF2-40B4-BE49-F238E27FC236}">
                <a16:creationId xmlns:a16="http://schemas.microsoft.com/office/drawing/2014/main" id="{C3CB2DDA-8334-4862-A1B8-65CE2214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29" y="152333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3E418D-3D31-4044-AA7F-870AE15510AD}"/>
              </a:ext>
            </a:extLst>
          </p:cNvPr>
          <p:cNvSpPr txBox="1"/>
          <p:nvPr/>
        </p:nvSpPr>
        <p:spPr>
          <a:xfrm>
            <a:off x="1982118" y="2708823"/>
            <a:ext cx="527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세종실록 지리지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동국문헌 비고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만기요람</a:t>
            </a:r>
            <a:endParaRPr lang="ko-KR" altLang="en-US" sz="2400" b="1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C852475-2E5C-48D6-A90A-1B9355AA8348}"/>
              </a:ext>
            </a:extLst>
          </p:cNvPr>
          <p:cNvCxnSpPr/>
          <p:nvPr/>
        </p:nvCxnSpPr>
        <p:spPr>
          <a:xfrm>
            <a:off x="2348918" y="3397541"/>
            <a:ext cx="9810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904C8-8506-40B6-B3CC-49A25BB5AA7B}"/>
              </a:ext>
            </a:extLst>
          </p:cNvPr>
          <p:cNvSpPr txBox="1"/>
          <p:nvPr/>
        </p:nvSpPr>
        <p:spPr>
          <a:xfrm>
            <a:off x="3329987" y="3197486"/>
            <a:ext cx="598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울릉도와 독도의 존재에 대한 것을 명확히 기술</a:t>
            </a:r>
            <a:endParaRPr lang="ko-KR" alt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8BC3C-F99F-4880-AFA4-F26426A40EE1}"/>
              </a:ext>
            </a:extLst>
          </p:cNvPr>
          <p:cNvSpPr txBox="1"/>
          <p:nvPr/>
        </p:nvSpPr>
        <p:spPr>
          <a:xfrm>
            <a:off x="1988224" y="4240446"/>
            <a:ext cx="5849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대삼국지도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조선 동해안도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조선전도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조선수로지</a:t>
            </a:r>
            <a:endParaRPr lang="ko-KR" altLang="en-US" sz="2400" b="1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FC33E41-21AF-4662-9B9D-354F746ABA62}"/>
              </a:ext>
            </a:extLst>
          </p:cNvPr>
          <p:cNvCxnSpPr/>
          <p:nvPr/>
        </p:nvCxnSpPr>
        <p:spPr>
          <a:xfrm>
            <a:off x="2348918" y="4929164"/>
            <a:ext cx="9810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5B4DDBF-6CE3-47B7-ABF0-F26E76751CAE}"/>
              </a:ext>
            </a:extLst>
          </p:cNvPr>
          <p:cNvSpPr txBox="1"/>
          <p:nvPr/>
        </p:nvSpPr>
        <p:spPr>
          <a:xfrm>
            <a:off x="3329986" y="4729109"/>
            <a:ext cx="598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울릉도와 독도가 조선 땅임을 인지</a:t>
            </a:r>
            <a:endParaRPr lang="ko-KR" altLang="en-US" sz="2400" b="1" dirty="0"/>
          </a:p>
        </p:txBody>
      </p:sp>
      <p:pic>
        <p:nvPicPr>
          <p:cNvPr id="23" name="그림 22" descr="지도이(가) 표시된 사진&#10;&#10;자동 생성된 설명">
            <a:extLst>
              <a:ext uri="{FF2B5EF4-FFF2-40B4-BE49-F238E27FC236}">
                <a16:creationId xmlns:a16="http://schemas.microsoft.com/office/drawing/2014/main" id="{CE27A7CD-3460-442D-A89B-7F1559354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85" y="2437733"/>
            <a:ext cx="7564794" cy="3927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C416BD-6F68-44FB-A0FF-24DC3F836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31" y="2446121"/>
            <a:ext cx="7557748" cy="3927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C5090748-3C84-4DC8-96CF-4CED39A2E310}"/>
              </a:ext>
            </a:extLst>
          </p:cNvPr>
          <p:cNvSpPr/>
          <p:nvPr/>
        </p:nvSpPr>
        <p:spPr>
          <a:xfrm>
            <a:off x="6321839" y="4846016"/>
            <a:ext cx="1140903" cy="9575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 descr="지도이(가) 표시된 사진&#10;&#10;자동 생성된 설명">
            <a:extLst>
              <a:ext uri="{FF2B5EF4-FFF2-40B4-BE49-F238E27FC236}">
                <a16:creationId xmlns:a16="http://schemas.microsoft.com/office/drawing/2014/main" id="{873AE855-3C91-42A4-9E8D-7A9AA60C3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89" y="2437731"/>
            <a:ext cx="4456032" cy="3936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그림 26" descr="텍스트이(가) 표시된 사진&#10;&#10;자동 생성된 설명">
            <a:extLst>
              <a:ext uri="{FF2B5EF4-FFF2-40B4-BE49-F238E27FC236}">
                <a16:creationId xmlns:a16="http://schemas.microsoft.com/office/drawing/2014/main" id="{B5B35034-AF8E-4B09-B22D-B0CB50E45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29" y="2444245"/>
            <a:ext cx="8010167" cy="3920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19E09686-E1B0-4BF3-BD28-FC572F098DB6}"/>
              </a:ext>
            </a:extLst>
          </p:cNvPr>
          <p:cNvSpPr/>
          <p:nvPr/>
        </p:nvSpPr>
        <p:spPr>
          <a:xfrm>
            <a:off x="2092829" y="2428428"/>
            <a:ext cx="8010167" cy="3936713"/>
          </a:xfrm>
          <a:prstGeom prst="rect">
            <a:avLst/>
          </a:prstGeom>
          <a:solidFill>
            <a:schemeClr val="dk1">
              <a:alpha val="8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F6E39-7FCC-4DCD-B1E6-3B84D173F235}"/>
              </a:ext>
            </a:extLst>
          </p:cNvPr>
          <p:cNvSpPr txBox="1"/>
          <p:nvPr/>
        </p:nvSpPr>
        <p:spPr>
          <a:xfrm>
            <a:off x="2092829" y="3077569"/>
            <a:ext cx="8010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+mj-ea"/>
                <a:ea typeface="+mj-ea"/>
              </a:rPr>
              <a:t>훨씬 이전부터 조선은 독도의 존재를</a:t>
            </a:r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+mj-ea"/>
                <a:ea typeface="+mj-ea"/>
              </a:rPr>
              <a:t>알고 있었으며 일본 또한 그를 알고</a:t>
            </a:r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+mj-ea"/>
                <a:ea typeface="+mj-ea"/>
              </a:rPr>
              <a:t>독도를 조선 땅으로 인지했다</a:t>
            </a:r>
          </a:p>
        </p:txBody>
      </p:sp>
    </p:spTree>
    <p:extLst>
      <p:ext uri="{BB962C8B-B14F-4D97-AF65-F5344CB8AC3E}">
        <p14:creationId xmlns:p14="http://schemas.microsoft.com/office/powerpoint/2010/main" val="2918658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국제법적 지위</a:t>
            </a:r>
            <a:endParaRPr lang="ko-KR" alt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69149-9AB0-464D-9B64-F30EC81C34B0}"/>
              </a:ext>
            </a:extLst>
          </p:cNvPr>
          <p:cNvSpPr txBox="1"/>
          <p:nvPr/>
        </p:nvSpPr>
        <p:spPr>
          <a:xfrm>
            <a:off x="1858676" y="1718922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누가 지속적으로 관리했는가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pic>
        <p:nvPicPr>
          <p:cNvPr id="13" name="그래픽 12" descr="교사 단색으로 채워진">
            <a:extLst>
              <a:ext uri="{FF2B5EF4-FFF2-40B4-BE49-F238E27FC236}">
                <a16:creationId xmlns:a16="http://schemas.microsoft.com/office/drawing/2014/main" id="{EF939948-074D-4B17-8EC9-E98B2AAD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8" y="1514028"/>
            <a:ext cx="914400" cy="914400"/>
          </a:xfrm>
          <a:prstGeom prst="rect">
            <a:avLst/>
          </a:prstGeom>
        </p:spPr>
      </p:pic>
      <p:pic>
        <p:nvPicPr>
          <p:cNvPr id="16" name="그림 15" descr="텍스트, 가구이(가) 표시된 사진&#10;&#10;자동 생성된 설명">
            <a:extLst>
              <a:ext uri="{FF2B5EF4-FFF2-40B4-BE49-F238E27FC236}">
                <a16:creationId xmlns:a16="http://schemas.microsoft.com/office/drawing/2014/main" id="{12AC7C96-40A5-4FEF-8BDA-76250A4CF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2" y="2579707"/>
            <a:ext cx="4746208" cy="346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CD6FD0-8B55-429E-823F-0FF18F8E9EA9}"/>
              </a:ext>
            </a:extLst>
          </p:cNvPr>
          <p:cNvSpPr txBox="1"/>
          <p:nvPr/>
        </p:nvSpPr>
        <p:spPr>
          <a:xfrm>
            <a:off x="6240382" y="2794189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 도항면허</a:t>
            </a:r>
            <a:endParaRPr lang="ko-KR" alt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90914D-562A-4CFD-A060-F0FABA612678}"/>
              </a:ext>
            </a:extLst>
          </p:cNvPr>
          <p:cNvSpPr txBox="1"/>
          <p:nvPr/>
        </p:nvSpPr>
        <p:spPr>
          <a:xfrm>
            <a:off x="6240382" y="3742897"/>
            <a:ext cx="436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/>
              <a:t>타국 영토라고 인지했다는 증거</a:t>
            </a:r>
            <a:endParaRPr lang="ko-KR" alt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C9FD44-9718-4429-9D81-A3E7236AAB22}"/>
              </a:ext>
            </a:extLst>
          </p:cNvPr>
          <p:cNvSpPr txBox="1"/>
          <p:nvPr/>
        </p:nvSpPr>
        <p:spPr>
          <a:xfrm>
            <a:off x="6240382" y="4691605"/>
            <a:ext cx="4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‘</a:t>
            </a:r>
            <a:r>
              <a:rPr lang="ko-KR" altLang="en-US" sz="2000" b="1" dirty="0"/>
              <a:t>타국의 영토를 지속적으로 관리해왔다</a:t>
            </a:r>
            <a:r>
              <a:rPr lang="en-US" altLang="ko-KR" sz="2000" b="1" dirty="0"/>
              <a:t>’</a:t>
            </a:r>
            <a:endParaRPr lang="ko-KR" altLang="en-US" sz="2400" b="1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FA6EFD8-6716-430F-96CD-54615FCE701B}"/>
              </a:ext>
            </a:extLst>
          </p:cNvPr>
          <p:cNvCxnSpPr/>
          <p:nvPr/>
        </p:nvCxnSpPr>
        <p:spPr>
          <a:xfrm>
            <a:off x="6584033" y="5406043"/>
            <a:ext cx="9810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589280-0847-4B1B-AC2A-1F339C7BFAB8}"/>
              </a:ext>
            </a:extLst>
          </p:cNvPr>
          <p:cNvSpPr txBox="1"/>
          <p:nvPr/>
        </p:nvSpPr>
        <p:spPr>
          <a:xfrm>
            <a:off x="7565102" y="5205988"/>
            <a:ext cx="4515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불가능한 일</a:t>
            </a:r>
            <a:endParaRPr lang="ko-KR" alt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1D6E50-9140-41F3-B66E-334CCA3969E1}"/>
              </a:ext>
            </a:extLst>
          </p:cNvPr>
          <p:cNvSpPr txBox="1"/>
          <p:nvPr/>
        </p:nvSpPr>
        <p:spPr>
          <a:xfrm>
            <a:off x="7565102" y="5606098"/>
            <a:ext cx="4515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사실이라면 엄연한 국경 침범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994509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국제법적 지위</a:t>
            </a:r>
            <a:endParaRPr lang="ko-KR" alt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69149-9AB0-464D-9B64-F30EC81C34B0}"/>
              </a:ext>
            </a:extLst>
          </p:cNvPr>
          <p:cNvSpPr txBox="1"/>
          <p:nvPr/>
        </p:nvSpPr>
        <p:spPr>
          <a:xfrm>
            <a:off x="1858676" y="1718922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누가 지속적으로 관리했는가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pic>
        <p:nvPicPr>
          <p:cNvPr id="13" name="그래픽 12" descr="교사 단색으로 채워진">
            <a:extLst>
              <a:ext uri="{FF2B5EF4-FFF2-40B4-BE49-F238E27FC236}">
                <a16:creationId xmlns:a16="http://schemas.microsoft.com/office/drawing/2014/main" id="{EF939948-074D-4B17-8EC9-E98B2AAD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8" y="151402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CD6FD0-8B55-429E-823F-0FF18F8E9EA9}"/>
              </a:ext>
            </a:extLst>
          </p:cNvPr>
          <p:cNvSpPr txBox="1"/>
          <p:nvPr/>
        </p:nvSpPr>
        <p:spPr>
          <a:xfrm>
            <a:off x="6240381" y="2794189"/>
            <a:ext cx="436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고종 황제의 대한제국 칙령 제</a:t>
            </a:r>
            <a:r>
              <a:rPr lang="en-US" altLang="ko-KR" sz="2000" b="1" dirty="0"/>
              <a:t>41</a:t>
            </a:r>
            <a:r>
              <a:rPr lang="ko-KR" altLang="en-US" sz="2000" b="1" dirty="0"/>
              <a:t>호</a:t>
            </a:r>
            <a:endParaRPr lang="ko-KR" alt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90914D-562A-4CFD-A060-F0FABA612678}"/>
              </a:ext>
            </a:extLst>
          </p:cNvPr>
          <p:cNvSpPr txBox="1"/>
          <p:nvPr/>
        </p:nvSpPr>
        <p:spPr>
          <a:xfrm>
            <a:off x="6240382" y="3742897"/>
            <a:ext cx="436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독도에 대한 행정 관리 강화</a:t>
            </a:r>
            <a:endParaRPr lang="ko-KR" alt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C9FD44-9718-4429-9D81-A3E7236AAB22}"/>
              </a:ext>
            </a:extLst>
          </p:cNvPr>
          <p:cNvSpPr txBox="1"/>
          <p:nvPr/>
        </p:nvSpPr>
        <p:spPr>
          <a:xfrm>
            <a:off x="6240382" y="4691605"/>
            <a:ext cx="474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 → </a:t>
            </a:r>
            <a:r>
              <a:rPr lang="ko-KR" altLang="en-US" sz="2000" b="1" dirty="0" err="1"/>
              <a:t>울도군</a:t>
            </a:r>
            <a:endParaRPr lang="en-US" altLang="ko-KR" sz="2000" b="1" dirty="0"/>
          </a:p>
          <a:p>
            <a:r>
              <a:rPr lang="ko-KR" altLang="en-US" sz="2000" b="1" dirty="0"/>
              <a:t>울릉도 도감 → </a:t>
            </a:r>
            <a:r>
              <a:rPr lang="ko-KR" altLang="en-US" sz="2000" b="1" dirty="0" err="1"/>
              <a:t>울도군</a:t>
            </a:r>
            <a:r>
              <a:rPr lang="ko-KR" altLang="en-US" sz="2000" b="1" dirty="0"/>
              <a:t> 군수 격상</a:t>
            </a:r>
            <a:endParaRPr lang="ko-KR" altLang="en-US" sz="24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8DDCA6-E42D-435E-B89B-AAC9F0201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3" y="2579707"/>
            <a:ext cx="4746208" cy="346557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0B63C74-EA35-4033-B45C-79265ECA4711}"/>
              </a:ext>
            </a:extLst>
          </p:cNvPr>
          <p:cNvCxnSpPr/>
          <p:nvPr/>
        </p:nvCxnSpPr>
        <p:spPr>
          <a:xfrm>
            <a:off x="6648201" y="5662717"/>
            <a:ext cx="9810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8B0D6F-594A-4A8C-837E-92157F1D2E0D}"/>
              </a:ext>
            </a:extLst>
          </p:cNvPr>
          <p:cNvSpPr txBox="1"/>
          <p:nvPr/>
        </p:nvSpPr>
        <p:spPr>
          <a:xfrm>
            <a:off x="7629270" y="5455854"/>
            <a:ext cx="436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독도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울도군</a:t>
            </a:r>
            <a:r>
              <a:rPr lang="ko-KR" altLang="en-US" sz="2000" b="1" dirty="0"/>
              <a:t> 군수 관할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708666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국제법적 지위</a:t>
            </a:r>
            <a:endParaRPr lang="ko-KR" alt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69149-9AB0-464D-9B64-F30EC81C34B0}"/>
              </a:ext>
            </a:extLst>
          </p:cNvPr>
          <p:cNvSpPr txBox="1"/>
          <p:nvPr/>
        </p:nvSpPr>
        <p:spPr>
          <a:xfrm>
            <a:off x="1858676" y="1718922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누가 지속적으로 관리했는가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pic>
        <p:nvPicPr>
          <p:cNvPr id="13" name="그래픽 12" descr="교사 단색으로 채워진">
            <a:extLst>
              <a:ext uri="{FF2B5EF4-FFF2-40B4-BE49-F238E27FC236}">
                <a16:creationId xmlns:a16="http://schemas.microsoft.com/office/drawing/2014/main" id="{EF939948-074D-4B17-8EC9-E98B2AAD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8" y="1514028"/>
            <a:ext cx="914400" cy="914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1BA9670-4441-4933-9342-C0489CFD6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2" y="2579708"/>
            <a:ext cx="4746207" cy="3465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7C82FCAD-12AC-4691-A8F9-6263F72B7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2" y="2579707"/>
            <a:ext cx="4746207" cy="346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722C92-FDA3-4EBE-BCCF-1BAAD6CBB339}"/>
              </a:ext>
            </a:extLst>
          </p:cNvPr>
          <p:cNvSpPr txBox="1"/>
          <p:nvPr/>
        </p:nvSpPr>
        <p:spPr>
          <a:xfrm>
            <a:off x="6240381" y="2697937"/>
            <a:ext cx="436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SCAPIN-677, </a:t>
            </a:r>
            <a:r>
              <a:rPr lang="ko-KR" altLang="en-US" sz="2000" b="1" dirty="0"/>
              <a:t>독도 한국영토에 포함</a:t>
            </a:r>
            <a:endParaRPr lang="ko-KR" alt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EDB1A0-B0AC-46A0-87B1-B3495E16C01C}"/>
              </a:ext>
            </a:extLst>
          </p:cNvPr>
          <p:cNvSpPr txBox="1"/>
          <p:nvPr/>
        </p:nvSpPr>
        <p:spPr>
          <a:xfrm>
            <a:off x="6240382" y="3646645"/>
            <a:ext cx="436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연합국 결정 수정 위한 지령 </a:t>
            </a:r>
            <a:r>
              <a:rPr lang="en-US" altLang="ko-KR" sz="2000" b="1" dirty="0"/>
              <a:t>X</a:t>
            </a:r>
            <a:endParaRPr lang="ko-KR" alt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4E406-4C5D-40C0-B0FD-3CD91DD9F778}"/>
              </a:ext>
            </a:extLst>
          </p:cNvPr>
          <p:cNvSpPr txBox="1"/>
          <p:nvPr/>
        </p:nvSpPr>
        <p:spPr>
          <a:xfrm>
            <a:off x="6240381" y="5544061"/>
            <a:ext cx="4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국제법적으로 대한민국이 영유권 소유</a:t>
            </a:r>
            <a:endParaRPr lang="ko-KR" alt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B7BEBD-717C-4262-A4EA-36A80862D6AD}"/>
              </a:ext>
            </a:extLst>
          </p:cNvPr>
          <p:cNvSpPr txBox="1"/>
          <p:nvPr/>
        </p:nvSpPr>
        <p:spPr>
          <a:xfrm>
            <a:off x="6240381" y="4595353"/>
            <a:ext cx="4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부속도서로 인정받을 수 있는 조건 충족</a:t>
            </a:r>
            <a:endParaRPr lang="ko-KR" altLang="en-US" sz="2400" b="1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69FA7AE-EB63-496E-8E41-A6C77A4810E6}"/>
              </a:ext>
            </a:extLst>
          </p:cNvPr>
          <p:cNvSpPr/>
          <p:nvPr/>
        </p:nvSpPr>
        <p:spPr>
          <a:xfrm>
            <a:off x="1196620" y="2579706"/>
            <a:ext cx="9781175" cy="3698002"/>
          </a:xfrm>
          <a:prstGeom prst="rect">
            <a:avLst/>
          </a:prstGeom>
          <a:solidFill>
            <a:schemeClr val="dk1">
              <a:alpha val="8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8EABC8-66B5-46F9-B633-355323696E24}"/>
              </a:ext>
            </a:extLst>
          </p:cNvPr>
          <p:cNvSpPr txBox="1"/>
          <p:nvPr/>
        </p:nvSpPr>
        <p:spPr>
          <a:xfrm>
            <a:off x="1205413" y="3077569"/>
            <a:ext cx="9781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+mj-ea"/>
                <a:ea typeface="+mj-ea"/>
              </a:rPr>
              <a:t>일본의 불법적인 국경 침범을 막기위한</a:t>
            </a:r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+mj-ea"/>
                <a:ea typeface="+mj-ea"/>
              </a:rPr>
              <a:t>수단을 과거부터 여러 차례 강구 및 실행해왔으며</a:t>
            </a:r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+mj-ea"/>
                <a:ea typeface="+mj-ea"/>
              </a:rPr>
              <a:t>국제법적으로도 영유권을 소유하고 있다</a:t>
            </a:r>
          </a:p>
        </p:txBody>
      </p:sp>
    </p:spTree>
    <p:extLst>
      <p:ext uri="{BB962C8B-B14F-4D97-AF65-F5344CB8AC3E}">
        <p14:creationId xmlns:p14="http://schemas.microsoft.com/office/powerpoint/2010/main" val="3095818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국제법적 지위</a:t>
            </a:r>
            <a:endParaRPr lang="ko-KR" alt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69149-9AB0-464D-9B64-F30EC81C34B0}"/>
              </a:ext>
            </a:extLst>
          </p:cNvPr>
          <p:cNvSpPr txBox="1"/>
          <p:nvPr/>
        </p:nvSpPr>
        <p:spPr>
          <a:xfrm>
            <a:off x="1858676" y="1718922"/>
            <a:ext cx="688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현재 누가 실효적인 통치를 하고 있는가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pic>
        <p:nvPicPr>
          <p:cNvPr id="13" name="그래픽 12" descr="교사 단색으로 채워진">
            <a:extLst>
              <a:ext uri="{FF2B5EF4-FFF2-40B4-BE49-F238E27FC236}">
                <a16:creationId xmlns:a16="http://schemas.microsoft.com/office/drawing/2014/main" id="{EF939948-074D-4B17-8EC9-E98B2AAD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8" y="1514028"/>
            <a:ext cx="914400" cy="914400"/>
          </a:xfrm>
          <a:prstGeom prst="rect">
            <a:avLst/>
          </a:prstGeom>
        </p:spPr>
      </p:pic>
      <p:pic>
        <p:nvPicPr>
          <p:cNvPr id="3" name="그림 2" descr="바위, 실외, 산, 바위투성이이(가) 표시된 사진&#10;&#10;자동 생성된 설명">
            <a:extLst>
              <a:ext uri="{FF2B5EF4-FFF2-40B4-BE49-F238E27FC236}">
                <a16:creationId xmlns:a16="http://schemas.microsoft.com/office/drawing/2014/main" id="{80E454F4-CAC2-456C-97B7-190E4676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2" y="2579707"/>
            <a:ext cx="4746207" cy="346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A3A311-F277-4637-83AC-A6AFAC07B40C}"/>
              </a:ext>
            </a:extLst>
          </p:cNvPr>
          <p:cNvSpPr txBox="1"/>
          <p:nvPr/>
        </p:nvSpPr>
        <p:spPr>
          <a:xfrm>
            <a:off x="6240382" y="2697937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독도의 </a:t>
            </a:r>
            <a:r>
              <a:rPr lang="en-US" altLang="ko-KR" sz="2000" b="1" dirty="0"/>
              <a:t>‘</a:t>
            </a:r>
            <a:r>
              <a:rPr lang="ko-KR" altLang="en-US" sz="2000" b="1" dirty="0" err="1"/>
              <a:t>한국령</a:t>
            </a:r>
            <a:r>
              <a:rPr lang="en-US" altLang="ko-KR" sz="2000" b="1" dirty="0"/>
              <a:t>‘ </a:t>
            </a:r>
            <a:r>
              <a:rPr lang="ko-KR" altLang="en-US" sz="2000" b="1" dirty="0"/>
              <a:t>표지석</a:t>
            </a:r>
            <a:endParaRPr lang="ko-KR" alt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B3E5E-A189-41E1-8ADB-23FA607253DB}"/>
              </a:ext>
            </a:extLst>
          </p:cNvPr>
          <p:cNvSpPr txBox="1"/>
          <p:nvPr/>
        </p:nvSpPr>
        <p:spPr>
          <a:xfrm>
            <a:off x="6240382" y="3650094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독도 주민의 존재</a:t>
            </a:r>
            <a:endParaRPr lang="ko-KR" alt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C3595-05DE-4AA5-AFEE-7FF775D01377}"/>
              </a:ext>
            </a:extLst>
          </p:cNvPr>
          <p:cNvSpPr txBox="1"/>
          <p:nvPr/>
        </p:nvSpPr>
        <p:spPr>
          <a:xfrm>
            <a:off x="6240382" y="4602251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독도명예주민증 발급</a:t>
            </a:r>
            <a:endParaRPr lang="ko-KR" alt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6320EC-20D4-4C0A-813D-4051BFC775D8}"/>
              </a:ext>
            </a:extLst>
          </p:cNvPr>
          <p:cNvSpPr txBox="1"/>
          <p:nvPr/>
        </p:nvSpPr>
        <p:spPr>
          <a:xfrm>
            <a:off x="6240382" y="5548919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방문 시 여권 필요 여부</a:t>
            </a:r>
            <a:endParaRPr lang="ko-KR" altLang="en-US" sz="24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D0D863-B5B9-4648-B0A7-CE2717FC5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579706"/>
            <a:ext cx="4746207" cy="21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78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362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우리의 영토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독도</a:t>
            </a:r>
            <a:endParaRPr lang="ko-KR" altLang="en-US" sz="3200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E325CFF-16A4-45FD-B87E-A78AB30A020C}"/>
              </a:ext>
            </a:extLst>
          </p:cNvPr>
          <p:cNvSpPr/>
          <p:nvPr/>
        </p:nvSpPr>
        <p:spPr>
          <a:xfrm>
            <a:off x="0" y="1748920"/>
            <a:ext cx="12192000" cy="4869990"/>
          </a:xfrm>
          <a:prstGeom prst="rect">
            <a:avLst/>
          </a:prstGeom>
          <a:solidFill>
            <a:schemeClr val="dk1">
              <a:alpha val="8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+mj-ea"/>
                <a:ea typeface="+mj-ea"/>
              </a:rPr>
              <a:t>영역적</a:t>
            </a:r>
            <a:r>
              <a:rPr lang="en-US" altLang="ko-KR" sz="2800" b="1" dirty="0">
                <a:latin typeface="+mj-ea"/>
                <a:ea typeface="+mj-ea"/>
              </a:rPr>
              <a:t>, </a:t>
            </a:r>
            <a:r>
              <a:rPr lang="ko-KR" altLang="en-US" sz="2800" b="1" dirty="0">
                <a:latin typeface="+mj-ea"/>
                <a:ea typeface="+mj-ea"/>
              </a:rPr>
              <a:t>경제적</a:t>
            </a:r>
            <a:r>
              <a:rPr lang="en-US" altLang="ko-KR" sz="2800" b="1" dirty="0">
                <a:latin typeface="+mj-ea"/>
                <a:ea typeface="+mj-ea"/>
              </a:rPr>
              <a:t>, </a:t>
            </a:r>
            <a:r>
              <a:rPr lang="ko-KR" altLang="en-US" sz="2800" b="1" dirty="0">
                <a:latin typeface="+mj-ea"/>
                <a:ea typeface="+mj-ea"/>
              </a:rPr>
              <a:t>생태적인 독도의 가치는 상당히 높다</a:t>
            </a:r>
            <a:endParaRPr lang="en-US" altLang="ko-KR" sz="2800" b="1" dirty="0">
              <a:latin typeface="+mj-ea"/>
              <a:ea typeface="+mj-ea"/>
            </a:endParaRPr>
          </a:p>
          <a:p>
            <a:pPr algn="ctr"/>
            <a:endParaRPr lang="en-US" altLang="ko-KR" sz="2800" b="1" dirty="0"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latin typeface="+mj-ea"/>
                <a:ea typeface="+mj-ea"/>
              </a:rPr>
              <a:t>이를 노리고 일본은 지속적으로 독도를 노리고 있다</a:t>
            </a:r>
            <a:endParaRPr lang="en-US" altLang="ko-KR" sz="2800" b="1" dirty="0">
              <a:latin typeface="+mj-ea"/>
              <a:ea typeface="+mj-ea"/>
            </a:endParaRPr>
          </a:p>
          <a:p>
            <a:pPr algn="ctr"/>
            <a:endParaRPr lang="en-US" altLang="ko-KR" sz="2800" b="1" dirty="0"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latin typeface="+mj-ea"/>
                <a:ea typeface="+mj-ea"/>
              </a:rPr>
              <a:t>단순 자원의 가치를 위한 것이 아닌 영토를 지키기 위해서</a:t>
            </a:r>
            <a:endParaRPr lang="en-US" altLang="ko-KR" sz="2800" b="1" dirty="0">
              <a:latin typeface="+mj-ea"/>
              <a:ea typeface="+mj-ea"/>
            </a:endParaRPr>
          </a:p>
          <a:p>
            <a:pPr algn="ctr"/>
            <a:endParaRPr lang="en-US" altLang="ko-KR" sz="2800" b="1" dirty="0"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latin typeface="+mj-ea"/>
                <a:ea typeface="+mj-ea"/>
              </a:rPr>
              <a:t>우리는 더욱 강력히 주장하고 맞서야 한다</a:t>
            </a:r>
          </a:p>
        </p:txBody>
      </p:sp>
    </p:spTree>
    <p:extLst>
      <p:ext uri="{BB962C8B-B14F-4D97-AF65-F5344CB8AC3E}">
        <p14:creationId xmlns:p14="http://schemas.microsoft.com/office/powerpoint/2010/main" val="72679113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자연, 물, 하늘, 실외이(가) 표시된 사진&#10;&#10;자동 생성된 설명">
            <a:extLst>
              <a:ext uri="{FF2B5EF4-FFF2-40B4-BE49-F238E27FC236}">
                <a16:creationId xmlns:a16="http://schemas.microsoft.com/office/drawing/2014/main" id="{FDB87905-43BB-4B7D-ACAF-F588281A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80449-1336-42FD-9926-88EBDE5D69D8}"/>
              </a:ext>
            </a:extLst>
          </p:cNvPr>
          <p:cNvSpPr txBox="1"/>
          <p:nvPr/>
        </p:nvSpPr>
        <p:spPr>
          <a:xfrm>
            <a:off x="1293089" y="2542190"/>
            <a:ext cx="761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kern="0" spc="0" dirty="0">
                <a:effectLst/>
                <a:latin typeface="+mj-ea"/>
                <a:ea typeface="+mj-ea"/>
              </a:rPr>
              <a:t>대한민국 영토</a:t>
            </a:r>
            <a:r>
              <a:rPr lang="en-US" altLang="ko-KR" sz="5400" b="1" kern="0" spc="0" dirty="0">
                <a:effectLst/>
                <a:latin typeface="+mj-ea"/>
                <a:ea typeface="+mj-ea"/>
              </a:rPr>
              <a:t>, </a:t>
            </a:r>
            <a:r>
              <a:rPr lang="ko-KR" altLang="en-US" sz="5400" b="1" kern="0" spc="0" dirty="0">
                <a:effectLst/>
                <a:latin typeface="+mj-ea"/>
                <a:ea typeface="+mj-ea"/>
              </a:rPr>
              <a:t>독도</a:t>
            </a:r>
            <a:endParaRPr lang="ko-KR" altLang="en-US" sz="5400" b="1" dirty="0">
              <a:latin typeface="+mj-ea"/>
              <a:ea typeface="+mj-ea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5D29FDD-C8AD-4CC4-8148-4DB77377E144}"/>
              </a:ext>
            </a:extLst>
          </p:cNvPr>
          <p:cNvCxnSpPr>
            <a:cxnSpLocks/>
          </p:cNvCxnSpPr>
          <p:nvPr/>
        </p:nvCxnSpPr>
        <p:spPr>
          <a:xfrm>
            <a:off x="1293089" y="3481358"/>
            <a:ext cx="894177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86AA0D-92E6-4BD8-85C6-7982CA5C1273}"/>
              </a:ext>
            </a:extLst>
          </p:cNvPr>
          <p:cNvSpPr txBox="1"/>
          <p:nvPr/>
        </p:nvSpPr>
        <p:spPr>
          <a:xfrm>
            <a:off x="9269835" y="3529083"/>
            <a:ext cx="110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kern="0" dirty="0">
                <a:latin typeface="+mj-ea"/>
                <a:ea typeface="+mj-ea"/>
              </a:rPr>
              <a:t>감사합니다</a:t>
            </a:r>
            <a:endParaRPr lang="en-US" altLang="ko-KR" sz="1400" kern="0" spc="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720547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4" y="934092"/>
            <a:ext cx="174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</a:t>
            </a:r>
            <a:endParaRPr lang="ko-KR" altLang="en-US" sz="3200" b="1" dirty="0"/>
          </a:p>
        </p:txBody>
      </p:sp>
      <p:pic>
        <p:nvPicPr>
          <p:cNvPr id="9" name="그림 8" descr="자연, 물, 하늘, 실외이(가) 표시된 사진&#10;&#10;자동 생성된 설명">
            <a:extLst>
              <a:ext uri="{FF2B5EF4-FFF2-40B4-BE49-F238E27FC236}">
                <a16:creationId xmlns:a16="http://schemas.microsoft.com/office/drawing/2014/main" id="{57926261-7099-4A5C-BE47-0C5E569BE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2" y="2272966"/>
            <a:ext cx="4746209" cy="3420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울릉도의 부속 섬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1" y="3277071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동도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서도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개의 섬</a:t>
            </a:r>
            <a:endParaRPr lang="ko-KR" alt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1" y="4233050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한국 정부 소유 국유지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1" y="5189029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천연기념물 제</a:t>
            </a:r>
            <a:r>
              <a:rPr lang="en-US" altLang="ko-KR" sz="2000" b="1" dirty="0"/>
              <a:t>266</a:t>
            </a:r>
            <a:r>
              <a:rPr lang="ko-KR" altLang="en-US" sz="2000" b="1" dirty="0"/>
              <a:t>호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755784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5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독도와 일본</a:t>
            </a:r>
            <a:endParaRPr lang="ko-KR" altLang="en-US" sz="3200" b="1" dirty="0"/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9C4899C1-72DC-468E-8F5C-FD6BA1EA7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72965"/>
            <a:ext cx="4746209" cy="3420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0E8284-147B-44FC-AD8B-3C30A7D29DEE}"/>
              </a:ext>
            </a:extLst>
          </p:cNvPr>
          <p:cNvSpPr txBox="1"/>
          <p:nvPr/>
        </p:nvSpPr>
        <p:spPr>
          <a:xfrm>
            <a:off x="6240381" y="2321092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 도항면허 취득</a:t>
            </a:r>
            <a:endParaRPr lang="ko-KR" alt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18643-BCC8-4B60-9694-8EB30BBCCFC1}"/>
              </a:ext>
            </a:extLst>
          </p:cNvPr>
          <p:cNvSpPr txBox="1"/>
          <p:nvPr/>
        </p:nvSpPr>
        <p:spPr>
          <a:xfrm>
            <a:off x="6240380" y="3277071"/>
            <a:ext cx="3545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어업 종사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울릉도 독점 경영</a:t>
            </a:r>
            <a:endParaRPr lang="ko-KR" alt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40656-9DF2-4ABA-B3C1-6295F859FE28}"/>
              </a:ext>
            </a:extLst>
          </p:cNvPr>
          <p:cNvSpPr txBox="1"/>
          <p:nvPr/>
        </p:nvSpPr>
        <p:spPr>
          <a:xfrm>
            <a:off x="6240381" y="4233050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17</a:t>
            </a:r>
            <a:r>
              <a:rPr lang="ko-KR" altLang="en-US" sz="2000" b="1" dirty="0"/>
              <a:t>세기 중엽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영유권 확립</a:t>
            </a:r>
            <a:endParaRPr lang="ko-KR" alt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32732-FA31-4E72-8F05-6B74E73C0B14}"/>
              </a:ext>
            </a:extLst>
          </p:cNvPr>
          <p:cNvSpPr txBox="1"/>
          <p:nvPr/>
        </p:nvSpPr>
        <p:spPr>
          <a:xfrm>
            <a:off x="6240381" y="5189029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독도는 일본의 땅</a:t>
            </a:r>
            <a:endParaRPr lang="ko-KR" altLang="en-US" sz="2400" b="1" dirty="0"/>
          </a:p>
        </p:txBody>
      </p:sp>
      <p:pic>
        <p:nvPicPr>
          <p:cNvPr id="19" name="그림 18" descr="텍스트, 가구이(가) 표시된 사진&#10;&#10;자동 생성된 설명">
            <a:extLst>
              <a:ext uri="{FF2B5EF4-FFF2-40B4-BE49-F238E27FC236}">
                <a16:creationId xmlns:a16="http://schemas.microsoft.com/office/drawing/2014/main" id="{3D68BE78-552E-4BDF-9A82-2BE92B5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0" y="2272964"/>
            <a:ext cx="4746209" cy="3420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650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역사적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512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삼국사기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0" y="3277071"/>
            <a:ext cx="381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‘</a:t>
            </a:r>
            <a:r>
              <a:rPr lang="ko-KR" altLang="en-US" sz="2000" b="1" dirty="0"/>
              <a:t>신라가 우산국을 복속했다</a:t>
            </a:r>
            <a:r>
              <a:rPr lang="en-US" altLang="ko-KR" sz="2000" b="1" dirty="0"/>
              <a:t>.</a:t>
            </a:r>
            <a:r>
              <a:rPr lang="en-US" altLang="ko-KR" sz="2400" b="1" dirty="0"/>
              <a:t>‘</a:t>
            </a:r>
            <a:endParaRPr lang="en-US" altLang="ko-KR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1" y="4233050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1454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세종실록 지리지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1" y="5189029"/>
            <a:ext cx="360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/>
              <a:t>울릉도와 독도에 대한 기술</a:t>
            </a:r>
            <a:endParaRPr lang="ko-KR" altLang="en-US" sz="2400" b="1" dirty="0"/>
          </a:p>
        </p:txBody>
      </p:sp>
      <p:pic>
        <p:nvPicPr>
          <p:cNvPr id="4" name="그림 3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E2335117-2FB0-4683-9091-F5A930687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73976"/>
            <a:ext cx="4746209" cy="3419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77FFEA0-3E22-43BA-A69D-63F0636F6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0" y="2273976"/>
            <a:ext cx="4746209" cy="3419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6744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역사적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34303" y="1800070"/>
            <a:ext cx="465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어부이자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민간외교가 안용복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34303" y="2583276"/>
            <a:ext cx="381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 어민 힐책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납치</a:t>
            </a:r>
            <a:endParaRPr lang="en-US" altLang="ko-KR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34303" y="3366482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”</a:t>
            </a:r>
            <a:r>
              <a:rPr lang="ko-KR" altLang="en-US" sz="2000" b="1" dirty="0"/>
              <a:t>울릉도는 조선의 땅</a:t>
            </a:r>
            <a:r>
              <a:rPr lang="en-US" altLang="ko-KR" sz="2000" b="1" dirty="0"/>
              <a:t>＂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34303" y="4149688"/>
            <a:ext cx="360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서계 획득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강탈 및 위조</a:t>
            </a:r>
            <a:endParaRPr lang="ko-KR" altLang="en-US" sz="2400" b="1" dirty="0"/>
          </a:p>
        </p:txBody>
      </p:sp>
      <p:pic>
        <p:nvPicPr>
          <p:cNvPr id="5" name="그림 4" descr="나무, 실외, 하늘이(가) 표시된 사진&#10;&#10;자동 생성된 설명">
            <a:extLst>
              <a:ext uri="{FF2B5EF4-FFF2-40B4-BE49-F238E27FC236}">
                <a16:creationId xmlns:a16="http://schemas.microsoft.com/office/drawing/2014/main" id="{10DED6E7-CDE9-41CB-A188-3FF0BF73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90" y="1632290"/>
            <a:ext cx="4746209" cy="4808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4013A8-52D2-4DBB-95B7-160A2312F98D}"/>
              </a:ext>
            </a:extLst>
          </p:cNvPr>
          <p:cNvSpPr txBox="1"/>
          <p:nvPr/>
        </p:nvSpPr>
        <p:spPr>
          <a:xfrm>
            <a:off x="6234303" y="4932894"/>
            <a:ext cx="360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예조의 서계 전달</a:t>
            </a:r>
            <a:endParaRPr lang="ko-KR" alt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4899B-9CD0-4E89-8CF7-FC5A58C1B8A1}"/>
              </a:ext>
            </a:extLst>
          </p:cNvPr>
          <p:cNvSpPr txBox="1"/>
          <p:nvPr/>
        </p:nvSpPr>
        <p:spPr>
          <a:xfrm>
            <a:off x="6234303" y="5716100"/>
            <a:ext cx="360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1695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돗토리번</a:t>
            </a:r>
            <a:r>
              <a:rPr lang="ko-KR" altLang="en-US" sz="2000" b="1" dirty="0"/>
              <a:t> 답변서</a:t>
            </a:r>
            <a:endParaRPr lang="ko-KR" altLang="en-US" sz="2400" b="1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D8BBDEAA-B43D-42A5-885C-0D4543BA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73973"/>
            <a:ext cx="4746209" cy="3453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1132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역사적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안용복의 도일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0" y="3277071"/>
            <a:ext cx="381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국경 침범에 대해 항의</a:t>
            </a:r>
            <a:endParaRPr lang="en-US" altLang="ko-KR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0" y="4233050"/>
            <a:ext cx="54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원록</a:t>
            </a:r>
            <a:r>
              <a:rPr lang="en-US" altLang="ko-KR" sz="2000" b="1" dirty="0"/>
              <a:t>9</a:t>
            </a:r>
            <a:r>
              <a:rPr lang="ko-KR" altLang="en-US" sz="2000" b="1" dirty="0"/>
              <a:t>병자년 조선 </a:t>
            </a:r>
            <a:r>
              <a:rPr lang="ko-KR" altLang="en-US" sz="2000" b="1" dirty="0" err="1"/>
              <a:t>주착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안일권</a:t>
            </a:r>
            <a:r>
              <a:rPr lang="ko-KR" altLang="en-US" sz="2000" b="1" dirty="0"/>
              <a:t> 지각서에 기록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1" y="5189029"/>
            <a:ext cx="360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1697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막부 출어금지 통보</a:t>
            </a:r>
            <a:endParaRPr lang="ko-KR" altLang="en-US" sz="2400" b="1" dirty="0"/>
          </a:p>
        </p:txBody>
      </p:sp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3C5821AF-FF18-4B84-8775-A49DE7F8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73975"/>
            <a:ext cx="4746209" cy="3453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359072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역사적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31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조선국 교제 시말 내탐서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0" y="3277071"/>
            <a:ext cx="474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/>
              <a:t>울릉도와 독도가 조선 부속이 된 사정</a:t>
            </a:r>
            <a:endParaRPr lang="en-US" altLang="ko-KR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0" y="4233050"/>
            <a:ext cx="54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태정관 지령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1" y="5189029"/>
            <a:ext cx="360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고종 황제 칙령 제</a:t>
            </a:r>
            <a:r>
              <a:rPr lang="en-US" altLang="ko-KR" sz="2000" b="1" dirty="0"/>
              <a:t>41</a:t>
            </a:r>
            <a:r>
              <a:rPr lang="ko-KR" altLang="en-US" sz="2000" b="1" dirty="0"/>
              <a:t>호 반포</a:t>
            </a:r>
            <a:endParaRPr lang="ko-KR" altLang="en-US" sz="2400" b="1" dirty="0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1B5B1DC-4316-4789-A719-8B41B4038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57932"/>
            <a:ext cx="4746209" cy="3453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2767858-BDFA-4B8B-B606-A7DA0CF5A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253071"/>
            <a:ext cx="3405989" cy="3453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0B4BEFA-E058-4424-BEE0-DCFCF778F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97" y="2253071"/>
            <a:ext cx="3405989" cy="3453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FD16E97-2D89-407A-8DB2-AB3BD06FD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0" y="2257931"/>
            <a:ext cx="3366589" cy="3457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98A958D-6EC4-4E6B-8DDA-075F752F1F84}"/>
              </a:ext>
            </a:extLst>
          </p:cNvPr>
          <p:cNvSpPr/>
          <p:nvPr/>
        </p:nvSpPr>
        <p:spPr>
          <a:xfrm>
            <a:off x="0" y="2247825"/>
            <a:ext cx="12192000" cy="3463149"/>
          </a:xfrm>
          <a:prstGeom prst="rect">
            <a:avLst/>
          </a:prstGeom>
          <a:solidFill>
            <a:schemeClr val="dk1">
              <a:alpha val="8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B8362-82B3-4F61-A922-AD2E496C648D}"/>
              </a:ext>
            </a:extLst>
          </p:cNvPr>
          <p:cNvSpPr txBox="1"/>
          <p:nvPr/>
        </p:nvSpPr>
        <p:spPr>
          <a:xfrm>
            <a:off x="945624" y="3574900"/>
            <a:ext cx="1058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＇</a:t>
            </a:r>
            <a:r>
              <a:rPr lang="ko-KR" altLang="en-US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울릉도 외 </a:t>
            </a:r>
            <a:r>
              <a:rPr lang="en-US" altLang="ko-KR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</a:t>
            </a:r>
            <a:r>
              <a:rPr lang="ko-KR" altLang="en-US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도</a:t>
            </a:r>
            <a:r>
              <a:rPr lang="en-US" altLang="ko-KR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독도</a:t>
            </a:r>
            <a:r>
              <a:rPr lang="en-US" altLang="ko-KR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lang="ko-KR" altLang="en-US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는 일본과 관계없음을 명심할 것</a:t>
            </a:r>
            <a:r>
              <a:rPr lang="en-US" altLang="ko-KR" sz="3200" b="1" i="1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＇</a:t>
            </a:r>
            <a:endParaRPr lang="ko-KR" altLang="en-US" sz="3200" b="1" i="1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785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역사적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474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연합국 최고사령관 각서 </a:t>
            </a:r>
            <a:r>
              <a:rPr lang="en-US" altLang="ko-KR" sz="2000" b="1" dirty="0"/>
              <a:t>SCAPIN 677</a:t>
            </a:r>
            <a:r>
              <a:rPr lang="ko-KR" altLang="en-US" sz="2000" b="1" dirty="0"/>
              <a:t>호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0" y="3277071"/>
            <a:ext cx="474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 통치 행정 범위에서 독도 제외</a:t>
            </a:r>
            <a:endParaRPr lang="en-US" altLang="ko-KR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0" y="4233050"/>
            <a:ext cx="54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SCAPIN </a:t>
            </a:r>
            <a:r>
              <a:rPr lang="ko-KR" altLang="en-US" sz="2000" b="1" dirty="0"/>
              <a:t>제</a:t>
            </a:r>
            <a:r>
              <a:rPr lang="en-US" altLang="ko-KR" sz="2000" b="1" dirty="0"/>
              <a:t>1033</a:t>
            </a:r>
            <a:r>
              <a:rPr lang="ko-KR" altLang="en-US" sz="2000" b="1" dirty="0"/>
              <a:t>호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0" y="5189029"/>
            <a:ext cx="487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독도나 주변 </a:t>
            </a:r>
            <a:r>
              <a:rPr lang="en-US" altLang="ko-KR" sz="2000" b="1" dirty="0"/>
              <a:t>12</a:t>
            </a:r>
            <a:r>
              <a:rPr lang="ko-KR" altLang="en-US" sz="2000" b="1" dirty="0"/>
              <a:t>해리 이내 접근 금지</a:t>
            </a:r>
            <a:endParaRPr lang="ko-KR" altLang="en-US" sz="2400" b="1" dirty="0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422312B-64DB-4D17-A643-4CDF7FE88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45393"/>
            <a:ext cx="4746209" cy="3465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36861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9E7A37-92A4-41FF-95D3-06F0CAFF041F}"/>
              </a:ext>
            </a:extLst>
          </p:cNvPr>
          <p:cNvCxnSpPr>
            <a:cxnSpLocks/>
          </p:cNvCxnSpPr>
          <p:nvPr/>
        </p:nvCxnSpPr>
        <p:spPr>
          <a:xfrm>
            <a:off x="0" y="1457312"/>
            <a:ext cx="408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DD2AB5-D013-4E50-8FA4-6836F163171E}"/>
              </a:ext>
            </a:extLst>
          </p:cNvPr>
          <p:cNvSpPr txBox="1"/>
          <p:nvPr/>
        </p:nvSpPr>
        <p:spPr>
          <a:xfrm>
            <a:off x="461393" y="934092"/>
            <a:ext cx="24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역사적 근거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2A1B-CF86-456F-B88D-781C14D432E6}"/>
              </a:ext>
            </a:extLst>
          </p:cNvPr>
          <p:cNvSpPr txBox="1"/>
          <p:nvPr/>
        </p:nvSpPr>
        <p:spPr>
          <a:xfrm>
            <a:off x="6240381" y="2321092"/>
            <a:ext cx="474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샌프란시스코 강화조약 체결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50A6-8DE9-4A21-A71C-7BDF1747AFCA}"/>
              </a:ext>
            </a:extLst>
          </p:cNvPr>
          <p:cNvSpPr txBox="1"/>
          <p:nvPr/>
        </p:nvSpPr>
        <p:spPr>
          <a:xfrm>
            <a:off x="6240380" y="3277071"/>
            <a:ext cx="474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한국에 대한 권리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권원</a:t>
            </a:r>
            <a:r>
              <a:rPr lang="ko-KR" altLang="en-US" sz="2000" b="1" dirty="0"/>
              <a:t> 및 청구권 포기</a:t>
            </a:r>
            <a:endParaRPr lang="en-US" altLang="ko-KR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2AB7D-D4B5-4495-AF91-B63453DBFDD3}"/>
              </a:ext>
            </a:extLst>
          </p:cNvPr>
          <p:cNvSpPr txBox="1"/>
          <p:nvPr/>
        </p:nvSpPr>
        <p:spPr>
          <a:xfrm>
            <a:off x="6240380" y="4233050"/>
            <a:ext cx="54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수정 지령 </a:t>
            </a:r>
            <a:r>
              <a:rPr lang="en-US" altLang="ko-KR" sz="2000" b="1" dirty="0"/>
              <a:t>SCAPIN-677/1 </a:t>
            </a:r>
            <a:r>
              <a:rPr lang="ko-KR" altLang="en-US" sz="2000" b="1" dirty="0"/>
              <a:t>발령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145A8-7E0E-445B-A2AA-CF86818BCFE3}"/>
              </a:ext>
            </a:extLst>
          </p:cNvPr>
          <p:cNvSpPr txBox="1"/>
          <p:nvPr/>
        </p:nvSpPr>
        <p:spPr>
          <a:xfrm>
            <a:off x="6240380" y="5189029"/>
            <a:ext cx="558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/>
              <a:t>강화조약 이후에도 독도는 </a:t>
            </a:r>
            <a:r>
              <a:rPr lang="ko-KR" altLang="en-US" sz="2000" b="1" dirty="0"/>
              <a:t>일본 영토에 포함 </a:t>
            </a:r>
            <a:r>
              <a:rPr lang="en-US" altLang="ko-KR" sz="2000" b="1" dirty="0"/>
              <a:t>X</a:t>
            </a:r>
            <a:endParaRPr lang="ko-KR" altLang="en-US" sz="2400" b="1" dirty="0"/>
          </a:p>
        </p:txBody>
      </p: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F3D7A7EA-8407-4116-BBBB-1FFFD140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2245392"/>
            <a:ext cx="4746209" cy="3465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32E49-F31F-49B0-824A-8C17C04D883E}"/>
              </a:ext>
            </a:extLst>
          </p:cNvPr>
          <p:cNvSpPr txBox="1"/>
          <p:nvPr/>
        </p:nvSpPr>
        <p:spPr>
          <a:xfrm>
            <a:off x="1205411" y="6034781"/>
            <a:ext cx="4746209" cy="4001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일본의 근거 없는 독도 영유권 주장</a:t>
            </a:r>
            <a:endParaRPr lang="ko-KR" altLang="en-US" sz="2400" b="1" dirty="0"/>
          </a:p>
        </p:txBody>
      </p:sp>
      <p:sp>
        <p:nvSpPr>
          <p:cNvPr id="14" name="직사각형 13">
            <a:hlinkClick r:id="rId3"/>
            <a:extLst>
              <a:ext uri="{FF2B5EF4-FFF2-40B4-BE49-F238E27FC236}">
                <a16:creationId xmlns:a16="http://schemas.microsoft.com/office/drawing/2014/main" id="{E7D92D15-E3DB-43E3-9A30-420D468D83A5}"/>
              </a:ext>
            </a:extLst>
          </p:cNvPr>
          <p:cNvSpPr/>
          <p:nvPr/>
        </p:nvSpPr>
        <p:spPr>
          <a:xfrm>
            <a:off x="6096000" y="6019744"/>
            <a:ext cx="544944" cy="459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래픽 15" descr="처음 단색으로 채워진">
            <a:hlinkClick r:id="rId3"/>
            <a:extLst>
              <a:ext uri="{FF2B5EF4-FFF2-40B4-BE49-F238E27FC236}">
                <a16:creationId xmlns:a16="http://schemas.microsoft.com/office/drawing/2014/main" id="{025D3BEF-B08A-4209-A6C6-6CA3D34BE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139872" y="600927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4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486</Words>
  <Application>Microsoft Office PowerPoint</Application>
  <PresentationFormat>와이드스크린</PresentationFormat>
  <Paragraphs>115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HY궁서B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김종진</dc:creator>
  <cp:lastModifiedBy>김종진</cp:lastModifiedBy>
  <cp:revision>40</cp:revision>
  <dcterms:created xsi:type="dcterms:W3CDTF">2021-03-30T13:18:00Z</dcterms:created>
  <dcterms:modified xsi:type="dcterms:W3CDTF">2021-03-30T18:35:28Z</dcterms:modified>
</cp:coreProperties>
</file>