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9" r:id="rId4"/>
    <p:sldId id="261" r:id="rId5"/>
    <p:sldId id="264" r:id="rId6"/>
    <p:sldId id="263" r:id="rId7"/>
    <p:sldId id="265" r:id="rId8"/>
    <p:sldId id="260" r:id="rId9"/>
    <p:sldId id="267" r:id="rId10"/>
    <p:sldId id="266" r:id="rId11"/>
    <p:sldId id="269" r:id="rId12"/>
    <p:sldId id="268" r:id="rId13"/>
    <p:sldId id="271" r:id="rId14"/>
    <p:sldId id="270" r:id="rId15"/>
    <p:sldId id="272" r:id="rId16"/>
    <p:sldId id="277" r:id="rId17"/>
    <p:sldId id="273" r:id="rId18"/>
    <p:sldId id="274" r:id="rId19"/>
    <p:sldId id="275" r:id="rId20"/>
    <p:sldId id="257" r:id="rId2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현은재" initials="현" lastIdx="1" clrIdx="0">
    <p:extLst>
      <p:ext uri="{19B8F6BF-5375-455C-9EA6-DF929625EA0E}">
        <p15:presenceInfo xmlns:p15="http://schemas.microsoft.com/office/powerpoint/2012/main" userId="현은재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48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C74AADF-AA70-4B5D-BDF6-032DDE94DC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6D31F9B7-4ADD-4202-962B-61D0D178C6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904F726-3BC6-4F35-AF07-E746883F9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DA587-98BF-4747-A7DA-916CD9341B2B}" type="datetimeFigureOut">
              <a:rPr lang="ko-KR" altLang="en-US" smtClean="0"/>
              <a:t>2021-03-29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EAD4ADC-EB17-4FD7-B6A9-269623660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854CF3B-5D0F-48A0-8EA1-E07A6F72E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1030-9D0C-448B-AA80-C0DB8964DF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1527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68E691D-58ED-4342-B77D-B4F177C83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35DB82A5-970B-4D4D-9DC3-EF578CF9CE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0891015-0EA1-4502-B414-8C91999B1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DA587-98BF-4747-A7DA-916CD9341B2B}" type="datetimeFigureOut">
              <a:rPr lang="ko-KR" altLang="en-US" smtClean="0"/>
              <a:t>2021-03-29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D7EA54F-0B95-497D-8AF1-893E48764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CA009B3-AC1C-4C5D-B090-2A67EAB3B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1030-9D0C-448B-AA80-C0DB8964DF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0669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8F642C0B-8514-479F-B42A-07B197865C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C3007DC-0C73-4622-83DE-4686EFD461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68EDD38-4EAC-40DA-ADC9-6E2A7BD86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DA587-98BF-4747-A7DA-916CD9341B2B}" type="datetimeFigureOut">
              <a:rPr lang="ko-KR" altLang="en-US" smtClean="0"/>
              <a:t>2021-03-29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95B24D9-7F49-424C-86D1-3208BC387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F9952D7-8621-493C-B82E-1B4451140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1030-9D0C-448B-AA80-C0DB8964DF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3213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2AE116C-8883-4FF2-8E16-6F517313D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76F1477-CBE6-4E78-8384-32FC2CC490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207D4E8-BD7F-498A-A55E-B24E221F0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DA587-98BF-4747-A7DA-916CD9341B2B}" type="datetimeFigureOut">
              <a:rPr lang="ko-KR" altLang="en-US" smtClean="0"/>
              <a:t>2021-03-29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1B4477E-5CA7-4B24-8409-2D2C19BD1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80CD7C3-F77E-44E8-B1B6-D0A968ABF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1030-9D0C-448B-AA80-C0DB8964DF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3448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C96CA1D-F3B6-448E-85A1-E90E1F80A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E7E16CD-9941-4572-B279-8F86FD3B79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450D4B0-8C5A-4E2A-9FB6-B0C0AA5FD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DA587-98BF-4747-A7DA-916CD9341B2B}" type="datetimeFigureOut">
              <a:rPr lang="ko-KR" altLang="en-US" smtClean="0"/>
              <a:t>2021-03-29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9D4EFFB-7199-47EB-9F77-2B850ABC5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DB77A74-679C-4165-83B4-FA6B0B3FC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1030-9D0C-448B-AA80-C0DB8964DF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3095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7B9C8BF-98DA-4E1C-944A-38E47D8D5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A04D407-387A-47BA-95CD-D5710D36F5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6B24302-7317-4408-A4C4-643DA36AE5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97BACEE-ECDE-41AC-9C78-1475CD165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DA587-98BF-4747-A7DA-916CD9341B2B}" type="datetimeFigureOut">
              <a:rPr lang="ko-KR" altLang="en-US" smtClean="0"/>
              <a:t>2021-03-29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BAF209C-0458-42BD-92EA-7B6EF58E7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BAB273B-5101-4F5D-B24C-47BC46A64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1030-9D0C-448B-AA80-C0DB8964DF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2881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2FCF46C-1CB6-410A-88C9-051736CA3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C09DD7D-68D8-4F97-AE84-9F174087E7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7A8F3D6-17D4-4FD7-84ED-F3DC2BF429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F2C070AA-8152-414A-99C2-18ABF6B4E1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ADFC68D-C2FC-4E09-A868-D3A39A912B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4566E171-5171-4CC9-9C13-2FD123391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DA587-98BF-4747-A7DA-916CD9341B2B}" type="datetimeFigureOut">
              <a:rPr lang="ko-KR" altLang="en-US" smtClean="0"/>
              <a:t>2021-03-29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D16171F2-A0E5-4202-AE5F-06CDCBF1C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8D246FD2-66DB-4E8B-997F-D4059105C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1030-9D0C-448B-AA80-C0DB8964DF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9716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9F99DF9-C7E6-4BAE-997E-682642F3C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C3A248DD-43F2-48F8-8E28-C85F236FE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DA587-98BF-4747-A7DA-916CD9341B2B}" type="datetimeFigureOut">
              <a:rPr lang="ko-KR" altLang="en-US" smtClean="0"/>
              <a:t>2021-03-29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671CF0A9-C7E7-4660-A37C-7E7983C05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9C2CB15-3850-4728-8B91-E613EC942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1030-9D0C-448B-AA80-C0DB8964DF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5097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768793B9-33C7-4D87-905C-F5C958F26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DA587-98BF-4747-A7DA-916CD9341B2B}" type="datetimeFigureOut">
              <a:rPr lang="ko-KR" altLang="en-US" smtClean="0"/>
              <a:t>2021-03-29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D8133107-D1FE-4C35-8CD0-15CD2F184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20F261A-8272-4732-8372-F03BCCB7F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1030-9D0C-448B-AA80-C0DB8964DF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8510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B879A93-952F-412A-8907-B4504FBDF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EB73D98-B168-433C-8ADB-2347D8F316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76770E6-91E0-436A-8FB5-1B804005BD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D47DF80-F744-4F6F-8466-CE85BB38B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DA587-98BF-4747-A7DA-916CD9341B2B}" type="datetimeFigureOut">
              <a:rPr lang="ko-KR" altLang="en-US" smtClean="0"/>
              <a:t>2021-03-29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EDA16AF-235D-4A4B-BD37-05DBDD614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26EB48E-A892-4134-93AC-E1FF42921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1030-9D0C-448B-AA80-C0DB8964DF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6500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BFF89B4-45CB-4F7C-8F20-BD90E16BA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95A12AC-7FF1-43A5-A02B-5F51D3C095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B54C60D-77FE-4A29-85F4-4AF04C2DF6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15790EF-5283-4F27-9BC5-C8A7D37AE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DA587-98BF-4747-A7DA-916CD9341B2B}" type="datetimeFigureOut">
              <a:rPr lang="ko-KR" altLang="en-US" smtClean="0"/>
              <a:t>2021-03-29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31F8598-969C-4A6B-B684-7ABFD1BCB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4675DFB-DE06-4248-9AC1-F6B02C02F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1030-9D0C-448B-AA80-C0DB8964DF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6971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833FF739-3A8A-4207-AA12-092365CE2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BCC25F0-0B18-4A9F-883D-B38CB7F148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5F70DD1-CC1B-49DB-98B5-314AA923F9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DA587-98BF-4747-A7DA-916CD9341B2B}" type="datetimeFigureOut">
              <a:rPr lang="ko-KR" altLang="en-US" smtClean="0"/>
              <a:t>2021-03-29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29139C-A0A6-4592-BFBE-E35FF2A00B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B938F5D-FA00-4334-A2C2-4AFF028AF1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01030-9D0C-448B-AA80-C0DB8964DF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0259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DMdmY1MSxms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ja.wikipedia.org/wiki/%E3%83%A1%E3%82%A4%E3%83%B3%E3%83%9A%E3%83%BC%E3%82%B8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8PBgrLJpr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EE650739-027F-48EE-AA02-E117DD470957}"/>
              </a:ext>
            </a:extLst>
          </p:cNvPr>
          <p:cNvSpPr/>
          <p:nvPr/>
        </p:nvSpPr>
        <p:spPr>
          <a:xfrm>
            <a:off x="1076322" y="931362"/>
            <a:ext cx="10039351" cy="5312775"/>
          </a:xfrm>
          <a:prstGeom prst="rect">
            <a:avLst/>
          </a:prstGeom>
          <a:solidFill>
            <a:schemeClr val="lt1">
              <a:alpha val="57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E9895FDE-D21D-4AFE-8BEA-9CC77F5CA5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6322" y="1931987"/>
            <a:ext cx="10039350" cy="1655762"/>
          </a:xfrm>
        </p:spPr>
        <p:txBody>
          <a:bodyPr>
            <a:noAutofit/>
          </a:bodyPr>
          <a:lstStyle/>
          <a:p>
            <a:r>
              <a:rPr lang="ko-KR" altLang="en-US" sz="7200" b="1" dirty="0">
                <a:ln w="22225">
                  <a:solidFill>
                    <a:schemeClr val="bg1">
                      <a:lumMod val="95000"/>
                    </a:schemeClr>
                  </a:solidFill>
                  <a:prstDash val="solid"/>
                </a:ln>
              </a:rPr>
              <a:t>일본의 축제와 관광명소</a:t>
            </a:r>
            <a:endParaRPr lang="en-US" altLang="ko-KR" sz="7200" b="1" dirty="0">
              <a:ln w="22225">
                <a:solidFill>
                  <a:schemeClr val="bg1">
                    <a:lumMod val="95000"/>
                  </a:schemeClr>
                </a:solidFill>
                <a:prstDash val="solid"/>
              </a:ln>
            </a:endParaRPr>
          </a:p>
          <a:p>
            <a:endParaRPr lang="en-US" altLang="ko-KR" sz="4800" b="1" dirty="0">
              <a:ln w="22225">
                <a:solidFill>
                  <a:schemeClr val="bg1">
                    <a:lumMod val="95000"/>
                  </a:schemeClr>
                </a:solidFill>
                <a:prstDash val="solid"/>
              </a:ln>
            </a:endParaRPr>
          </a:p>
          <a:p>
            <a:r>
              <a:rPr lang="ko-KR" altLang="en-US" sz="4800" b="1" dirty="0">
                <a:ln w="22225">
                  <a:solidFill>
                    <a:schemeClr val="bg1">
                      <a:lumMod val="95000"/>
                    </a:schemeClr>
                  </a:solidFill>
                  <a:prstDash val="solid"/>
                </a:ln>
              </a:rPr>
              <a:t>일본 관광 현황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55C48451-F267-4FE1-8CEE-9AE159634265}"/>
              </a:ext>
            </a:extLst>
          </p:cNvPr>
          <p:cNvSpPr txBox="1">
            <a:spLocks/>
          </p:cNvSpPr>
          <p:nvPr/>
        </p:nvSpPr>
        <p:spPr>
          <a:xfrm>
            <a:off x="5248273" y="4750300"/>
            <a:ext cx="8591550" cy="11763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일본어일본학과</a:t>
            </a:r>
            <a:endParaRPr lang="en-US" altLang="ko-KR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altLang="ko-K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218***40 </a:t>
            </a:r>
            <a:r>
              <a:rPr lang="ko-KR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현</a:t>
            </a:r>
            <a:r>
              <a:rPr lang="en-US" altLang="ko-K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*</a:t>
            </a:r>
            <a:r>
              <a:rPr lang="ko-KR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재</a:t>
            </a:r>
          </a:p>
        </p:txBody>
      </p:sp>
    </p:spTree>
    <p:extLst>
      <p:ext uri="{BB962C8B-B14F-4D97-AF65-F5344CB8AC3E}">
        <p14:creationId xmlns:p14="http://schemas.microsoft.com/office/powerpoint/2010/main" val="3293871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그림 6" descr="실외, 나무, 건물, 예배공간이(가) 표시된 사진&#10;&#10;자동 생성된 설명">
            <a:extLst>
              <a:ext uri="{FF2B5EF4-FFF2-40B4-BE49-F238E27FC236}">
                <a16:creationId xmlns:a16="http://schemas.microsoft.com/office/drawing/2014/main" id="{5CC9AFAD-FA4F-45E0-9FEF-8D26816BC2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79" b="765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5" name="제목 4">
            <a:extLst>
              <a:ext uri="{FF2B5EF4-FFF2-40B4-BE49-F238E27FC236}">
                <a16:creationId xmlns:a16="http://schemas.microsoft.com/office/drawing/2014/main" id="{9EBAF36F-3BBE-4471-ACE5-654BC2876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latinLnBrk="0"/>
            <a:r>
              <a:rPr lang="ko-KR" altLang="en-US" sz="4000" dirty="0">
                <a:ln w="22225">
                  <a:solidFill>
                    <a:schemeClr val="tx1"/>
                  </a:solidFill>
                  <a:miter lim="800000"/>
                </a:ln>
                <a:solidFill>
                  <a:srgbClr val="FFFFFF"/>
                </a:solidFill>
              </a:rPr>
              <a:t>일본 문화와 관련된</a:t>
            </a:r>
            <a:br>
              <a:rPr lang="en-US" altLang="ko-KR" sz="4000" dirty="0">
                <a:ln w="22225">
                  <a:solidFill>
                    <a:schemeClr val="tx1"/>
                  </a:solidFill>
                  <a:miter lim="800000"/>
                </a:ln>
                <a:solidFill>
                  <a:srgbClr val="FFFFFF"/>
                </a:solidFill>
              </a:rPr>
            </a:br>
            <a:r>
              <a:rPr lang="ko-KR" altLang="en-US" sz="4000" dirty="0">
                <a:ln w="22225">
                  <a:solidFill>
                    <a:schemeClr val="tx1"/>
                  </a:solidFill>
                  <a:miter lim="800000"/>
                </a:ln>
                <a:solidFill>
                  <a:srgbClr val="FFFFFF"/>
                </a:solidFill>
              </a:rPr>
              <a:t>관광 명소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세로 텍스트 개체 틀 7">
            <a:extLst>
              <a:ext uri="{FF2B5EF4-FFF2-40B4-BE49-F238E27FC236}">
                <a16:creationId xmlns:a16="http://schemas.microsoft.com/office/drawing/2014/main" id="{85022681-B40C-4B95-B9D5-BCEFA5CA75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55379" y="1065862"/>
            <a:ext cx="5744685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atinLnBrk="0"/>
            <a:r>
              <a:rPr lang="ko-KR" altLang="en-US" sz="2000" dirty="0">
                <a:solidFill>
                  <a:srgbClr val="FFFFFF"/>
                </a:solidFill>
              </a:rPr>
              <a:t>일본 신사</a:t>
            </a:r>
            <a:endParaRPr lang="en-US" altLang="ko-KR" sz="2000" dirty="0">
              <a:solidFill>
                <a:srgbClr val="FFFFFF"/>
              </a:solidFill>
            </a:endParaRPr>
          </a:p>
          <a:p>
            <a:pPr latinLnBrk="0"/>
            <a:r>
              <a:rPr lang="ko-KR" altLang="en-US" sz="2000" dirty="0" err="1">
                <a:solidFill>
                  <a:srgbClr val="FFFFFF"/>
                </a:solidFill>
              </a:rPr>
              <a:t>지브리</a:t>
            </a:r>
            <a:r>
              <a:rPr lang="ko-KR" altLang="en-US" sz="2000" dirty="0">
                <a:solidFill>
                  <a:srgbClr val="FFFFFF"/>
                </a:solidFill>
              </a:rPr>
              <a:t> </a:t>
            </a:r>
            <a:r>
              <a:rPr lang="en-US" altLang="ko-KR" sz="2000" dirty="0">
                <a:solidFill>
                  <a:srgbClr val="FFFFFF"/>
                </a:solidFill>
              </a:rPr>
              <a:t>(</a:t>
            </a:r>
            <a:r>
              <a:rPr lang="ko-KR" altLang="en-US" sz="2000" dirty="0" err="1">
                <a:solidFill>
                  <a:srgbClr val="FFFFFF"/>
                </a:solidFill>
              </a:rPr>
              <a:t>애니매이션</a:t>
            </a:r>
            <a:r>
              <a:rPr lang="en-US" altLang="ko-KR" sz="2000" dirty="0">
                <a:solidFill>
                  <a:srgbClr val="FFFFFF"/>
                </a:solidFill>
              </a:rPr>
              <a:t>)</a:t>
            </a:r>
            <a:r>
              <a:rPr lang="ko-KR" altLang="en-US" sz="2000" dirty="0">
                <a:solidFill>
                  <a:srgbClr val="FFFFFF"/>
                </a:solidFill>
              </a:rPr>
              <a:t> 미술관</a:t>
            </a:r>
            <a:endParaRPr lang="en-US" altLang="ko-KR" sz="2000" dirty="0">
              <a:solidFill>
                <a:srgbClr val="FFFFFF"/>
              </a:solidFill>
            </a:endParaRPr>
          </a:p>
          <a:p>
            <a:pPr latinLnBrk="0"/>
            <a:r>
              <a:rPr lang="ko-KR" altLang="en-US" sz="2000" dirty="0">
                <a:solidFill>
                  <a:srgbClr val="FFFFFF"/>
                </a:solidFill>
              </a:rPr>
              <a:t>오사카 주택박물관</a:t>
            </a:r>
            <a:endParaRPr lang="en-US" altLang="ko-KR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4784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 descr="음악, 커튼이(가) 표시된 사진&#10;&#10;자동 생성된 설명">
            <a:extLst>
              <a:ext uri="{FF2B5EF4-FFF2-40B4-BE49-F238E27FC236}">
                <a16:creationId xmlns:a16="http://schemas.microsoft.com/office/drawing/2014/main" id="{B4A2C817-44EA-4942-B4CA-84B79D9071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6" b="12165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2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9DA7316C-087F-487B-8953-C8960B487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55" y="2178107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ko-KR" altLang="en-US" sz="3600" dirty="0"/>
              <a:t>일본 </a:t>
            </a:r>
            <a:r>
              <a:rPr lang="ko-KR" altLang="en-US" sz="3600" dirty="0" err="1"/>
              <a:t>신사란</a:t>
            </a:r>
            <a:r>
              <a:rPr lang="en-US" altLang="ko-KR" sz="3600" dirty="0"/>
              <a:t>?</a:t>
            </a:r>
            <a:endParaRPr lang="ko-KR" altLang="en-US" sz="36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26A6D47-F8E0-4EC3-B313-3CDC4F28B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2" y="3429000"/>
            <a:ext cx="4593021" cy="2619839"/>
          </a:xfrm>
        </p:spPr>
        <p:txBody>
          <a:bodyPr anchor="ctr">
            <a:normAutofit/>
          </a:bodyPr>
          <a:lstStyle/>
          <a:p>
            <a:r>
              <a:rPr lang="ko-KR" altLang="en-US" sz="1800" dirty="0"/>
              <a:t>신도 신념에 기초한 의식 시설</a:t>
            </a:r>
            <a:endParaRPr lang="en-US" altLang="ko-KR" sz="1800" dirty="0"/>
          </a:p>
          <a:p>
            <a:r>
              <a:rPr lang="ko-KR" altLang="en-US" sz="1800" dirty="0"/>
              <a:t>일본만의 종교</a:t>
            </a:r>
            <a:endParaRPr lang="en-US" altLang="ko-KR" sz="1800" dirty="0"/>
          </a:p>
          <a:p>
            <a:r>
              <a:rPr lang="ko-KR" altLang="en-US" sz="1800" dirty="0"/>
              <a:t>일본 전역 약</a:t>
            </a:r>
            <a:r>
              <a:rPr lang="en-US" altLang="ko-KR" sz="1800" dirty="0"/>
              <a:t>100,000</a:t>
            </a:r>
            <a:r>
              <a:rPr lang="ko-KR" altLang="en-US" sz="1800" dirty="0"/>
              <a:t>개 이상의 신사 존재</a:t>
            </a:r>
            <a:endParaRPr lang="en-US" altLang="ko-KR" sz="1800" dirty="0"/>
          </a:p>
          <a:p>
            <a:r>
              <a:rPr lang="ko-KR" altLang="en-US" sz="1800" dirty="0"/>
              <a:t>일족의 조상 신</a:t>
            </a:r>
            <a:r>
              <a:rPr lang="en-US" altLang="ko-KR" sz="1800" dirty="0"/>
              <a:t>, </a:t>
            </a:r>
            <a:r>
              <a:rPr lang="ko-KR" altLang="en-US" sz="1800" dirty="0"/>
              <a:t>땅의 신 등을 신으로</a:t>
            </a:r>
            <a:endParaRPr lang="en-US" altLang="ko-KR" sz="1800" dirty="0"/>
          </a:p>
          <a:p>
            <a:pPr marL="0" indent="0">
              <a:buNone/>
            </a:pPr>
            <a:r>
              <a:rPr lang="en-US" sz="1800" dirty="0"/>
              <a:t>   </a:t>
            </a:r>
            <a:r>
              <a:rPr lang="ko-KR" altLang="en-US" sz="1800" dirty="0"/>
              <a:t>모심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8005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7">
            <a:extLst>
              <a:ext uri="{FF2B5EF4-FFF2-40B4-BE49-F238E27FC236}">
                <a16:creationId xmlns:a16="http://schemas.microsoft.com/office/drawing/2014/main" id="{231598CC-E9D8-46F1-A31D-21527BFD6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19">
            <a:extLst>
              <a:ext uri="{FF2B5EF4-FFF2-40B4-BE49-F238E27FC236}">
                <a16:creationId xmlns:a16="http://schemas.microsoft.com/office/drawing/2014/main" id="{CB147A70-DC29-4DDF-A34C-2B82C6E22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내용 개체 틀 12">
            <a:extLst>
              <a:ext uri="{FF2B5EF4-FFF2-40B4-BE49-F238E27FC236}">
                <a16:creationId xmlns:a16="http://schemas.microsoft.com/office/drawing/2014/main" id="{BF72CD15-40A3-4EFA-BF84-4987F0820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115" y="4182086"/>
            <a:ext cx="539336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400" b="1" dirty="0" err="1"/>
              <a:t>후시미</a:t>
            </a:r>
            <a:r>
              <a:rPr lang="ko-KR" altLang="en-US" sz="2400" b="1" dirty="0"/>
              <a:t> </a:t>
            </a:r>
            <a:r>
              <a:rPr lang="ko-KR" altLang="en-US" sz="2400" b="1" dirty="0" err="1"/>
              <a:t>이나리</a:t>
            </a:r>
            <a:r>
              <a:rPr lang="ko-KR" altLang="en-US" sz="2400" b="1" dirty="0"/>
              <a:t> 신사</a:t>
            </a:r>
            <a:endParaRPr lang="en-US" altLang="ko-KR" sz="2400" b="1" dirty="0"/>
          </a:p>
          <a:p>
            <a:pPr marL="0" indent="0">
              <a:buNone/>
            </a:pPr>
            <a:endParaRPr lang="en-US" altLang="ko-KR" sz="2400" dirty="0"/>
          </a:p>
          <a:p>
            <a:pPr marL="0" indent="0">
              <a:buNone/>
            </a:pPr>
            <a:r>
              <a:rPr lang="en-US" altLang="ko-KR" sz="2400" dirty="0"/>
              <a:t>-</a:t>
            </a:r>
            <a:r>
              <a:rPr lang="ko-KR" altLang="en-US" sz="2400" dirty="0" err="1"/>
              <a:t>이나리산을</a:t>
            </a:r>
            <a:r>
              <a:rPr lang="ko-KR" altLang="en-US" sz="2400" dirty="0"/>
              <a:t> 향해 세워진 주황색 도리이로 유명</a:t>
            </a:r>
            <a:r>
              <a:rPr lang="en-US" altLang="ko-KR" sz="2400" dirty="0"/>
              <a:t>.</a:t>
            </a:r>
          </a:p>
          <a:p>
            <a:pPr marL="0" indent="0">
              <a:buNone/>
            </a:pPr>
            <a:r>
              <a:rPr lang="en-US" altLang="ko-KR" sz="2400" dirty="0"/>
              <a:t>-711</a:t>
            </a:r>
            <a:r>
              <a:rPr lang="ko-KR" altLang="en-US" sz="2400" dirty="0"/>
              <a:t>년에 건축</a:t>
            </a:r>
            <a:endParaRPr lang="en-US" altLang="ko-KR" sz="2400" dirty="0"/>
          </a:p>
          <a:p>
            <a:pPr marL="0" indent="0">
              <a:buNone/>
            </a:pPr>
            <a:r>
              <a:rPr lang="en-US" altLang="ko-KR" sz="2400" dirty="0"/>
              <a:t>-</a:t>
            </a:r>
            <a:r>
              <a:rPr lang="ko-KR" altLang="en-US" sz="2400" dirty="0"/>
              <a:t>많은 기업들이 후원 중</a:t>
            </a:r>
          </a:p>
        </p:txBody>
      </p:sp>
      <p:sp>
        <p:nvSpPr>
          <p:cNvPr id="29" name="Oval 21">
            <a:extLst>
              <a:ext uri="{FF2B5EF4-FFF2-40B4-BE49-F238E27FC236}">
                <a16:creationId xmlns:a16="http://schemas.microsoft.com/office/drawing/2014/main" id="{3B438362-1E1E-4C62-A99E-4134CB163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0631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6C077334-5571-4B83-A83E-4CCCFA7B5E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0632" y="0"/>
            <a:ext cx="2093996" cy="1402773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F61ABFD-DE05-41FD-A6B7-6D40196C15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55865" y="1026771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그림 2" descr="음악, 커튼이(가) 표시된 사진&#10;&#10;자동 생성된 설명">
            <a:extLst>
              <a:ext uri="{FF2B5EF4-FFF2-40B4-BE49-F238E27FC236}">
                <a16:creationId xmlns:a16="http://schemas.microsoft.com/office/drawing/2014/main" id="{B89C51F5-B376-42E3-8B60-D13E278F5C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2" r="28185" b="1"/>
          <a:stretch/>
        </p:blipFill>
        <p:spPr>
          <a:xfrm>
            <a:off x="1396354" y="287070"/>
            <a:ext cx="3428150" cy="3607946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</p:spPr>
      </p:pic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0F646DF8-223D-47DD-95B1-F2654229E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Arc 29">
            <a:extLst>
              <a:ext uri="{FF2B5EF4-FFF2-40B4-BE49-F238E27FC236}">
                <a16:creationId xmlns:a16="http://schemas.microsoft.com/office/drawing/2014/main" id="{4D3DC50D-CA0F-48F9-B17E-20D8669AA4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97791" y="402001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그림 4" descr="실외, 나무, 건물, 예배공간이(가) 표시된 사진&#10;&#10;자동 생성된 설명">
            <a:extLst>
              <a:ext uri="{FF2B5EF4-FFF2-40B4-BE49-F238E27FC236}">
                <a16:creationId xmlns:a16="http://schemas.microsoft.com/office/drawing/2014/main" id="{5869EFFA-386E-48C3-BB04-EBF8C5EA2C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05" r="-1" b="6876"/>
          <a:stretch/>
        </p:blipFill>
        <p:spPr>
          <a:xfrm>
            <a:off x="6566687" y="3895016"/>
            <a:ext cx="4655882" cy="2670427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</p:spPr>
      </p:pic>
      <p:sp>
        <p:nvSpPr>
          <p:cNvPr id="12" name="제목 11">
            <a:extLst>
              <a:ext uri="{FF2B5EF4-FFF2-40B4-BE49-F238E27FC236}">
                <a16:creationId xmlns:a16="http://schemas.microsoft.com/office/drawing/2014/main" id="{D0D96517-7AAE-424D-BB6B-3DD976B7C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9517" y="480428"/>
            <a:ext cx="5090958" cy="2791255"/>
          </a:xfrm>
        </p:spPr>
        <p:txBody>
          <a:bodyPr>
            <a:noAutofit/>
          </a:bodyPr>
          <a:lstStyle/>
          <a:p>
            <a:r>
              <a:rPr lang="ko-KR" altLang="en-US" sz="2400" b="1" dirty="0" err="1"/>
              <a:t>우에노</a:t>
            </a:r>
            <a:r>
              <a:rPr lang="ko-KR" altLang="en-US" sz="2400" b="1" dirty="0"/>
              <a:t> </a:t>
            </a:r>
            <a:r>
              <a:rPr lang="ko-KR" altLang="en-US" sz="2400" b="1" dirty="0" err="1"/>
              <a:t>도쇼구</a:t>
            </a:r>
            <a:r>
              <a:rPr lang="ko-KR" altLang="en-US" sz="2400" b="1" dirty="0"/>
              <a:t> 신사</a:t>
            </a:r>
            <a:br>
              <a:rPr lang="en-US" altLang="ko-KR" sz="2400" dirty="0"/>
            </a:br>
            <a:br>
              <a:rPr lang="en-US" altLang="ko-KR" sz="2400" dirty="0"/>
            </a:br>
            <a:r>
              <a:rPr lang="en-US" altLang="ko-KR" sz="2400" dirty="0"/>
              <a:t>-</a:t>
            </a:r>
            <a:r>
              <a:rPr lang="ko-KR" altLang="en-US" sz="2400" dirty="0" err="1"/>
              <a:t>도쿠가와</a:t>
            </a:r>
            <a:r>
              <a:rPr lang="ko-KR" altLang="en-US" sz="2400" dirty="0"/>
              <a:t> 막부를 세운 무장을 신으로 모심</a:t>
            </a:r>
            <a:br>
              <a:rPr lang="en-US" altLang="ko-KR" sz="2400" dirty="0"/>
            </a:br>
            <a:br>
              <a:rPr lang="en-US" altLang="ko-KR" sz="2400" dirty="0"/>
            </a:br>
            <a:r>
              <a:rPr lang="ko-KR" altLang="en-US" sz="2400" dirty="0"/>
              <a:t>볼거리</a:t>
            </a:r>
            <a:br>
              <a:rPr lang="en-US" altLang="ko-KR" sz="2400" dirty="0"/>
            </a:br>
            <a:r>
              <a:rPr lang="en-US" altLang="ko-KR" sz="2400" dirty="0"/>
              <a:t>-</a:t>
            </a:r>
            <a:r>
              <a:rPr lang="ko-KR" altLang="en-US" sz="2400" dirty="0"/>
              <a:t>문화재로 지정된 돌로 도리이</a:t>
            </a:r>
            <a:br>
              <a:rPr lang="en-US" altLang="ko-KR" sz="2400" dirty="0"/>
            </a:br>
            <a:r>
              <a:rPr lang="en-US" altLang="ko-KR" sz="2400" dirty="0"/>
              <a:t>-</a:t>
            </a:r>
            <a:r>
              <a:rPr lang="ko-KR" altLang="en-US" sz="2400" dirty="0"/>
              <a:t>등롱이나 금빛으로 빛나는 신전 등</a:t>
            </a:r>
          </a:p>
        </p:txBody>
      </p:sp>
    </p:spTree>
    <p:extLst>
      <p:ext uri="{BB962C8B-B14F-4D97-AF65-F5344CB8AC3E}">
        <p14:creationId xmlns:p14="http://schemas.microsoft.com/office/powerpoint/2010/main" val="3535369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7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9F716DD0-44BB-4852-B142-0C1D52BA90F3}"/>
              </a:ext>
            </a:extLst>
          </p:cNvPr>
          <p:cNvSpPr/>
          <p:nvPr/>
        </p:nvSpPr>
        <p:spPr>
          <a:xfrm>
            <a:off x="4610100" y="2862262"/>
            <a:ext cx="2971800" cy="1133475"/>
          </a:xfrm>
          <a:prstGeom prst="roundRect">
            <a:avLst/>
          </a:prstGeom>
          <a:solidFill>
            <a:schemeClr val="tx1">
              <a:alpha val="8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solidFill>
                  <a:schemeClr val="bg1"/>
                </a:solidFill>
              </a:rPr>
              <a:t>애니메이션과 관광</a:t>
            </a:r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8A63BEDE-0BAB-491B-A032-5D7D5D793429}"/>
              </a:ext>
            </a:extLst>
          </p:cNvPr>
          <p:cNvSpPr/>
          <p:nvPr/>
        </p:nvSpPr>
        <p:spPr>
          <a:xfrm>
            <a:off x="1171575" y="1014412"/>
            <a:ext cx="2971800" cy="1133475"/>
          </a:xfrm>
          <a:prstGeom prst="roundRect">
            <a:avLst/>
          </a:prstGeom>
          <a:solidFill>
            <a:schemeClr val="bg1">
              <a:lumMod val="9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애니메이션을 통해 일본 문화 홍보</a:t>
            </a: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914D7CCE-82F7-4069-9262-81E23864C23F}"/>
              </a:ext>
            </a:extLst>
          </p:cNvPr>
          <p:cNvSpPr/>
          <p:nvPr/>
        </p:nvSpPr>
        <p:spPr>
          <a:xfrm>
            <a:off x="8048627" y="1014411"/>
            <a:ext cx="2971800" cy="1133475"/>
          </a:xfrm>
          <a:prstGeom prst="roundRect">
            <a:avLst/>
          </a:prstGeom>
          <a:solidFill>
            <a:schemeClr val="bg1">
              <a:lumMod val="9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애니메이션을 통한 관광지 건설</a:t>
            </a:r>
          </a:p>
        </p:txBody>
      </p:sp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35657B02-BC8F-4CD1-A272-CD7A20915DF7}"/>
              </a:ext>
            </a:extLst>
          </p:cNvPr>
          <p:cNvSpPr/>
          <p:nvPr/>
        </p:nvSpPr>
        <p:spPr>
          <a:xfrm>
            <a:off x="1352550" y="4281487"/>
            <a:ext cx="2971800" cy="1133475"/>
          </a:xfrm>
          <a:prstGeom prst="roundRect">
            <a:avLst/>
          </a:prstGeom>
          <a:solidFill>
            <a:schemeClr val="bg1">
              <a:lumMod val="9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다양한 </a:t>
            </a:r>
            <a:r>
              <a:rPr lang="ko-KR" alt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굿즈판매로</a:t>
            </a:r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경제 살리기 </a:t>
            </a:r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148205E1-D785-4343-BAA9-20DA60A5863D}"/>
              </a:ext>
            </a:extLst>
          </p:cNvPr>
          <p:cNvSpPr/>
          <p:nvPr/>
        </p:nvSpPr>
        <p:spPr>
          <a:xfrm>
            <a:off x="8048627" y="4281487"/>
            <a:ext cx="2971800" cy="1133475"/>
          </a:xfrm>
          <a:prstGeom prst="roundRect">
            <a:avLst/>
          </a:prstGeom>
          <a:solidFill>
            <a:schemeClr val="bg1">
              <a:lumMod val="9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애니메이션을 이용한 관광지 개설로 일자리 창출</a:t>
            </a:r>
          </a:p>
        </p:txBody>
      </p:sp>
    </p:spTree>
    <p:extLst>
      <p:ext uri="{BB962C8B-B14F-4D97-AF65-F5344CB8AC3E}">
        <p14:creationId xmlns:p14="http://schemas.microsoft.com/office/powerpoint/2010/main" val="207571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250925AB-8B3B-4B41-B937-0530038F2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>
            <a:normAutofit/>
          </a:bodyPr>
          <a:lstStyle/>
          <a:p>
            <a:pPr algn="ctr"/>
            <a:r>
              <a:rPr lang="ko-KR" altLang="en-US" sz="3600" dirty="0"/>
              <a:t>일본 대표 애니메이션</a:t>
            </a:r>
            <a:br>
              <a:rPr lang="en-US" altLang="ko-KR" sz="3600" dirty="0"/>
            </a:br>
            <a:r>
              <a:rPr lang="ko-KR" altLang="en-US" sz="3600" dirty="0" err="1"/>
              <a:t>지브리</a:t>
            </a:r>
            <a:r>
              <a:rPr lang="ko-KR" altLang="en-US" sz="3600" dirty="0"/>
              <a:t> 미술관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0BF324D-5480-407C-AAC6-0C791500A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7654"/>
            <a:ext cx="5367645" cy="4351338"/>
          </a:xfrm>
        </p:spPr>
        <p:txBody>
          <a:bodyPr>
            <a:normAutofit fontScale="92500" lnSpcReduction="10000"/>
          </a:bodyPr>
          <a:lstStyle/>
          <a:p>
            <a:r>
              <a:rPr lang="ko-KR" altLang="en-US" dirty="0"/>
              <a:t>애니메이션을 이용해 관광명소 미술관</a:t>
            </a:r>
            <a:r>
              <a:rPr lang="en-US" altLang="ko-KR" dirty="0"/>
              <a:t>, </a:t>
            </a:r>
            <a:r>
              <a:rPr lang="ko-KR" altLang="en-US" dirty="0"/>
              <a:t>박물관 등을 건설</a:t>
            </a:r>
            <a:endParaRPr lang="en-US" altLang="ko-KR" dirty="0"/>
          </a:p>
          <a:p>
            <a:endParaRPr lang="en-US" dirty="0"/>
          </a:p>
          <a:p>
            <a:r>
              <a:rPr lang="ko-KR" altLang="en-US" dirty="0" err="1"/>
              <a:t>이노카시라</a:t>
            </a:r>
            <a:r>
              <a:rPr lang="ko-KR" altLang="en-US" dirty="0"/>
              <a:t> 공원에 위치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 err="1"/>
              <a:t>지브리</a:t>
            </a:r>
            <a:r>
              <a:rPr lang="ko-KR" altLang="en-US" dirty="0"/>
              <a:t> 미술관에서만 상영하는 영상 시청 가능</a:t>
            </a:r>
            <a:endParaRPr lang="en-US" altLang="ko-KR" dirty="0"/>
          </a:p>
          <a:p>
            <a:endParaRPr lang="en-US" dirty="0"/>
          </a:p>
          <a:p>
            <a:r>
              <a:rPr lang="ko-KR" altLang="en-US" dirty="0" err="1"/>
              <a:t>기념품샵과</a:t>
            </a:r>
            <a:r>
              <a:rPr lang="ko-KR" altLang="en-US" dirty="0"/>
              <a:t> 입장료를 통해 관광수익 창출</a:t>
            </a:r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내용 개체 틀 4" descr="돌이(가) 표시된 사진&#10;&#10;자동 생성된 설명">
            <a:extLst>
              <a:ext uri="{FF2B5EF4-FFF2-40B4-BE49-F238E27FC236}">
                <a16:creationId xmlns:a16="http://schemas.microsoft.com/office/drawing/2014/main" id="{DB02BDAB-9DCD-473F-9ADD-BD9585B9B3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7" r="15110" b="3"/>
          <a:stretch/>
        </p:blipFill>
        <p:spPr>
          <a:xfrm>
            <a:off x="7677151" y="2512001"/>
            <a:ext cx="4514850" cy="4345999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18" name="Arc 17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그림 6" descr="텍스트, 실내, 천장, 영역이(가) 표시된 사진&#10;&#10;자동 생성된 설명">
            <a:extLst>
              <a:ext uri="{FF2B5EF4-FFF2-40B4-BE49-F238E27FC236}">
                <a16:creationId xmlns:a16="http://schemas.microsoft.com/office/drawing/2014/main" id="{2340C302-039A-455C-B68C-5940CC5792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6" r="6938" b="1"/>
          <a:stretch/>
        </p:blipFill>
        <p:spPr>
          <a:xfrm>
            <a:off x="6233240" y="-415934"/>
            <a:ext cx="4215593" cy="3603011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5978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사람, 사람들, 영역, 군중이(가) 표시된 사진&#10;&#10;자동 생성된 설명">
            <a:extLst>
              <a:ext uri="{FF2B5EF4-FFF2-40B4-BE49-F238E27FC236}">
                <a16:creationId xmlns:a16="http://schemas.microsoft.com/office/drawing/2014/main" id="{103A9994-873F-4F50-856C-DE384F686C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50" b="6051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2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6" name="제목 5">
            <a:extLst>
              <a:ext uri="{FF2B5EF4-FFF2-40B4-BE49-F238E27FC236}">
                <a16:creationId xmlns:a16="http://schemas.microsoft.com/office/drawing/2014/main" id="{B5C429A1-17DA-47A4-9C0A-CE9829AAC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latinLnBrk="0"/>
            <a:r>
              <a:rPr lang="ko-KR" altLang="en-US" sz="3600" dirty="0"/>
              <a:t>일본 주택박물관</a:t>
            </a:r>
            <a:endParaRPr lang="en-US" altLang="ko-KR" sz="36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세로 텍스트 개체 틀 6">
            <a:extLst>
              <a:ext uri="{FF2B5EF4-FFF2-40B4-BE49-F238E27FC236}">
                <a16:creationId xmlns:a16="http://schemas.microsoft.com/office/drawing/2014/main" id="{696C5A04-7182-4B9B-9276-5CAFB3D65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25516" y="3417573"/>
            <a:ext cx="4593021" cy="26198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atinLnBrk="0"/>
            <a:r>
              <a:rPr lang="ko-KR" altLang="en-US" dirty="0"/>
              <a:t>일본 주택의 역사 체험</a:t>
            </a:r>
            <a:endParaRPr lang="en-US" altLang="ko-KR" dirty="0"/>
          </a:p>
          <a:p>
            <a:pPr latinLnBrk="0"/>
            <a:r>
              <a:rPr lang="ko-KR" altLang="en-US" dirty="0"/>
              <a:t>일본 주택의 문화 이해</a:t>
            </a:r>
            <a:endParaRPr lang="en-US" altLang="ko-KR" dirty="0"/>
          </a:p>
          <a:p>
            <a:pPr latinLnBrk="0"/>
            <a:endParaRPr lang="en-US" altLang="ko-KR" sz="1800" dirty="0"/>
          </a:p>
        </p:txBody>
      </p:sp>
      <p:pic>
        <p:nvPicPr>
          <p:cNvPr id="9" name="그림 8" descr="건물, 사람, 실외, 서있는이(가) 표시된 사진&#10;&#10;자동 생성된 설명">
            <a:extLst>
              <a:ext uri="{FF2B5EF4-FFF2-40B4-BE49-F238E27FC236}">
                <a16:creationId xmlns:a16="http://schemas.microsoft.com/office/drawing/2014/main" id="{6460447E-8EC5-48D9-9435-E06CBCE274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24" y="305013"/>
            <a:ext cx="4738588" cy="4738588"/>
          </a:xfrm>
          <a:prstGeom prst="rect">
            <a:avLst/>
          </a:prstGeom>
        </p:spPr>
      </p:pic>
      <p:pic>
        <p:nvPicPr>
          <p:cNvPr id="11" name="그림 10" descr="하늘, 사람, 실외, 사람들이(가) 표시된 사진&#10;&#10;자동 생성된 설명">
            <a:extLst>
              <a:ext uri="{FF2B5EF4-FFF2-40B4-BE49-F238E27FC236}">
                <a16:creationId xmlns:a16="http://schemas.microsoft.com/office/drawing/2014/main" id="{89B1B1C9-4D36-4628-9F19-8653FBB236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837" y="413359"/>
            <a:ext cx="6029195" cy="4521896"/>
          </a:xfrm>
          <a:prstGeom prst="rect">
            <a:avLst/>
          </a:prstGeom>
        </p:spPr>
      </p:pic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AA35D0BE-CAF5-4C3D-95FE-6A99FA9882C7}"/>
              </a:ext>
            </a:extLst>
          </p:cNvPr>
          <p:cNvSpPr/>
          <p:nvPr/>
        </p:nvSpPr>
        <p:spPr>
          <a:xfrm>
            <a:off x="630624" y="5433940"/>
            <a:ext cx="4659764" cy="851770"/>
          </a:xfrm>
          <a:prstGeom prst="roundRect">
            <a:avLst/>
          </a:prstGeom>
          <a:solidFill>
            <a:schemeClr val="dk1">
              <a:alpha val="74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/>
              <a:t>기모노 체험 </a:t>
            </a: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78A41E9D-88D0-4825-AD2A-477D7E30C50B}"/>
              </a:ext>
            </a:extLst>
          </p:cNvPr>
          <p:cNvSpPr/>
          <p:nvPr/>
        </p:nvSpPr>
        <p:spPr>
          <a:xfrm>
            <a:off x="6901612" y="5348604"/>
            <a:ext cx="4659764" cy="851770"/>
          </a:xfrm>
          <a:prstGeom prst="roundRect">
            <a:avLst/>
          </a:prstGeom>
          <a:solidFill>
            <a:schemeClr val="dk1">
              <a:alpha val="74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/>
              <a:t>실내에서 밤낮 체험 </a:t>
            </a:r>
          </a:p>
        </p:txBody>
      </p:sp>
    </p:spTree>
    <p:extLst>
      <p:ext uri="{BB962C8B-B14F-4D97-AF65-F5344CB8AC3E}">
        <p14:creationId xmlns:p14="http://schemas.microsoft.com/office/powerpoint/2010/main" val="3436919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3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98F490BF-072A-4651-8EE8-3214AF8DC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247" y="1652674"/>
            <a:ext cx="3240506" cy="4064628"/>
          </a:xfrm>
        </p:spPr>
        <p:txBody>
          <a:bodyPr vert="horz" lIns="91440" tIns="45720" rIns="91440" bIns="45720" rtlCol="0">
            <a:normAutofit/>
          </a:bodyPr>
          <a:lstStyle/>
          <a:p>
            <a:pPr algn="ctr" latinLnBrk="0"/>
            <a:r>
              <a:rPr lang="ko-KR" alt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일본 주택박물관 관련 영상</a:t>
            </a:r>
            <a:br>
              <a:rPr lang="en-US" altLang="ko-KR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ko-KR" altLang="en-US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93C357F-ED1B-4E89-9ACE-9E8875E65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5268" y="2729463"/>
            <a:ext cx="6526834" cy="191104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latinLnBrk="0">
              <a:buNone/>
            </a:pPr>
            <a:r>
              <a:rPr lang="en-US" altLang="ko-KR" dirty="0">
                <a:hlinkClick r:id="rId2"/>
              </a:rPr>
              <a:t>https://youtu.be/DMdmY1MSxms</a:t>
            </a:r>
            <a:endParaRPr lang="en-US" altLang="ko-KR" dirty="0"/>
          </a:p>
          <a:p>
            <a:pPr marL="0" indent="0" latinLnBrk="0">
              <a:buNone/>
            </a:pPr>
            <a:r>
              <a:rPr lang="en-US" altLang="ko-KR" dirty="0"/>
              <a:t>1:10~3:07</a:t>
            </a:r>
          </a:p>
        </p:txBody>
      </p:sp>
    </p:spTree>
    <p:extLst>
      <p:ext uri="{BB962C8B-B14F-4D97-AF65-F5344CB8AC3E}">
        <p14:creationId xmlns:p14="http://schemas.microsoft.com/office/powerpoint/2010/main" val="8805725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7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477AFD88-FC7D-4066-9C73-9C83BCC7F4B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32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49357605-5585-4A3D-9FE6-5D7C59B997A4}"/>
              </a:ext>
            </a:extLst>
          </p:cNvPr>
          <p:cNvSpPr/>
          <p:nvPr/>
        </p:nvSpPr>
        <p:spPr>
          <a:xfrm>
            <a:off x="4610100" y="2862262"/>
            <a:ext cx="2971800" cy="1133475"/>
          </a:xfrm>
          <a:prstGeom prst="roundRect">
            <a:avLst/>
          </a:prstGeom>
          <a:solidFill>
            <a:schemeClr val="tx1">
              <a:alpha val="8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solidFill>
                  <a:schemeClr val="bg1"/>
                </a:solidFill>
              </a:rPr>
              <a:t>일본 테마파크</a:t>
            </a: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84E245F2-0760-44F2-81BE-626FA0C6BEA3}"/>
              </a:ext>
            </a:extLst>
          </p:cNvPr>
          <p:cNvSpPr/>
          <p:nvPr/>
        </p:nvSpPr>
        <p:spPr>
          <a:xfrm>
            <a:off x="1171575" y="1014412"/>
            <a:ext cx="2971800" cy="1133475"/>
          </a:xfrm>
          <a:prstGeom prst="roundRect">
            <a:avLst/>
          </a:prstGeom>
          <a:solidFill>
            <a:schemeClr val="bg1">
              <a:lumMod val="9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테마를 이용</a:t>
            </a:r>
            <a:endParaRPr lang="en-US" altLang="ko-K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n-US" altLang="ko-K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-&gt; </a:t>
            </a:r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일관성 없는 </a:t>
            </a:r>
            <a:endParaRPr lang="en-US" altLang="ko-K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관광시설과 차별화</a:t>
            </a: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65C87711-383A-4AE5-B350-85C9247F2A34}"/>
              </a:ext>
            </a:extLst>
          </p:cNvPr>
          <p:cNvSpPr/>
          <p:nvPr/>
        </p:nvSpPr>
        <p:spPr>
          <a:xfrm>
            <a:off x="8048625" y="4710114"/>
            <a:ext cx="3286124" cy="1133475"/>
          </a:xfrm>
          <a:prstGeom prst="roundRect">
            <a:avLst/>
          </a:prstGeom>
          <a:solidFill>
            <a:schemeClr val="bg1">
              <a:lumMod val="9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방문자 수는 증가하지만 글로벌 금융위기로 영업환경 어려움</a:t>
            </a: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DD339BFB-E90F-4F9A-B0D5-59C6F3599FEA}"/>
              </a:ext>
            </a:extLst>
          </p:cNvPr>
          <p:cNvSpPr/>
          <p:nvPr/>
        </p:nvSpPr>
        <p:spPr>
          <a:xfrm>
            <a:off x="8048625" y="1014412"/>
            <a:ext cx="2971800" cy="1133475"/>
          </a:xfrm>
          <a:prstGeom prst="roundRect">
            <a:avLst/>
          </a:prstGeom>
          <a:solidFill>
            <a:schemeClr val="bg1">
              <a:lumMod val="9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디즈니</a:t>
            </a:r>
            <a:r>
              <a:rPr lang="en-US" altLang="ko-K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USJ</a:t>
            </a:r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를 제외한 </a:t>
            </a:r>
            <a:endParaRPr lang="en-US" altLang="ko-K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미니 테마파크 존재</a:t>
            </a: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7F9E26E5-16D6-4A5A-A856-670F6403CF1D}"/>
              </a:ext>
            </a:extLst>
          </p:cNvPr>
          <p:cNvSpPr/>
          <p:nvPr/>
        </p:nvSpPr>
        <p:spPr>
          <a:xfrm>
            <a:off x="1014412" y="4557714"/>
            <a:ext cx="3286125" cy="1133475"/>
          </a:xfrm>
          <a:prstGeom prst="roundRect">
            <a:avLst/>
          </a:prstGeom>
          <a:solidFill>
            <a:schemeClr val="bg1">
              <a:lumMod val="9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1990</a:t>
            </a:r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년 중반</a:t>
            </a:r>
            <a:endParaRPr lang="en-US" altLang="ko-K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리조트 법에 의해</a:t>
            </a:r>
            <a:endParaRPr lang="en-US" altLang="ko-K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다양한 테마파크 건설</a:t>
            </a:r>
          </a:p>
        </p:txBody>
      </p:sp>
    </p:spTree>
    <p:extLst>
      <p:ext uri="{BB962C8B-B14F-4D97-AF65-F5344CB8AC3E}">
        <p14:creationId xmlns:p14="http://schemas.microsoft.com/office/powerpoint/2010/main" val="389178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1">
            <a:extLst>
              <a:ext uri="{FF2B5EF4-FFF2-40B4-BE49-F238E27FC236}">
                <a16:creationId xmlns:a16="http://schemas.microsoft.com/office/drawing/2014/main" id="{97AADD8D-29D7-4B10-9245-72837D2D60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제목 5">
            <a:extLst>
              <a:ext uri="{FF2B5EF4-FFF2-40B4-BE49-F238E27FC236}">
                <a16:creationId xmlns:a16="http://schemas.microsoft.com/office/drawing/2014/main" id="{48226963-D4A0-4DF7-B912-6578B6283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9834" y="-99654"/>
            <a:ext cx="560504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atinLnBrk="0"/>
            <a:r>
              <a:rPr lang="ko-KR" alt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디즈니랜드</a:t>
            </a:r>
            <a:r>
              <a:rPr lang="en-US" altLang="ko-KR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ko-KR" alt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디즈니씨</a:t>
            </a:r>
            <a:endParaRPr lang="en-US" altLang="ko-KR" sz="4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7" name="Freeform: Shape 13">
            <a:extLst>
              <a:ext uri="{FF2B5EF4-FFF2-40B4-BE49-F238E27FC236}">
                <a16:creationId xmlns:a16="http://schemas.microsoft.com/office/drawing/2014/main" id="{55CB1B7E-4B0B-4E99-9560-9667270DA7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8481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28" name="Straight Connector 15">
            <a:extLst>
              <a:ext uri="{FF2B5EF4-FFF2-40B4-BE49-F238E27FC236}">
                <a16:creationId xmlns:a16="http://schemas.microsoft.com/office/drawing/2014/main" id="{43621FD4-D14D-45D5-9A57-9A2DE5EA5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62268" y="1026771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그림 2" descr="하늘, 실외, 사람들, 다채로운이(가) 표시된 사진&#10;&#10;자동 생성된 설명">
            <a:extLst>
              <a:ext uri="{FF2B5EF4-FFF2-40B4-BE49-F238E27FC236}">
                <a16:creationId xmlns:a16="http://schemas.microsoft.com/office/drawing/2014/main" id="{15EC94C7-9E9B-4C0A-B00D-E489A43CB9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2" r="14031" b="4"/>
          <a:stretch/>
        </p:blipFill>
        <p:spPr>
          <a:xfrm>
            <a:off x="-226487" y="-88686"/>
            <a:ext cx="4774907" cy="4774907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96DE3D2-178D-4017-842D-87C88CE92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349285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9" name="Oval 19">
            <a:extLst>
              <a:ext uri="{FF2B5EF4-FFF2-40B4-BE49-F238E27FC236}">
                <a16:creationId xmlns:a16="http://schemas.microsoft.com/office/drawing/2014/main" id="{C924DBCE-E731-4B22-8181-A39C1D862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705252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1">
            <a:extLst>
              <a:ext uri="{FF2B5EF4-FFF2-40B4-BE49-F238E27FC236}">
                <a16:creationId xmlns:a16="http://schemas.microsoft.com/office/drawing/2014/main" id="{72413CFE-8B8A-45C9-B7BA-CF49986D4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그림 4" descr="예배공간이(가) 표시된 사진&#10;&#10;자동 생성된 설명">
            <a:extLst>
              <a:ext uri="{FF2B5EF4-FFF2-40B4-BE49-F238E27FC236}">
                <a16:creationId xmlns:a16="http://schemas.microsoft.com/office/drawing/2014/main" id="{A4B68B73-4A4A-4A57-ADA1-F12DB715AB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" r="4251" b="5"/>
          <a:stretch/>
        </p:blipFill>
        <p:spPr>
          <a:xfrm>
            <a:off x="1549709" y="2679194"/>
            <a:ext cx="5369206" cy="4267492"/>
          </a:xfrm>
          <a:custGeom>
            <a:avLst/>
            <a:gdLst/>
            <a:ahLst/>
            <a:cxnLst/>
            <a:rect l="l" t="t" r="r" b="b"/>
            <a:pathLst>
              <a:path w="2733741" h="2172801">
                <a:moveTo>
                  <a:pt x="1366871" y="0"/>
                </a:moveTo>
                <a:cubicBezTo>
                  <a:pt x="2121772" y="0"/>
                  <a:pt x="2733741" y="595368"/>
                  <a:pt x="2733741" y="1329791"/>
                </a:cubicBezTo>
                <a:cubicBezTo>
                  <a:pt x="2733741" y="1605200"/>
                  <a:pt x="2647683" y="1861054"/>
                  <a:pt x="2500301" y="2073290"/>
                </a:cubicBezTo>
                <a:lnTo>
                  <a:pt x="2423813" y="2172801"/>
                </a:lnTo>
                <a:lnTo>
                  <a:pt x="309928" y="2172801"/>
                </a:lnTo>
                <a:lnTo>
                  <a:pt x="233440" y="2073290"/>
                </a:lnTo>
                <a:cubicBezTo>
                  <a:pt x="86058" y="1861054"/>
                  <a:pt x="0" y="1605200"/>
                  <a:pt x="0" y="1329791"/>
                </a:cubicBezTo>
                <a:cubicBezTo>
                  <a:pt x="0" y="595368"/>
                  <a:pt x="611969" y="0"/>
                  <a:pt x="1366871" y="0"/>
                </a:cubicBezTo>
                <a:close/>
              </a:path>
            </a:pathLst>
          </a:custGeom>
        </p:spPr>
      </p:pic>
      <p:sp>
        <p:nvSpPr>
          <p:cNvPr id="7" name="세로 텍스트 개체 틀 6">
            <a:extLst>
              <a:ext uri="{FF2B5EF4-FFF2-40B4-BE49-F238E27FC236}">
                <a16:creationId xmlns:a16="http://schemas.microsoft.com/office/drawing/2014/main" id="{25C84993-AD91-4CF9-92D5-7AD8F5EB47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07198" y="1026771"/>
            <a:ext cx="5393361" cy="5469008"/>
          </a:xfrm>
        </p:spPr>
        <p:txBody>
          <a:bodyPr vert="horz" lIns="91440" tIns="45720" rIns="91440" bIns="45720" rtlCol="0">
            <a:noAutofit/>
          </a:bodyPr>
          <a:lstStyle/>
          <a:p>
            <a:pPr latinLnBrk="0"/>
            <a:r>
              <a:rPr lang="ko-KR" altLang="en-US" sz="2400" dirty="0"/>
              <a:t>위치</a:t>
            </a:r>
            <a:r>
              <a:rPr lang="en-US" altLang="ko-KR" sz="2400" dirty="0"/>
              <a:t>: </a:t>
            </a:r>
            <a:r>
              <a:rPr lang="ko-KR" altLang="en-US" sz="2400" dirty="0"/>
              <a:t>도쿄 </a:t>
            </a:r>
            <a:r>
              <a:rPr lang="ko-KR" altLang="en-US" sz="2400" dirty="0" err="1"/>
              <a:t>지바현</a:t>
            </a:r>
            <a:r>
              <a:rPr lang="ko-KR" altLang="en-US" sz="2400" dirty="0"/>
              <a:t> </a:t>
            </a:r>
            <a:r>
              <a:rPr lang="ko-KR" altLang="en-US" sz="2400" dirty="0" err="1"/>
              <a:t>우라야스시</a:t>
            </a:r>
            <a:endParaRPr lang="en-US" altLang="ko-KR" sz="2400" dirty="0"/>
          </a:p>
          <a:p>
            <a:pPr latinLnBrk="0"/>
            <a:endParaRPr lang="en-US" altLang="ko-KR" sz="2400" dirty="0"/>
          </a:p>
          <a:p>
            <a:pPr latinLnBrk="0"/>
            <a:r>
              <a:rPr lang="ko-KR" altLang="en-US" sz="2400" dirty="0"/>
              <a:t>미국 다음으로 첫 디즈니랜드</a:t>
            </a:r>
            <a:endParaRPr lang="en-US" altLang="ko-KR" sz="2400" dirty="0"/>
          </a:p>
          <a:p>
            <a:pPr latinLnBrk="0"/>
            <a:endParaRPr lang="en-US" altLang="ko-KR" sz="2400" dirty="0"/>
          </a:p>
          <a:p>
            <a:pPr latinLnBrk="0"/>
            <a:r>
              <a:rPr lang="ko-KR" altLang="en-US" sz="2400" dirty="0"/>
              <a:t>신데렐라</a:t>
            </a:r>
            <a:r>
              <a:rPr lang="en-US" altLang="ko-KR" sz="2400" dirty="0"/>
              <a:t>, </a:t>
            </a:r>
            <a:r>
              <a:rPr lang="ko-KR" altLang="en-US" sz="2400" dirty="0"/>
              <a:t>백설공주 등</a:t>
            </a:r>
            <a:endParaRPr lang="en-US" altLang="ko-KR" sz="2400" dirty="0"/>
          </a:p>
          <a:p>
            <a:pPr marL="0" indent="0" latinLnBrk="0">
              <a:buNone/>
            </a:pPr>
            <a:r>
              <a:rPr lang="en-US" altLang="ko-KR" sz="2400" dirty="0"/>
              <a:t>  </a:t>
            </a:r>
            <a:r>
              <a:rPr lang="ko-KR" altLang="en-US" sz="2400" dirty="0"/>
              <a:t>디즈니 초기 작품 다수</a:t>
            </a:r>
            <a:endParaRPr lang="en-US" altLang="ko-KR" sz="2400" dirty="0"/>
          </a:p>
          <a:p>
            <a:pPr marL="0" indent="0" latinLnBrk="0">
              <a:buNone/>
            </a:pPr>
            <a:endParaRPr lang="en-US" altLang="ko-KR" sz="2400" dirty="0"/>
          </a:p>
          <a:p>
            <a:pPr latinLnBrk="0"/>
            <a:r>
              <a:rPr lang="ko-KR" altLang="en-US" sz="2400" dirty="0"/>
              <a:t>뮤지컬</a:t>
            </a:r>
            <a:r>
              <a:rPr lang="en-US" altLang="ko-KR" sz="2400" dirty="0"/>
              <a:t>, </a:t>
            </a:r>
            <a:r>
              <a:rPr lang="ko-KR" altLang="en-US" sz="2400" dirty="0"/>
              <a:t>퍼레이드 등 이벤트</a:t>
            </a:r>
            <a:endParaRPr lang="en-US" altLang="ko-KR" sz="2400" dirty="0"/>
          </a:p>
          <a:p>
            <a:pPr latinLnBrk="0"/>
            <a:endParaRPr lang="en-US" altLang="ko-KR" sz="2400" dirty="0"/>
          </a:p>
          <a:p>
            <a:pPr latinLnBrk="0"/>
            <a:r>
              <a:rPr lang="ko-KR" altLang="en-US" sz="2400" dirty="0"/>
              <a:t>총 </a:t>
            </a:r>
            <a:r>
              <a:rPr lang="en-US" altLang="ko-KR" sz="2400" dirty="0"/>
              <a:t>7</a:t>
            </a:r>
            <a:r>
              <a:rPr lang="ko-KR" altLang="en-US" sz="2400" dirty="0"/>
              <a:t>개의 테마 존재</a:t>
            </a:r>
            <a:endParaRPr lang="en-US" altLang="ko-KR" sz="2400" dirty="0"/>
          </a:p>
          <a:p>
            <a:pPr latinLnBrk="0"/>
            <a:endParaRPr lang="en-US" altLang="ko-KR" sz="2400" dirty="0"/>
          </a:p>
          <a:p>
            <a:pPr latinLnBrk="0"/>
            <a:r>
              <a:rPr lang="en-US" altLang="ko-KR" sz="2400" dirty="0"/>
              <a:t> </a:t>
            </a:r>
            <a:r>
              <a:rPr lang="ko-KR" altLang="en-US" sz="2400" dirty="0"/>
              <a:t>영화관</a:t>
            </a:r>
            <a:r>
              <a:rPr lang="en-US" altLang="ko-KR" sz="2400" dirty="0"/>
              <a:t>, </a:t>
            </a:r>
            <a:r>
              <a:rPr lang="ko-KR" altLang="en-US" sz="2400" dirty="0"/>
              <a:t>상점</a:t>
            </a:r>
            <a:r>
              <a:rPr lang="en-US" altLang="ko-KR" sz="2400" dirty="0"/>
              <a:t>, </a:t>
            </a:r>
            <a:r>
              <a:rPr lang="ko-KR" altLang="en-US" sz="2400" dirty="0"/>
              <a:t>레스토랑</a:t>
            </a:r>
            <a:r>
              <a:rPr lang="en-US" altLang="ko-KR" sz="2400" dirty="0"/>
              <a:t>, </a:t>
            </a:r>
            <a:r>
              <a:rPr lang="ko-KR" altLang="en-US" sz="2400" dirty="0"/>
              <a:t>각종 서비스시설 운영</a:t>
            </a:r>
            <a:endParaRPr lang="en-US" altLang="ko-KR" sz="2400" dirty="0"/>
          </a:p>
        </p:txBody>
      </p:sp>
      <p:sp>
        <p:nvSpPr>
          <p:cNvPr id="31" name="Arc 23">
            <a:extLst>
              <a:ext uri="{FF2B5EF4-FFF2-40B4-BE49-F238E27FC236}">
                <a16:creationId xmlns:a16="http://schemas.microsoft.com/office/drawing/2014/main" id="{034ACCCC-54D4-4F78-9B85-4A34FEBAA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65410" y="4192213"/>
            <a:ext cx="3723155" cy="3723155"/>
          </a:xfrm>
          <a:prstGeom prst="arc">
            <a:avLst>
              <a:gd name="adj1" fmla="val 1700655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87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47383D34-D090-446E-964B-35AC7476E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323" y="-1"/>
            <a:ext cx="5120561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atinLnBrk="0"/>
            <a:r>
              <a:rPr lang="en-US" altLang="ko-KR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ko-KR" altLang="en-US" sz="3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유니버셜스튜디오</a:t>
            </a:r>
            <a:r>
              <a:rPr lang="ko-KR" alt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재팬 </a:t>
            </a:r>
            <a:r>
              <a:rPr lang="en-US" altLang="ko-KR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(USJ)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EEB3F89-22FF-4A38-B765-28B630AC6E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90844" y="1337456"/>
            <a:ext cx="5856703" cy="5640796"/>
          </a:xfr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latinLnBrk="0"/>
            <a:r>
              <a:rPr lang="ko-KR" altLang="en-US" sz="3400" dirty="0"/>
              <a:t>위치</a:t>
            </a:r>
            <a:r>
              <a:rPr lang="en-US" altLang="ko-KR" sz="3400" dirty="0"/>
              <a:t>: </a:t>
            </a:r>
            <a:r>
              <a:rPr lang="ko-KR" altLang="en-US" sz="3400" dirty="0"/>
              <a:t>일본 오사카</a:t>
            </a:r>
            <a:endParaRPr lang="en-US" altLang="ko-KR" sz="3400" dirty="0"/>
          </a:p>
          <a:p>
            <a:pPr latinLnBrk="0"/>
            <a:endParaRPr lang="en-US" altLang="ko-KR" sz="3400" dirty="0"/>
          </a:p>
          <a:p>
            <a:pPr latinLnBrk="0"/>
            <a:r>
              <a:rPr lang="ko-KR" altLang="en-US" sz="3400" dirty="0"/>
              <a:t>테마</a:t>
            </a:r>
            <a:r>
              <a:rPr lang="en-US" altLang="ko-KR" sz="3400" dirty="0"/>
              <a:t>: </a:t>
            </a:r>
            <a:r>
              <a:rPr lang="ko-KR" altLang="en-US" sz="3400" dirty="0"/>
              <a:t>할리우드 영화</a:t>
            </a:r>
            <a:endParaRPr lang="en-US" altLang="ko-KR" sz="3400" dirty="0"/>
          </a:p>
          <a:p>
            <a:pPr latinLnBrk="0"/>
            <a:endParaRPr lang="en-US" altLang="ko-KR" sz="3400" dirty="0"/>
          </a:p>
          <a:p>
            <a:pPr latinLnBrk="0"/>
            <a:r>
              <a:rPr lang="en-US" altLang="ko-KR" sz="3400" dirty="0"/>
              <a:t>2001</a:t>
            </a:r>
            <a:r>
              <a:rPr lang="ko-KR" altLang="en-US" sz="3400" dirty="0"/>
              <a:t>년 오픈</a:t>
            </a:r>
            <a:endParaRPr lang="en-US" altLang="ko-KR" sz="3400" dirty="0"/>
          </a:p>
          <a:p>
            <a:pPr marL="0" indent="0" latinLnBrk="0">
              <a:buNone/>
            </a:pPr>
            <a:r>
              <a:rPr lang="en-US" altLang="ko-KR" sz="3400" dirty="0"/>
              <a:t> -&gt; </a:t>
            </a:r>
            <a:r>
              <a:rPr lang="ko-KR" altLang="en-US" sz="3400" dirty="0"/>
              <a:t>일본 대표 테마파크로 자리 잡음</a:t>
            </a:r>
            <a:endParaRPr lang="en-US" altLang="ko-KR" sz="3400" dirty="0"/>
          </a:p>
          <a:p>
            <a:pPr marL="0" indent="0" latinLnBrk="0">
              <a:buNone/>
            </a:pPr>
            <a:endParaRPr lang="en-US" altLang="ko-KR" sz="3400" dirty="0"/>
          </a:p>
          <a:p>
            <a:pPr latinLnBrk="0"/>
            <a:r>
              <a:rPr lang="ko-KR" altLang="en-US" sz="3400" dirty="0"/>
              <a:t>아시아 최초 </a:t>
            </a:r>
            <a:r>
              <a:rPr lang="ko-KR" altLang="en-US" sz="3400" dirty="0" err="1"/>
              <a:t>유니버셜스튜디오</a:t>
            </a:r>
            <a:endParaRPr lang="en-US" altLang="ko-KR" sz="3400" dirty="0"/>
          </a:p>
          <a:p>
            <a:pPr latinLnBrk="0"/>
            <a:endParaRPr lang="en-US" altLang="ko-KR" sz="3400" dirty="0"/>
          </a:p>
          <a:p>
            <a:pPr latinLnBrk="0"/>
            <a:r>
              <a:rPr lang="ko-KR" altLang="en-US" sz="3400" dirty="0"/>
              <a:t>유명 감독 스티븐 스필버그 참여</a:t>
            </a:r>
            <a:endParaRPr lang="en-US" altLang="ko-KR" sz="3400" dirty="0"/>
          </a:p>
          <a:p>
            <a:pPr latinLnBrk="0"/>
            <a:endParaRPr lang="en-US" altLang="ko-KR" sz="3400" dirty="0"/>
          </a:p>
          <a:p>
            <a:pPr latinLnBrk="0"/>
            <a:r>
              <a:rPr lang="ko-KR" altLang="en-US" sz="3400" dirty="0"/>
              <a:t>여러 스튜디오</a:t>
            </a:r>
            <a:r>
              <a:rPr lang="en-US" altLang="ko-KR" sz="3400" dirty="0"/>
              <a:t>, </a:t>
            </a:r>
            <a:r>
              <a:rPr lang="ko-KR" altLang="en-US" sz="3400" dirty="0"/>
              <a:t>고급 숍</a:t>
            </a:r>
            <a:r>
              <a:rPr lang="en-US" altLang="ko-KR" sz="3400" dirty="0"/>
              <a:t>, </a:t>
            </a:r>
            <a:r>
              <a:rPr lang="ko-KR" altLang="en-US" sz="3400" dirty="0"/>
              <a:t>레스토랑 운영</a:t>
            </a:r>
            <a:endParaRPr lang="en-US" altLang="ko-KR" sz="3400" dirty="0"/>
          </a:p>
          <a:p>
            <a:pPr latinLnBrk="0"/>
            <a:endParaRPr lang="en-US" altLang="ko-KR" sz="3400" dirty="0"/>
          </a:p>
          <a:p>
            <a:pPr latinLnBrk="0"/>
            <a:r>
              <a:rPr lang="ko-KR" altLang="en-US" sz="3400" dirty="0"/>
              <a:t>각종 영화 </a:t>
            </a:r>
            <a:r>
              <a:rPr lang="en-US" altLang="ko-KR" sz="3400" dirty="0"/>
              <a:t>4D </a:t>
            </a:r>
            <a:r>
              <a:rPr lang="ko-KR" altLang="en-US" sz="3400" dirty="0"/>
              <a:t>체험</a:t>
            </a:r>
            <a:endParaRPr lang="en-US" altLang="ko-KR" sz="3400" dirty="0"/>
          </a:p>
          <a:p>
            <a:pPr latinLnBrk="0"/>
            <a:endParaRPr lang="en-US" altLang="ko-KR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그림 4" descr="텍스트, 하늘, 실외이(가) 표시된 사진&#10;&#10;자동 생성된 설명">
            <a:extLst>
              <a:ext uri="{FF2B5EF4-FFF2-40B4-BE49-F238E27FC236}">
                <a16:creationId xmlns:a16="http://schemas.microsoft.com/office/drawing/2014/main" id="{05CC7DA8-FE8E-4349-8372-43770F897A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1" r="14001" b="-2"/>
          <a:stretch/>
        </p:blipFill>
        <p:spPr>
          <a:xfrm>
            <a:off x="7427935" y="2272107"/>
            <a:ext cx="4764066" cy="4585894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16" name="Arc 15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그림 6" descr="실외이(가) 표시된 사진&#10;&#10;자동 생성된 설명">
            <a:extLst>
              <a:ext uri="{FF2B5EF4-FFF2-40B4-BE49-F238E27FC236}">
                <a16:creationId xmlns:a16="http://schemas.microsoft.com/office/drawing/2014/main" id="{424A8B6A-7E5E-40C7-AA3A-D65ECA9802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0" r="11054" b="4"/>
          <a:stretch/>
        </p:blipFill>
        <p:spPr>
          <a:xfrm>
            <a:off x="5518021" y="-68575"/>
            <a:ext cx="4528608" cy="3870541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5053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A0BC398-8916-4CD6-A3EE-EFBEE4356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1" y="944110"/>
            <a:ext cx="5558489" cy="476136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ko-KR" altLang="en-US" dirty="0"/>
              <a:t> </a:t>
            </a:r>
            <a:r>
              <a:rPr lang="ko-KR" altLang="en-US" sz="3900" dirty="0"/>
              <a:t>목차</a:t>
            </a:r>
            <a:endParaRPr lang="en-US" altLang="ko-KR" sz="3900" dirty="0"/>
          </a:p>
          <a:p>
            <a:pPr marL="0" indent="0" algn="ctr">
              <a:buNone/>
            </a:pPr>
            <a:endParaRPr lang="en-US" altLang="ko-KR" dirty="0"/>
          </a:p>
          <a:p>
            <a:pPr marL="0" indent="0" algn="ctr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1. </a:t>
            </a:r>
            <a:r>
              <a:rPr lang="ko-KR" altLang="en-US" dirty="0"/>
              <a:t>일본의 축제 설명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 - </a:t>
            </a:r>
            <a:r>
              <a:rPr lang="ko-KR" altLang="en-US" dirty="0"/>
              <a:t>관광객에게 유명한 축제 </a:t>
            </a:r>
            <a:r>
              <a:rPr lang="en-US" altLang="ko-KR" dirty="0"/>
              <a:t>4</a:t>
            </a:r>
            <a:r>
              <a:rPr lang="ko-KR" altLang="en-US" dirty="0"/>
              <a:t>가지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2. </a:t>
            </a:r>
            <a:r>
              <a:rPr lang="ko-KR" altLang="en-US" dirty="0"/>
              <a:t>일본의 역사 관련 관광 명소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-</a:t>
            </a:r>
            <a:r>
              <a:rPr lang="ko-KR" altLang="en-US" dirty="0"/>
              <a:t> 인기 있는 역사 </a:t>
            </a:r>
            <a:r>
              <a:rPr lang="ko-KR" altLang="en-US" dirty="0" err="1"/>
              <a:t>관광소</a:t>
            </a:r>
            <a:r>
              <a:rPr lang="ko-KR" altLang="en-US" dirty="0"/>
              <a:t> </a:t>
            </a:r>
            <a:r>
              <a:rPr lang="en-US" altLang="ko-KR" dirty="0"/>
              <a:t>3</a:t>
            </a:r>
            <a:r>
              <a:rPr lang="ko-KR" altLang="en-US" dirty="0"/>
              <a:t>곳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3. </a:t>
            </a:r>
            <a:r>
              <a:rPr lang="ko-KR" altLang="en-US" dirty="0"/>
              <a:t>일본의 테마파크</a:t>
            </a:r>
            <a:r>
              <a:rPr lang="en-US" altLang="ko-KR" dirty="0"/>
              <a:t> </a:t>
            </a:r>
            <a:r>
              <a:rPr lang="ko-KR" altLang="en-US" dirty="0"/>
              <a:t>설명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- </a:t>
            </a:r>
            <a:r>
              <a:rPr lang="ko-KR" altLang="en-US" dirty="0"/>
              <a:t>유명한 테마파크 </a:t>
            </a:r>
            <a:r>
              <a:rPr lang="en-US" altLang="ko-KR" dirty="0"/>
              <a:t>2</a:t>
            </a:r>
            <a:r>
              <a:rPr lang="ko-KR" altLang="en-US" dirty="0"/>
              <a:t>곳</a:t>
            </a:r>
            <a:endParaRPr lang="en-US" altLang="ko-KR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Block Arc 22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13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7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636C03E3-6EEE-4AE4-B059-1ECC05FCA361}"/>
              </a:ext>
            </a:extLst>
          </p:cNvPr>
          <p:cNvSpPr/>
          <p:nvPr/>
        </p:nvSpPr>
        <p:spPr>
          <a:xfrm>
            <a:off x="461962" y="365125"/>
            <a:ext cx="11268075" cy="6127750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>
            <a:extLst>
              <a:ext uri="{FF2B5EF4-FFF2-40B4-BE49-F238E27FC236}">
                <a16:creationId xmlns:a16="http://schemas.microsoft.com/office/drawing/2014/main" id="{FEF9077D-D81F-462A-9679-E182CD7B0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5150" y="2766218"/>
            <a:ext cx="10515600" cy="1325563"/>
          </a:xfrm>
        </p:spPr>
        <p:txBody>
          <a:bodyPr>
            <a:normAutofit/>
          </a:bodyPr>
          <a:lstStyle/>
          <a:p>
            <a:r>
              <a:rPr lang="ko-KR" altLang="en-US" sz="8800" dirty="0"/>
              <a:t>감사합니다</a:t>
            </a:r>
            <a:r>
              <a:rPr lang="en-US" altLang="ko-KR" sz="8800" dirty="0"/>
              <a:t>.</a:t>
            </a:r>
            <a:endParaRPr lang="ko-KR" altLang="en-US" sz="8800" dirty="0"/>
          </a:p>
        </p:txBody>
      </p:sp>
      <p:sp>
        <p:nvSpPr>
          <p:cNvPr id="8" name="내용 개체 틀 7">
            <a:extLst>
              <a:ext uri="{FF2B5EF4-FFF2-40B4-BE49-F238E27FC236}">
                <a16:creationId xmlns:a16="http://schemas.microsoft.com/office/drawing/2014/main" id="{379CA408-E94A-49CF-B4BC-EB9EE961EB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9124" y="1327944"/>
            <a:ext cx="10953750" cy="4351338"/>
          </a:xfrm>
        </p:spPr>
        <p:txBody>
          <a:bodyPr/>
          <a:lstStyle/>
          <a:p>
            <a:r>
              <a:rPr lang="ko-KR" altLang="en-US" dirty="0"/>
              <a:t>출처 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위키피디아 재팬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>
                <a:hlinkClick r:id="rId3"/>
              </a:rPr>
              <a:t>https://ja.wikipedia.org/wiki/%E3%83%A1%E3%82%A4%E3%83%B3%E3%83%9A%E3%83%BC%E3%82%B8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네이버 지식백과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https://terms.naver.com/</a:t>
            </a:r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32351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세로 제목 3">
            <a:extLst>
              <a:ext uri="{FF2B5EF4-FFF2-40B4-BE49-F238E27FC236}">
                <a16:creationId xmlns:a16="http://schemas.microsoft.com/office/drawing/2014/main" id="{B3A3436D-F1B2-45DE-8499-F987B61829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096000" y="-185833"/>
            <a:ext cx="545883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atinLnBrk="0"/>
            <a:r>
              <a:rPr lang="ko-KR" alt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일본의 </a:t>
            </a:r>
            <a:r>
              <a:rPr lang="ko-KR" altLang="en-US" sz="2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축제란</a:t>
            </a:r>
            <a:r>
              <a:rPr lang="en-US" altLang="ko-KR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그림 2" descr="건물, 실외, 사람, 사람들이(가) 표시된 사진&#10;&#10;자동 생성된 설명">
            <a:extLst>
              <a:ext uri="{FF2B5EF4-FFF2-40B4-BE49-F238E27FC236}">
                <a16:creationId xmlns:a16="http://schemas.microsoft.com/office/drawing/2014/main" id="{420FB42A-4FAC-48DA-914E-2926C67A41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7" r="15753"/>
          <a:stretch/>
        </p:blipFill>
        <p:spPr>
          <a:xfrm>
            <a:off x="659310" y="750760"/>
            <a:ext cx="4777381" cy="535648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5" name="세로 텍스트 개체 틀 4">
            <a:extLst>
              <a:ext uri="{FF2B5EF4-FFF2-40B4-BE49-F238E27FC236}">
                <a16:creationId xmlns:a16="http://schemas.microsoft.com/office/drawing/2014/main" id="{8C557A63-5C19-420D-8478-DBBCF65462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0" y="1096979"/>
            <a:ext cx="5458838" cy="5481951"/>
          </a:xfrm>
        </p:spPr>
        <p:txBody>
          <a:bodyPr vert="horz" lIns="91440" tIns="45720" rIns="91440" bIns="45720" rtlCol="0">
            <a:noAutofit/>
          </a:bodyPr>
          <a:lstStyle/>
          <a:p>
            <a:pPr latinLnBrk="0"/>
            <a:r>
              <a:rPr lang="ko-KR" altLang="en-US" sz="2400" dirty="0"/>
              <a:t>원초적 형태</a:t>
            </a:r>
            <a:r>
              <a:rPr lang="en-US" altLang="ko-KR" sz="2400" dirty="0"/>
              <a:t>- </a:t>
            </a:r>
            <a:r>
              <a:rPr lang="ko-KR" altLang="en-US" sz="2400" dirty="0"/>
              <a:t>제사</a:t>
            </a:r>
            <a:r>
              <a:rPr lang="en-US" altLang="ko-KR" sz="2400" dirty="0"/>
              <a:t>, </a:t>
            </a:r>
            <a:r>
              <a:rPr lang="ko-KR" altLang="en-US" sz="2400" dirty="0"/>
              <a:t>제례</a:t>
            </a:r>
            <a:endParaRPr lang="en-US" altLang="ko-KR" sz="2400" dirty="0"/>
          </a:p>
          <a:p>
            <a:pPr latinLnBrk="0"/>
            <a:endParaRPr lang="en-US" altLang="ko-KR" sz="2400" dirty="0"/>
          </a:p>
          <a:p>
            <a:pPr latinLnBrk="0"/>
            <a:r>
              <a:rPr lang="ko-KR" altLang="en-US" sz="2400" dirty="0"/>
              <a:t>일본어의 </a:t>
            </a:r>
            <a:r>
              <a:rPr lang="en-US" altLang="ko-KR" sz="2400" dirty="0"/>
              <a:t>[</a:t>
            </a:r>
            <a:r>
              <a:rPr lang="ko-KR" altLang="en-US" sz="2400" dirty="0"/>
              <a:t>축제</a:t>
            </a:r>
            <a:r>
              <a:rPr lang="en-US" altLang="ko-KR" sz="2400" dirty="0"/>
              <a:t>]</a:t>
            </a:r>
            <a:r>
              <a:rPr lang="ko-KR" altLang="en-US" sz="2400" dirty="0"/>
              <a:t>의 어원과 뜻</a:t>
            </a:r>
            <a:r>
              <a:rPr lang="en-US" altLang="ko-KR" sz="2400" dirty="0"/>
              <a:t> </a:t>
            </a:r>
          </a:p>
          <a:p>
            <a:pPr marL="0" indent="0" latinLnBrk="0">
              <a:buNone/>
            </a:pPr>
            <a:r>
              <a:rPr lang="en-US" altLang="ko-KR" sz="2400" dirty="0"/>
              <a:t>   - “</a:t>
            </a:r>
            <a:r>
              <a:rPr lang="ko-KR" altLang="en-US" sz="2400" dirty="0"/>
              <a:t>축제</a:t>
            </a:r>
            <a:r>
              <a:rPr lang="en-US" altLang="ko-KR" sz="2400" dirty="0"/>
              <a:t>“ = ‘</a:t>
            </a:r>
            <a:r>
              <a:rPr lang="ko-KR" altLang="en-US" sz="2400" dirty="0"/>
              <a:t>모시는</a:t>
            </a:r>
            <a:r>
              <a:rPr lang="en-US" altLang="ko-KR" sz="2400" dirty="0"/>
              <a:t>’</a:t>
            </a:r>
            <a:r>
              <a:rPr lang="ko-KR" altLang="en-US" sz="2400" dirty="0"/>
              <a:t>의 명사형</a:t>
            </a:r>
            <a:endParaRPr lang="en-US" altLang="ko-KR" sz="2400" dirty="0"/>
          </a:p>
          <a:p>
            <a:pPr marL="0" indent="0" latinLnBrk="0">
              <a:buNone/>
            </a:pPr>
            <a:r>
              <a:rPr lang="en-US" altLang="ko-KR" sz="2400" dirty="0"/>
              <a:t>   - </a:t>
            </a:r>
            <a:r>
              <a:rPr lang="ko-KR" altLang="en-US" sz="2400" dirty="0"/>
              <a:t>신을 모시고 그 의식을 가리킴</a:t>
            </a:r>
            <a:r>
              <a:rPr lang="en-US" altLang="ko-KR" sz="2400" dirty="0"/>
              <a:t>.</a:t>
            </a:r>
          </a:p>
          <a:p>
            <a:pPr marL="0" indent="0" latinLnBrk="0">
              <a:buNone/>
            </a:pPr>
            <a:r>
              <a:rPr lang="en-US" altLang="ko-KR" sz="2400" dirty="0"/>
              <a:t> </a:t>
            </a:r>
          </a:p>
          <a:p>
            <a:pPr latinLnBrk="0"/>
            <a:r>
              <a:rPr lang="ko-KR" altLang="en-US" sz="2400" dirty="0"/>
              <a:t>현재의 축제</a:t>
            </a:r>
            <a:endParaRPr lang="en-US" altLang="ko-KR" sz="2400" dirty="0"/>
          </a:p>
          <a:p>
            <a:pPr marL="0" indent="0" latinLnBrk="0">
              <a:buNone/>
            </a:pPr>
            <a:r>
              <a:rPr lang="en-US" altLang="ko-KR" sz="2400" dirty="0"/>
              <a:t>  - </a:t>
            </a:r>
            <a:r>
              <a:rPr lang="ko-KR" altLang="en-US" sz="2400" dirty="0"/>
              <a:t>종교 의식 </a:t>
            </a:r>
            <a:r>
              <a:rPr lang="ko-KR" altLang="en-US" sz="2400" dirty="0" err="1"/>
              <a:t>옅어짐</a:t>
            </a:r>
            <a:r>
              <a:rPr lang="en-US" altLang="ko-KR" sz="2400" dirty="0"/>
              <a:t> -&gt;</a:t>
            </a:r>
            <a:r>
              <a:rPr lang="ko-KR" altLang="en-US" sz="2400" dirty="0"/>
              <a:t>떠들썩한 행사</a:t>
            </a:r>
            <a:r>
              <a:rPr lang="en-US" altLang="ko-KR" sz="2400" dirty="0"/>
              <a:t>,           </a:t>
            </a:r>
            <a:r>
              <a:rPr lang="ko-KR" altLang="en-US" sz="2400" dirty="0"/>
              <a:t>제사와 관계없이 행해지는 활기찬 행사</a:t>
            </a:r>
            <a:r>
              <a:rPr lang="en-US" altLang="ko-KR" sz="2400" dirty="0"/>
              <a:t>.</a:t>
            </a:r>
          </a:p>
          <a:p>
            <a:pPr marL="0" latinLnBrk="0"/>
            <a:endParaRPr lang="en-US" altLang="ko-KR" sz="2400" dirty="0"/>
          </a:p>
          <a:p>
            <a:pPr latinLnBrk="0"/>
            <a:r>
              <a:rPr lang="en-US" altLang="ko-KR" sz="2400" dirty="0"/>
              <a:t>‘</a:t>
            </a:r>
            <a:r>
              <a:rPr lang="ko-KR" altLang="en-US" sz="2400" dirty="0"/>
              <a:t>스모</a:t>
            </a:r>
            <a:r>
              <a:rPr lang="en-US" altLang="ko-KR" sz="2400" dirty="0"/>
              <a:t>’</a:t>
            </a:r>
            <a:r>
              <a:rPr lang="ko-KR" altLang="en-US" sz="2400" dirty="0"/>
              <a:t>도 본래는 신도로 봉헌 축제이자 제사</a:t>
            </a:r>
            <a:r>
              <a:rPr lang="en-US" altLang="ko-KR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193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그림 4" descr="불꽃놀이, 옥외설치물이(가) 표시된 사진&#10;&#10;자동 생성된 설명">
            <a:extLst>
              <a:ext uri="{FF2B5EF4-FFF2-40B4-BE49-F238E27FC236}">
                <a16:creationId xmlns:a16="http://schemas.microsoft.com/office/drawing/2014/main" id="{4F4247CB-E194-4034-BAB6-27B293C2E7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6" b="9128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세로 제목 1">
            <a:extLst>
              <a:ext uri="{FF2B5EF4-FFF2-40B4-BE49-F238E27FC236}">
                <a16:creationId xmlns:a16="http://schemas.microsoft.com/office/drawing/2014/main" id="{FDAF7056-BF3F-4C07-B1DF-2C0FFEBEF0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38201" y="1065862"/>
            <a:ext cx="3313164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latinLnBrk="0"/>
            <a:r>
              <a:rPr lang="ko-KR" altLang="en-US" sz="4000">
                <a:ln w="22225">
                  <a:solidFill>
                    <a:schemeClr val="tx1"/>
                  </a:solidFill>
                  <a:miter lim="800000"/>
                </a:ln>
                <a:solidFill>
                  <a:srgbClr val="FFFFFF"/>
                </a:solidFill>
              </a:rPr>
              <a:t>일본의 유명한 축제들</a:t>
            </a:r>
            <a:endParaRPr lang="en-US" altLang="ko-KR" sz="4000">
              <a:ln w="22225">
                <a:solidFill>
                  <a:schemeClr val="tx1"/>
                </a:solidFill>
                <a:miter lim="800000"/>
              </a:ln>
              <a:solidFill>
                <a:srgbClr val="FFFFFF"/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3AB39245-A5B3-465B-BB82-050B7AABD7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55379" y="1065862"/>
            <a:ext cx="5744685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atinLnBrk="0"/>
            <a:r>
              <a:rPr lang="en-US" altLang="ko-KR" sz="2000" dirty="0">
                <a:solidFill>
                  <a:srgbClr val="FFFFFF"/>
                </a:solidFill>
              </a:rPr>
              <a:t>1. </a:t>
            </a:r>
            <a:r>
              <a:rPr lang="ko-KR" altLang="en-US" sz="2000" dirty="0">
                <a:solidFill>
                  <a:srgbClr val="FFFFFF"/>
                </a:solidFill>
              </a:rPr>
              <a:t>여름축제</a:t>
            </a:r>
            <a:endParaRPr lang="en-US" altLang="ko-KR" sz="2000" dirty="0">
              <a:solidFill>
                <a:srgbClr val="FFFFFF"/>
              </a:solidFill>
            </a:endParaRPr>
          </a:p>
          <a:p>
            <a:pPr marL="0" indent="0" latinLnBrk="0">
              <a:buNone/>
            </a:pPr>
            <a:r>
              <a:rPr lang="en-US" altLang="ko-KR" sz="2000" dirty="0">
                <a:solidFill>
                  <a:srgbClr val="FFFFFF"/>
                </a:solidFill>
              </a:rPr>
              <a:t>  - </a:t>
            </a:r>
            <a:r>
              <a:rPr lang="ko-KR" altLang="en-US" sz="2000" dirty="0">
                <a:solidFill>
                  <a:srgbClr val="FFFFFF"/>
                </a:solidFill>
              </a:rPr>
              <a:t>불꽃놀이</a:t>
            </a:r>
            <a:endParaRPr lang="en-US" altLang="ko-KR" sz="2000" dirty="0">
              <a:solidFill>
                <a:srgbClr val="FFFFFF"/>
              </a:solidFill>
            </a:endParaRPr>
          </a:p>
          <a:p>
            <a:pPr marL="0" latinLnBrk="0"/>
            <a:r>
              <a:rPr lang="en-US" altLang="ko-KR" sz="2000" dirty="0">
                <a:solidFill>
                  <a:srgbClr val="FFFFFF"/>
                </a:solidFill>
              </a:rPr>
              <a:t>2. </a:t>
            </a:r>
            <a:r>
              <a:rPr lang="ko-KR" altLang="en-US" sz="2000" dirty="0">
                <a:solidFill>
                  <a:srgbClr val="FFFFFF"/>
                </a:solidFill>
              </a:rPr>
              <a:t>벚꽃축제</a:t>
            </a:r>
            <a:endParaRPr lang="en-US" altLang="ko-KR" sz="2000" dirty="0">
              <a:solidFill>
                <a:srgbClr val="FFFFFF"/>
              </a:solidFill>
            </a:endParaRPr>
          </a:p>
          <a:p>
            <a:pPr marL="0" latinLnBrk="0"/>
            <a:r>
              <a:rPr lang="en-US" altLang="ko-KR" sz="2000" dirty="0">
                <a:solidFill>
                  <a:srgbClr val="FFFFFF"/>
                </a:solidFill>
              </a:rPr>
              <a:t>3. </a:t>
            </a:r>
            <a:r>
              <a:rPr lang="ko-KR" altLang="en-US" sz="2000" dirty="0" err="1">
                <a:solidFill>
                  <a:srgbClr val="FFFFFF"/>
                </a:solidFill>
              </a:rPr>
              <a:t>유키마츠리</a:t>
            </a:r>
            <a:endParaRPr lang="en-US" altLang="ko-KR" sz="2000" dirty="0">
              <a:solidFill>
                <a:srgbClr val="FFFFFF"/>
              </a:solidFill>
            </a:endParaRPr>
          </a:p>
          <a:p>
            <a:pPr marL="0" latinLnBrk="0"/>
            <a:endParaRPr lang="en-US" altLang="ko-KR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4079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9E9F2A28-69A3-4945-B6B6-C2E4A6C55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세로 제목 1">
            <a:extLst>
              <a:ext uri="{FF2B5EF4-FFF2-40B4-BE49-F238E27FC236}">
                <a16:creationId xmlns:a16="http://schemas.microsoft.com/office/drawing/2014/main" id="{EBDF4AAC-C308-4378-97AF-C151A59C79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219333" y="114436"/>
            <a:ext cx="2093996" cy="5393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atinLnBrk="0"/>
            <a:r>
              <a:rPr lang="ko-KR" altLang="en-US" sz="3200" dirty="0"/>
              <a:t>여름 축제</a:t>
            </a:r>
            <a:endParaRPr lang="en-US" altLang="ko-KR" sz="3200" dirty="0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CB147A70-DC29-4DDF-A34C-2B82C6E22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84038" y="0"/>
            <a:ext cx="842502" cy="354793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그림 8" descr="텍스트이(가) 표시된 사진&#10;&#10;자동 생성된 설명">
            <a:extLst>
              <a:ext uri="{FF2B5EF4-FFF2-40B4-BE49-F238E27FC236}">
                <a16:creationId xmlns:a16="http://schemas.microsoft.com/office/drawing/2014/main" id="{72A94357-8C54-4C49-B57E-0BD1129A2F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2" r="17984" b="-3"/>
          <a:stretch/>
        </p:blipFill>
        <p:spPr>
          <a:xfrm>
            <a:off x="354138" y="616779"/>
            <a:ext cx="2853650" cy="2621821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</p:spPr>
      </p:pic>
      <p:sp>
        <p:nvSpPr>
          <p:cNvPr id="47" name="Oval 46">
            <a:extLst>
              <a:ext uri="{FF2B5EF4-FFF2-40B4-BE49-F238E27FC236}">
                <a16:creationId xmlns:a16="http://schemas.microsoft.com/office/drawing/2014/main" id="{3B438362-1E1E-4C62-A99E-4134CB163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31108" y="1327365"/>
            <a:ext cx="610857" cy="61085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6C077334-5571-4B83-A83E-4CCCFA7B5E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28176" y="0"/>
            <a:ext cx="2093996" cy="1402773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7" name="그림 6" descr="텍스트, 시장, 다채로운, 매점이(가) 표시된 사진&#10;&#10;자동 생성된 설명">
            <a:extLst>
              <a:ext uri="{FF2B5EF4-FFF2-40B4-BE49-F238E27FC236}">
                <a16:creationId xmlns:a16="http://schemas.microsoft.com/office/drawing/2014/main" id="{EE11B461-7798-493A-A5D0-F5366528A7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6" r="11193" b="4"/>
          <a:stretch/>
        </p:blipFill>
        <p:spPr>
          <a:xfrm>
            <a:off x="135915" y="3669246"/>
            <a:ext cx="3344735" cy="2858688"/>
          </a:xfrm>
          <a:custGeom>
            <a:avLst/>
            <a:gdLst/>
            <a:ahLst/>
            <a:cxnLst/>
            <a:rect l="l" t="t" r="r" b="b"/>
            <a:pathLst>
              <a:path w="3064284" h="3064284">
                <a:moveTo>
                  <a:pt x="166483" y="0"/>
                </a:moveTo>
                <a:lnTo>
                  <a:pt x="2897801" y="0"/>
                </a:lnTo>
                <a:cubicBezTo>
                  <a:pt x="2989747" y="0"/>
                  <a:pt x="3064284" y="74537"/>
                  <a:pt x="3064284" y="166483"/>
                </a:cubicBezTo>
                <a:lnTo>
                  <a:pt x="3064284" y="2897801"/>
                </a:lnTo>
                <a:cubicBezTo>
                  <a:pt x="3064284" y="2989747"/>
                  <a:pt x="2989747" y="3064284"/>
                  <a:pt x="2897801" y="3064284"/>
                </a:cubicBezTo>
                <a:lnTo>
                  <a:pt x="166483" y="3064284"/>
                </a:lnTo>
                <a:cubicBezTo>
                  <a:pt x="74537" y="3064284"/>
                  <a:pt x="0" y="2989747"/>
                  <a:pt x="0" y="2897801"/>
                </a:cubicBezTo>
                <a:lnTo>
                  <a:pt x="0" y="166483"/>
                </a:lnTo>
                <a:cubicBezTo>
                  <a:pt x="0" y="74537"/>
                  <a:pt x="74537" y="0"/>
                  <a:pt x="166483" y="0"/>
                </a:cubicBezTo>
                <a:close/>
              </a:path>
            </a:pathLst>
          </a:custGeom>
        </p:spPr>
      </p:pic>
      <p:pic>
        <p:nvPicPr>
          <p:cNvPr id="5" name="그림 4" descr="사람들, 군중이(가) 표시된 사진&#10;&#10;자동 생성된 설명">
            <a:extLst>
              <a:ext uri="{FF2B5EF4-FFF2-40B4-BE49-F238E27FC236}">
                <a16:creationId xmlns:a16="http://schemas.microsoft.com/office/drawing/2014/main" id="{6469AD7E-1C4A-42DF-98F9-DBA23EC9FA4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93" r="25395" b="-3"/>
          <a:stretch/>
        </p:blipFill>
        <p:spPr>
          <a:xfrm>
            <a:off x="3863713" y="1706122"/>
            <a:ext cx="2853650" cy="4491345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</p:spPr>
      </p:pic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6B8CC8C7-F4C3-4A82-BEC5-ABBA687D6D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87122" y="768196"/>
            <a:ext cx="5393361" cy="6089803"/>
          </a:xfr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latinLnBrk="0"/>
            <a:r>
              <a:rPr lang="ko-KR" altLang="en-US" sz="8000" dirty="0"/>
              <a:t>추석</a:t>
            </a:r>
            <a:r>
              <a:rPr lang="en-US" altLang="ko-KR" sz="8000" dirty="0"/>
              <a:t>, </a:t>
            </a:r>
            <a:r>
              <a:rPr lang="ko-KR" altLang="en-US" sz="8000" dirty="0"/>
              <a:t>칠석</a:t>
            </a:r>
            <a:r>
              <a:rPr lang="en-US" altLang="ko-KR" sz="8000" dirty="0"/>
              <a:t>, </a:t>
            </a:r>
            <a:r>
              <a:rPr lang="ko-KR" altLang="en-US" sz="8000" dirty="0"/>
              <a:t>기온 등이 얽힌 행사</a:t>
            </a:r>
            <a:endParaRPr lang="en-US" altLang="ko-KR" sz="8000" dirty="0"/>
          </a:p>
          <a:p>
            <a:pPr latinLnBrk="0"/>
            <a:endParaRPr lang="en-US" altLang="ko-KR" sz="8000" dirty="0"/>
          </a:p>
          <a:p>
            <a:pPr latinLnBrk="0"/>
            <a:r>
              <a:rPr lang="ko-KR" altLang="en-US" sz="8000" dirty="0"/>
              <a:t>시기</a:t>
            </a:r>
            <a:endParaRPr lang="en-US" altLang="ko-KR" sz="8000" dirty="0"/>
          </a:p>
          <a:p>
            <a:pPr marL="0" indent="0" latinLnBrk="0">
              <a:buNone/>
            </a:pPr>
            <a:r>
              <a:rPr lang="en-US" altLang="ko-KR" sz="8000" dirty="0"/>
              <a:t>  - </a:t>
            </a:r>
            <a:r>
              <a:rPr lang="ko-KR" altLang="en-US" sz="8000" dirty="0"/>
              <a:t>음력 </a:t>
            </a:r>
            <a:r>
              <a:rPr lang="en-US" altLang="ko-KR" sz="8000" dirty="0"/>
              <a:t>6~7</a:t>
            </a:r>
            <a:r>
              <a:rPr lang="ko-KR" altLang="en-US" sz="8000" dirty="0"/>
              <a:t>월</a:t>
            </a:r>
            <a:endParaRPr lang="en-US" altLang="ko-KR" sz="8000" dirty="0"/>
          </a:p>
          <a:p>
            <a:pPr marL="0" indent="0" latinLnBrk="0">
              <a:buNone/>
            </a:pPr>
            <a:endParaRPr lang="en-US" altLang="ko-KR" sz="8000" dirty="0"/>
          </a:p>
          <a:p>
            <a:pPr latinLnBrk="0"/>
            <a:r>
              <a:rPr lang="ko-KR" altLang="en-US" sz="8000" dirty="0"/>
              <a:t>여름 축제에서 행해지는 것 </a:t>
            </a:r>
            <a:endParaRPr lang="en-US" altLang="ko-KR" sz="8000" dirty="0"/>
          </a:p>
          <a:p>
            <a:pPr marL="0" indent="0" latinLnBrk="0">
              <a:buNone/>
            </a:pPr>
            <a:r>
              <a:rPr lang="ko-KR" altLang="en-US" sz="8000" dirty="0"/>
              <a:t> </a:t>
            </a:r>
            <a:r>
              <a:rPr lang="en-US" altLang="ko-KR" sz="8000" dirty="0"/>
              <a:t>-</a:t>
            </a:r>
            <a:r>
              <a:rPr lang="ko-KR" altLang="en-US" sz="8000" dirty="0"/>
              <a:t>윤무</a:t>
            </a:r>
          </a:p>
          <a:p>
            <a:pPr marL="0" indent="0" latinLnBrk="0">
              <a:buNone/>
            </a:pPr>
            <a:r>
              <a:rPr lang="ko-KR" altLang="en-US" sz="8000" dirty="0"/>
              <a:t> </a:t>
            </a:r>
            <a:r>
              <a:rPr lang="en-US" altLang="ko-KR" sz="8000" dirty="0"/>
              <a:t>-</a:t>
            </a:r>
            <a:r>
              <a:rPr lang="ko-KR" altLang="en-US" sz="8000" dirty="0"/>
              <a:t>퍼레이드</a:t>
            </a:r>
          </a:p>
          <a:p>
            <a:pPr marL="0" indent="0" latinLnBrk="0">
              <a:buNone/>
            </a:pPr>
            <a:r>
              <a:rPr lang="ko-KR" altLang="en-US" sz="8000" dirty="0"/>
              <a:t> </a:t>
            </a:r>
            <a:r>
              <a:rPr lang="en-US" altLang="ko-KR" sz="8000" dirty="0"/>
              <a:t>-</a:t>
            </a:r>
            <a:r>
              <a:rPr lang="ko-KR" altLang="en-US" sz="8000" dirty="0"/>
              <a:t>불꽃 놀이</a:t>
            </a:r>
          </a:p>
          <a:p>
            <a:pPr marL="0" indent="0" latinLnBrk="0">
              <a:buNone/>
            </a:pPr>
            <a:r>
              <a:rPr lang="ko-KR" altLang="en-US" sz="8000" dirty="0"/>
              <a:t> </a:t>
            </a:r>
            <a:r>
              <a:rPr lang="en-US" altLang="ko-KR" sz="8000" dirty="0"/>
              <a:t>-</a:t>
            </a:r>
            <a:r>
              <a:rPr lang="ko-KR" altLang="en-US" sz="8000" dirty="0"/>
              <a:t>포장 마차 </a:t>
            </a:r>
            <a:r>
              <a:rPr lang="en-US" altLang="ko-KR" sz="8000" dirty="0"/>
              <a:t>( </a:t>
            </a:r>
            <a:r>
              <a:rPr lang="ko-KR" altLang="en-US" sz="8000" dirty="0"/>
              <a:t>젯날 광장</a:t>
            </a:r>
            <a:r>
              <a:rPr lang="en-US" altLang="ko-KR" sz="8000" dirty="0"/>
              <a:t>)</a:t>
            </a:r>
          </a:p>
          <a:p>
            <a:pPr marL="0" indent="0" latinLnBrk="0">
              <a:buNone/>
            </a:pPr>
            <a:r>
              <a:rPr lang="ko-KR" altLang="en-US" sz="8000" dirty="0"/>
              <a:t> </a:t>
            </a:r>
            <a:r>
              <a:rPr lang="en-US" altLang="ko-KR" sz="8000" dirty="0"/>
              <a:t>-</a:t>
            </a:r>
            <a:r>
              <a:rPr lang="ko-KR" altLang="en-US" sz="8000" dirty="0"/>
              <a:t>수레 </a:t>
            </a:r>
            <a:r>
              <a:rPr lang="en-US" altLang="ko-KR" sz="8000" dirty="0"/>
              <a:t>, </a:t>
            </a:r>
            <a:r>
              <a:rPr lang="ko-KR" altLang="en-US" sz="8000" dirty="0"/>
              <a:t>축제 잡자</a:t>
            </a:r>
          </a:p>
          <a:p>
            <a:pPr marL="0" indent="0" latinLnBrk="0">
              <a:buNone/>
            </a:pPr>
            <a:r>
              <a:rPr lang="ko-KR" altLang="en-US" sz="8000" dirty="0"/>
              <a:t> </a:t>
            </a:r>
            <a:r>
              <a:rPr lang="en-US" altLang="ko-KR" sz="8000" dirty="0"/>
              <a:t>-</a:t>
            </a:r>
            <a:r>
              <a:rPr lang="ko-KR" altLang="en-US" sz="8000" dirty="0"/>
              <a:t>특설 무대를 사용하는 이벤트</a:t>
            </a:r>
          </a:p>
          <a:p>
            <a:pPr marL="0" indent="0" latinLnBrk="0">
              <a:buNone/>
            </a:pPr>
            <a:r>
              <a:rPr lang="ko-KR" altLang="en-US" sz="8000" dirty="0"/>
              <a:t> </a:t>
            </a:r>
            <a:r>
              <a:rPr lang="en-US" altLang="ko-KR" sz="8000" dirty="0"/>
              <a:t>-</a:t>
            </a:r>
            <a:r>
              <a:rPr lang="ko-KR" altLang="en-US" sz="8000" dirty="0"/>
              <a:t>가요 쇼</a:t>
            </a:r>
          </a:p>
          <a:p>
            <a:pPr marL="0" indent="0" latinLnBrk="0">
              <a:buNone/>
            </a:pPr>
            <a:r>
              <a:rPr lang="ko-KR" altLang="en-US" sz="8000" dirty="0"/>
              <a:t> </a:t>
            </a:r>
            <a:r>
              <a:rPr lang="en-US" altLang="ko-KR" sz="8000" dirty="0"/>
              <a:t>-</a:t>
            </a:r>
            <a:r>
              <a:rPr lang="ko-KR" altLang="en-US" sz="8000" dirty="0"/>
              <a:t>캐릭터 쇼</a:t>
            </a:r>
            <a:endParaRPr lang="en-US" altLang="ko-KR" sz="8000" dirty="0"/>
          </a:p>
          <a:p>
            <a:pPr marL="0" indent="0" latinLnBrk="0">
              <a:buNone/>
            </a:pPr>
            <a:r>
              <a:rPr lang="ko-KR" altLang="en-US" sz="8000" dirty="0"/>
              <a:t> </a:t>
            </a:r>
            <a:r>
              <a:rPr lang="en-US" altLang="ko-KR" sz="8000" dirty="0"/>
              <a:t>( </a:t>
            </a:r>
            <a:r>
              <a:rPr lang="ko-KR" altLang="en-US" sz="8000" dirty="0"/>
              <a:t>텔레비전 애니메이션 </a:t>
            </a:r>
            <a:r>
              <a:rPr lang="en-US" altLang="ko-KR" sz="8000" dirty="0"/>
              <a:t>, </a:t>
            </a:r>
            <a:r>
              <a:rPr lang="ko-KR" altLang="en-US" sz="8000" dirty="0"/>
              <a:t>전대 시리즈 </a:t>
            </a:r>
            <a:r>
              <a:rPr lang="en-US" altLang="ko-KR" sz="8000" dirty="0"/>
              <a:t>, </a:t>
            </a:r>
            <a:r>
              <a:rPr lang="ko-KR" altLang="en-US" sz="8000" dirty="0"/>
              <a:t>로컬 히어로 같은   것이 많다</a:t>
            </a:r>
            <a:r>
              <a:rPr lang="en-US" altLang="ko-KR" sz="8000" dirty="0"/>
              <a:t>)</a:t>
            </a:r>
          </a:p>
          <a:p>
            <a:pPr marL="0" indent="0" latinLnBrk="0">
              <a:buNone/>
            </a:pPr>
            <a:r>
              <a:rPr lang="en-US" altLang="ko-KR" sz="8000" dirty="0"/>
              <a:t> -</a:t>
            </a:r>
            <a:r>
              <a:rPr lang="ko-KR" altLang="en-US" sz="8000" dirty="0"/>
              <a:t>매직 쇼</a:t>
            </a:r>
          </a:p>
          <a:p>
            <a:pPr marL="0" indent="0" latinLnBrk="0">
              <a:buNone/>
            </a:pPr>
            <a:r>
              <a:rPr lang="ko-KR" altLang="en-US" sz="8000" dirty="0"/>
              <a:t> </a:t>
            </a:r>
            <a:r>
              <a:rPr lang="en-US" altLang="ko-KR" sz="8000" dirty="0"/>
              <a:t>-</a:t>
            </a:r>
            <a:r>
              <a:rPr lang="ko-KR" altLang="en-US" sz="8000" dirty="0"/>
              <a:t>가라오케 대회</a:t>
            </a:r>
            <a:endParaRPr lang="en-US" altLang="ko-KR" sz="8000" dirty="0"/>
          </a:p>
          <a:p>
            <a:pPr marL="0" indent="0" latinLnBrk="0">
              <a:buNone/>
            </a:pPr>
            <a:endParaRPr lang="en-US" altLang="ko-KR" sz="8000" dirty="0"/>
          </a:p>
          <a:p>
            <a:pPr marL="0" indent="0" latinLnBrk="0">
              <a:buNone/>
            </a:pPr>
            <a:endParaRPr lang="en-US" altLang="ko-KR" dirty="0"/>
          </a:p>
        </p:txBody>
      </p:sp>
      <p:sp>
        <p:nvSpPr>
          <p:cNvPr id="51" name="Arc 50">
            <a:extLst>
              <a:ext uri="{FF2B5EF4-FFF2-40B4-BE49-F238E27FC236}">
                <a16:creationId xmlns:a16="http://schemas.microsoft.com/office/drawing/2014/main" id="{4D3DC50D-CA0F-48F9-B17E-20D8669AA4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899690" y="5509119"/>
            <a:ext cx="3939038" cy="3939038"/>
          </a:xfrm>
          <a:prstGeom prst="arc">
            <a:avLst>
              <a:gd name="adj1" fmla="val 16200000"/>
              <a:gd name="adj2" fmla="val 20354996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D1B80E9C-CF8A-440B-B8F5-54BF121BF4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24986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214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세로 제목 1">
            <a:extLst>
              <a:ext uri="{FF2B5EF4-FFF2-40B4-BE49-F238E27FC236}">
                <a16:creationId xmlns:a16="http://schemas.microsoft.com/office/drawing/2014/main" id="{6E7914D7-75BB-44CB-9024-04D632F522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068254" y="250031"/>
            <a:ext cx="5120561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atinLnBrk="0"/>
            <a:r>
              <a:rPr lang="ko-KR" alt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불꽃축제</a:t>
            </a:r>
            <a:endParaRPr lang="en-US" altLang="ko-KR" sz="3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3EB18AA-E4AC-43F9-BCB2-F1C258D126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68254" y="1825624"/>
            <a:ext cx="5092194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latinLnBrk="0"/>
            <a:r>
              <a:rPr lang="ko-KR" altLang="en-US" sz="2400" dirty="0"/>
              <a:t>여름 밤의 전통</a:t>
            </a:r>
            <a:endParaRPr lang="en-US" altLang="ko-KR" sz="2400" dirty="0"/>
          </a:p>
          <a:p>
            <a:pPr latinLnBrk="0"/>
            <a:endParaRPr lang="en-US" altLang="ko-KR" sz="2400" dirty="0"/>
          </a:p>
          <a:p>
            <a:pPr latinLnBrk="0"/>
            <a:r>
              <a:rPr lang="en-US" altLang="ko-KR" sz="2400" dirty="0"/>
              <a:t>7</a:t>
            </a:r>
            <a:r>
              <a:rPr lang="ko-KR" altLang="en-US" sz="2400" dirty="0"/>
              <a:t>월과 </a:t>
            </a:r>
            <a:r>
              <a:rPr lang="en-US" altLang="ko-KR" sz="2400" dirty="0"/>
              <a:t>8</a:t>
            </a:r>
            <a:r>
              <a:rPr lang="ko-KR" altLang="en-US" sz="2400" dirty="0"/>
              <a:t>월에 개최</a:t>
            </a:r>
            <a:r>
              <a:rPr lang="en-US" altLang="ko-KR" sz="2400" dirty="0"/>
              <a:t>.</a:t>
            </a:r>
          </a:p>
          <a:p>
            <a:pPr latinLnBrk="0"/>
            <a:endParaRPr lang="en-US" altLang="ko-KR" sz="2400" dirty="0"/>
          </a:p>
          <a:p>
            <a:pPr latinLnBrk="0"/>
            <a:r>
              <a:rPr lang="ko-KR" altLang="en-US" sz="2400" dirty="0"/>
              <a:t>불꽃놀이의 날</a:t>
            </a:r>
            <a:endParaRPr lang="en-US" altLang="ko-KR" sz="2400" dirty="0"/>
          </a:p>
          <a:p>
            <a:pPr marL="0" indent="0" latinLnBrk="0">
              <a:buNone/>
            </a:pPr>
            <a:r>
              <a:rPr lang="en-US" altLang="ko-KR" sz="2400" dirty="0"/>
              <a:t>  - 8</a:t>
            </a:r>
            <a:r>
              <a:rPr lang="ko-KR" altLang="en-US" sz="2400" dirty="0"/>
              <a:t>월 </a:t>
            </a:r>
            <a:r>
              <a:rPr lang="en-US" altLang="ko-KR" sz="2400" dirty="0"/>
              <a:t>1</a:t>
            </a:r>
            <a:r>
              <a:rPr lang="ko-KR" altLang="en-US" sz="2400" dirty="0"/>
              <a:t>일</a:t>
            </a:r>
            <a:endParaRPr lang="en-US" altLang="ko-KR" sz="2400" dirty="0"/>
          </a:p>
          <a:p>
            <a:pPr marL="0" indent="0" latinLnBrk="0">
              <a:buNone/>
            </a:pPr>
            <a:r>
              <a:rPr lang="en-US" altLang="ko-KR" sz="2400" dirty="0"/>
              <a:t>  - 1948</a:t>
            </a:r>
            <a:r>
              <a:rPr lang="ko-KR" altLang="en-US" sz="2400" dirty="0"/>
              <a:t>년 </a:t>
            </a:r>
            <a:r>
              <a:rPr lang="en-US" altLang="ko-KR" sz="2400" dirty="0"/>
              <a:t>8</a:t>
            </a:r>
            <a:r>
              <a:rPr lang="ko-KR" altLang="en-US" sz="2400" dirty="0"/>
              <a:t>월 </a:t>
            </a:r>
            <a:r>
              <a:rPr lang="en-US" altLang="ko-KR" sz="2400" dirty="0"/>
              <a:t>1</a:t>
            </a:r>
            <a:r>
              <a:rPr lang="ko-KR" altLang="en-US" sz="2400" dirty="0"/>
              <a:t>일</a:t>
            </a:r>
            <a:r>
              <a:rPr lang="en-US" altLang="ko-KR" sz="2400" dirty="0"/>
              <a:t>, </a:t>
            </a:r>
            <a:r>
              <a:rPr lang="ko-KR" altLang="en-US" sz="2400" dirty="0"/>
              <a:t>전쟁 이후</a:t>
            </a:r>
            <a:endParaRPr lang="en-US" altLang="ko-KR" sz="2400" dirty="0"/>
          </a:p>
          <a:p>
            <a:pPr marL="0" indent="0" latinLnBrk="0">
              <a:buNone/>
            </a:pPr>
            <a:r>
              <a:rPr lang="en-US" altLang="ko-KR" sz="2400" dirty="0"/>
              <a:t>     </a:t>
            </a:r>
            <a:r>
              <a:rPr lang="ko-KR" altLang="en-US" sz="2400" dirty="0"/>
              <a:t>불꽃놀이가 해제된 것을 </a:t>
            </a:r>
            <a:endParaRPr lang="en-US" altLang="ko-KR" sz="2400" dirty="0"/>
          </a:p>
          <a:p>
            <a:pPr marL="0" indent="0" latinLnBrk="0">
              <a:buNone/>
            </a:pPr>
            <a:r>
              <a:rPr lang="en-US" altLang="ko-KR" sz="2400" dirty="0"/>
              <a:t>    </a:t>
            </a:r>
            <a:r>
              <a:rPr lang="ko-KR" altLang="en-US" sz="2400" dirty="0"/>
              <a:t>기념</a:t>
            </a:r>
            <a:endParaRPr lang="en-US" altLang="ko-KR" sz="240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그림 4" descr="무척추동물, 옥외설치물, 히드로충이(가) 표시된 사진&#10;&#10;자동 생성된 설명">
            <a:extLst>
              <a:ext uri="{FF2B5EF4-FFF2-40B4-BE49-F238E27FC236}">
                <a16:creationId xmlns:a16="http://schemas.microsoft.com/office/drawing/2014/main" id="{CBC72A98-B162-4121-8565-93A26BDBBE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7" r="15598" b="-2"/>
          <a:stretch/>
        </p:blipFill>
        <p:spPr>
          <a:xfrm>
            <a:off x="7327727" y="2175647"/>
            <a:ext cx="4864274" cy="4682354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16" name="Arc 15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그림 6" descr="불꽃놀이, 옥외설치물이(가) 표시된 사진&#10;&#10;자동 생성된 설명">
            <a:extLst>
              <a:ext uri="{FF2B5EF4-FFF2-40B4-BE49-F238E27FC236}">
                <a16:creationId xmlns:a16="http://schemas.microsoft.com/office/drawing/2014/main" id="{00BB1BB0-0BA7-4507-9E42-C31A586139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3" r="7601" b="1"/>
          <a:stretch/>
        </p:blipFill>
        <p:spPr>
          <a:xfrm>
            <a:off x="6160449" y="-483078"/>
            <a:ext cx="4260120" cy="3641068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6965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3E60C6D-4E85-4E14-BCDF-BF15C241F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제목 5">
            <a:extLst>
              <a:ext uri="{FF2B5EF4-FFF2-40B4-BE49-F238E27FC236}">
                <a16:creationId xmlns:a16="http://schemas.microsoft.com/office/drawing/2014/main" id="{1FBCDCD3-19E3-40AC-8CE6-2A1905521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7667" y="320756"/>
            <a:ext cx="5397237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latinLnBrk="0"/>
            <a:r>
              <a:rPr lang="ko-KR" altLang="en-US" sz="3600" dirty="0"/>
              <a:t>벚꽃축제</a:t>
            </a:r>
            <a:endParaRPr lang="en-US" altLang="ko-KR" sz="3600" dirty="0"/>
          </a:p>
        </p:txBody>
      </p:sp>
      <p:pic>
        <p:nvPicPr>
          <p:cNvPr id="3" name="그림 2" descr="건물, 실외, 예배공간, 사원이(가) 표시된 사진&#10;&#10;자동 생성된 설명">
            <a:extLst>
              <a:ext uri="{FF2B5EF4-FFF2-40B4-BE49-F238E27FC236}">
                <a16:creationId xmlns:a16="http://schemas.microsoft.com/office/drawing/2014/main" id="{55B4DEA9-60F7-470C-B3DC-EEC90FA6FE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96" y="319414"/>
            <a:ext cx="4512069" cy="2842604"/>
          </a:xfrm>
          <a:custGeom>
            <a:avLst/>
            <a:gdLst/>
            <a:ahLst/>
            <a:cxnLst/>
            <a:rect l="l" t="t" r="r" b="b"/>
            <a:pathLst>
              <a:path w="4555700" h="2733294">
                <a:moveTo>
                  <a:pt x="82217" y="0"/>
                </a:moveTo>
                <a:lnTo>
                  <a:pt x="4473483" y="0"/>
                </a:lnTo>
                <a:cubicBezTo>
                  <a:pt x="4518890" y="0"/>
                  <a:pt x="4555700" y="36810"/>
                  <a:pt x="4555700" y="82217"/>
                </a:cubicBezTo>
                <a:lnTo>
                  <a:pt x="4555700" y="2651077"/>
                </a:lnTo>
                <a:cubicBezTo>
                  <a:pt x="4555700" y="2696484"/>
                  <a:pt x="4518890" y="2733294"/>
                  <a:pt x="4473483" y="2733294"/>
                </a:cubicBezTo>
                <a:lnTo>
                  <a:pt x="82217" y="2733294"/>
                </a:lnTo>
                <a:cubicBezTo>
                  <a:pt x="36810" y="2733294"/>
                  <a:pt x="0" y="2696484"/>
                  <a:pt x="0" y="2651077"/>
                </a:cubicBezTo>
                <a:lnTo>
                  <a:pt x="0" y="82217"/>
                </a:lnTo>
                <a:cubicBezTo>
                  <a:pt x="0" y="36810"/>
                  <a:pt x="36810" y="0"/>
                  <a:pt x="82217" y="0"/>
                </a:cubicBezTo>
                <a:close/>
              </a:path>
            </a:pathLst>
          </a:cu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D42D292-4C48-479B-9E59-E29CD9871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40B79CAE-52B1-422A-9EC9-84749C6606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921" y="3429000"/>
            <a:ext cx="4658555" cy="3109586"/>
          </a:xfrm>
          <a:custGeom>
            <a:avLst/>
            <a:gdLst/>
            <a:ahLst/>
            <a:cxnLst/>
            <a:rect l="l" t="t" r="r" b="b"/>
            <a:pathLst>
              <a:path w="4438338" h="2323972">
                <a:moveTo>
                  <a:pt x="69905" y="0"/>
                </a:moveTo>
                <a:lnTo>
                  <a:pt x="4368433" y="0"/>
                </a:lnTo>
                <a:cubicBezTo>
                  <a:pt x="4407040" y="0"/>
                  <a:pt x="4438338" y="31298"/>
                  <a:pt x="4438338" y="69905"/>
                </a:cubicBezTo>
                <a:lnTo>
                  <a:pt x="4438338" y="2254067"/>
                </a:lnTo>
                <a:cubicBezTo>
                  <a:pt x="4438338" y="2292674"/>
                  <a:pt x="4407040" y="2323972"/>
                  <a:pt x="4368433" y="2323972"/>
                </a:cubicBezTo>
                <a:lnTo>
                  <a:pt x="69905" y="2323972"/>
                </a:lnTo>
                <a:cubicBezTo>
                  <a:pt x="31298" y="2323972"/>
                  <a:pt x="0" y="2292674"/>
                  <a:pt x="0" y="2254067"/>
                </a:cubicBezTo>
                <a:lnTo>
                  <a:pt x="0" y="69905"/>
                </a:lnTo>
                <a:cubicBezTo>
                  <a:pt x="0" y="31298"/>
                  <a:pt x="31298" y="0"/>
                  <a:pt x="69905" y="0"/>
                </a:cubicBezTo>
                <a:close/>
              </a:path>
            </a:pathLst>
          </a:custGeom>
        </p:spPr>
      </p:pic>
      <p:sp>
        <p:nvSpPr>
          <p:cNvPr id="8" name="텍스트 개체 틀 7">
            <a:extLst>
              <a:ext uri="{FF2B5EF4-FFF2-40B4-BE49-F238E27FC236}">
                <a16:creationId xmlns:a16="http://schemas.microsoft.com/office/drawing/2014/main" id="{2F1C49C1-76D2-4F30-877C-424C303B4C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08502" y="1740716"/>
            <a:ext cx="5397237" cy="4351338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latinLnBrk="0"/>
            <a:r>
              <a:rPr lang="en-US" altLang="ko-KR" dirty="0"/>
              <a:t> </a:t>
            </a:r>
          </a:p>
          <a:p>
            <a:pPr indent="-228600" latinLnBrk="0">
              <a:buFont typeface="Arial" panose="020B0604020202020204" pitchFamily="34" charset="0"/>
              <a:buChar char="•"/>
            </a:pPr>
            <a:r>
              <a:rPr lang="ko-KR" altLang="en-US" sz="2200" dirty="0" err="1"/>
              <a:t>지요다</a:t>
            </a:r>
            <a:r>
              <a:rPr lang="ko-KR" altLang="en-US" sz="2200" dirty="0"/>
              <a:t> 벚꽃 축제</a:t>
            </a:r>
            <a:endParaRPr lang="en-US" altLang="ko-KR" sz="2200" dirty="0"/>
          </a:p>
          <a:p>
            <a:pPr latinLnBrk="0"/>
            <a:r>
              <a:rPr lang="en-US" altLang="ko-KR" sz="2200" dirty="0"/>
              <a:t> - 700M </a:t>
            </a:r>
            <a:r>
              <a:rPr lang="ko-KR" altLang="en-US" sz="2200" dirty="0"/>
              <a:t>산책길에 </a:t>
            </a:r>
            <a:r>
              <a:rPr lang="en-US" altLang="ko-KR" sz="2200" dirty="0"/>
              <a:t>260</a:t>
            </a:r>
            <a:r>
              <a:rPr lang="ko-KR" altLang="en-US" sz="2200" dirty="0"/>
              <a:t>그루의 벚나무로 유명</a:t>
            </a:r>
            <a:endParaRPr lang="en-US" altLang="ko-KR" sz="2200" dirty="0"/>
          </a:p>
          <a:p>
            <a:pPr latinLnBrk="0"/>
            <a:endParaRPr lang="en-US" altLang="ko-KR" sz="2200" dirty="0"/>
          </a:p>
          <a:p>
            <a:pPr latinLnBrk="0"/>
            <a:endParaRPr lang="en-US" altLang="ko-KR" sz="2200" dirty="0"/>
          </a:p>
          <a:p>
            <a:pPr indent="-228600" latinLnBrk="0">
              <a:buFont typeface="Arial" panose="020B0604020202020204" pitchFamily="34" charset="0"/>
              <a:buChar char="•"/>
            </a:pPr>
            <a:r>
              <a:rPr lang="ko-KR" altLang="en-US" sz="2200" dirty="0" err="1"/>
              <a:t>나카메구로</a:t>
            </a:r>
            <a:r>
              <a:rPr lang="ko-KR" altLang="en-US" sz="2200" dirty="0"/>
              <a:t> 벚꽃 축제</a:t>
            </a:r>
            <a:endParaRPr lang="en-US" altLang="ko-KR" sz="2200" dirty="0"/>
          </a:p>
          <a:p>
            <a:pPr latinLnBrk="0"/>
            <a:r>
              <a:rPr lang="en-US" altLang="ko-KR" sz="2200" dirty="0"/>
              <a:t> - 4KM</a:t>
            </a:r>
            <a:r>
              <a:rPr lang="ko-KR" altLang="en-US" sz="2200" dirty="0"/>
              <a:t>의 강을 감싸는 </a:t>
            </a:r>
            <a:r>
              <a:rPr lang="ko-KR" altLang="en-US" sz="2200" dirty="0" err="1"/>
              <a:t>벚꽃길</a:t>
            </a:r>
            <a:endParaRPr lang="en-US" altLang="ko-KR" sz="2200" dirty="0"/>
          </a:p>
          <a:p>
            <a:pPr latinLnBrk="0"/>
            <a:r>
              <a:rPr lang="en-US" altLang="ko-KR" sz="2200" dirty="0"/>
              <a:t> - </a:t>
            </a:r>
            <a:r>
              <a:rPr lang="ko-KR" altLang="en-US" sz="2200" dirty="0"/>
              <a:t>음악연주 등 다양한 행사</a:t>
            </a:r>
            <a:endParaRPr lang="en-US" altLang="ko-KR" sz="2200" dirty="0"/>
          </a:p>
          <a:p>
            <a:pPr latinLnBrk="0"/>
            <a:endParaRPr lang="en-US" altLang="ko-KR" sz="2200" dirty="0"/>
          </a:p>
          <a:p>
            <a:pPr indent="-228600" latinLnBrk="0">
              <a:buFont typeface="Arial" panose="020B0604020202020204" pitchFamily="34" charset="0"/>
              <a:buChar char="•"/>
            </a:pPr>
            <a:r>
              <a:rPr lang="ko-KR" altLang="en-US" sz="2200" dirty="0" err="1"/>
              <a:t>분쿄</a:t>
            </a:r>
            <a:r>
              <a:rPr lang="ko-KR" altLang="en-US" sz="2200" dirty="0"/>
              <a:t> 벚꽃 축제</a:t>
            </a:r>
            <a:endParaRPr lang="en-US" altLang="ko-KR" sz="2200" dirty="0"/>
          </a:p>
          <a:p>
            <a:pPr latinLnBrk="0"/>
            <a:r>
              <a:rPr lang="en-US" altLang="ko-KR" sz="2200" dirty="0"/>
              <a:t> - </a:t>
            </a:r>
            <a:r>
              <a:rPr lang="ko-KR" altLang="en-US" sz="2200" dirty="0" err="1"/>
              <a:t>분쿄구의</a:t>
            </a:r>
            <a:r>
              <a:rPr lang="ko-KR" altLang="en-US" sz="2200" dirty="0"/>
              <a:t> </a:t>
            </a:r>
            <a:r>
              <a:rPr lang="en-US" altLang="ko-KR" sz="2200" dirty="0"/>
              <a:t>5</a:t>
            </a:r>
            <a:r>
              <a:rPr lang="ko-KR" altLang="en-US" sz="2200" dirty="0"/>
              <a:t>대 꽃 축제 종 하나</a:t>
            </a:r>
            <a:endParaRPr lang="en-US" altLang="ko-KR" sz="2200" dirty="0"/>
          </a:p>
          <a:p>
            <a:pPr latinLnBrk="0"/>
            <a:r>
              <a:rPr lang="en-US" altLang="ko-KR" sz="2200" dirty="0"/>
              <a:t> - </a:t>
            </a:r>
            <a:r>
              <a:rPr lang="ko-KR" altLang="en-US" sz="2200" dirty="0"/>
              <a:t>버스투어 일정이 따로 있음</a:t>
            </a:r>
            <a:endParaRPr lang="en-US" altLang="ko-KR" sz="2200" dirty="0"/>
          </a:p>
          <a:p>
            <a:pPr latinLnBrk="0"/>
            <a:endParaRPr lang="en-US" altLang="ko-KR" dirty="0"/>
          </a:p>
          <a:p>
            <a:pPr indent="-228600" latinLnBrk="0">
              <a:buFont typeface="Arial" panose="020B0604020202020204" pitchFamily="34" charset="0"/>
              <a:buChar char="•"/>
            </a:pPr>
            <a:endParaRPr lang="en-US" altLang="ko-KR" dirty="0"/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533DF362-939D-4EEE-8DC4-6B54607E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95198">
            <a:off x="1539683" y="162676"/>
            <a:ext cx="4083433" cy="4083433"/>
          </a:xfrm>
          <a:prstGeom prst="arc">
            <a:avLst>
              <a:gd name="adj1" fmla="val 17445962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4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C9B9F33B-F0CC-4410-85D0-1B957DF435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세로 제목 1">
            <a:extLst>
              <a:ext uri="{FF2B5EF4-FFF2-40B4-BE49-F238E27FC236}">
                <a16:creationId xmlns:a16="http://schemas.microsoft.com/office/drawing/2014/main" id="{729E16B4-CB57-4783-B63E-875CA3B007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196297" y="-207938"/>
            <a:ext cx="539336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atinLnBrk="0"/>
            <a:r>
              <a:rPr lang="ko-KR" altLang="en-US" sz="3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유키마츠리</a:t>
            </a:r>
            <a:r>
              <a:rPr lang="en-US" altLang="ko-KR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(</a:t>
            </a:r>
            <a:r>
              <a:rPr lang="ko-KR" alt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눈 축제</a:t>
            </a:r>
            <a:r>
              <a:rPr lang="en-US" altLang="ko-KR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)</a:t>
            </a: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55CB1B7E-4B0B-4E99-9560-9667270DA7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7E822E9-C373-4CC2-A7F1-62F508A21E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03635" y="1058672"/>
            <a:ext cx="5393361" cy="5723127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latinLnBrk="0">
              <a:buNone/>
            </a:pPr>
            <a:r>
              <a:rPr lang="en-US" altLang="ko-KR" sz="2000" dirty="0"/>
              <a:t>1950</a:t>
            </a:r>
            <a:r>
              <a:rPr lang="ko-KR" altLang="en-US" sz="2000" dirty="0"/>
              <a:t>년 삿포로의 중고등학생이 눈 조각을 </a:t>
            </a:r>
            <a:r>
              <a:rPr lang="ko-KR" altLang="en-US" sz="2000" dirty="0" err="1"/>
              <a:t>오드리</a:t>
            </a:r>
            <a:r>
              <a:rPr lang="ko-KR" altLang="en-US" sz="2000" dirty="0"/>
              <a:t> 공원에서 만든 것으로 시작</a:t>
            </a:r>
            <a:endParaRPr lang="en-US" altLang="ko-KR" sz="2000" dirty="0"/>
          </a:p>
          <a:p>
            <a:pPr marL="0" indent="0" latinLnBrk="0">
              <a:buNone/>
            </a:pPr>
            <a:endParaRPr lang="en-US" altLang="ko-KR" sz="2000" dirty="0"/>
          </a:p>
          <a:p>
            <a:pPr latinLnBrk="0"/>
            <a:r>
              <a:rPr lang="ko-KR" altLang="en-US" sz="2000" dirty="0"/>
              <a:t>개최장소</a:t>
            </a:r>
            <a:endParaRPr lang="en-US" altLang="ko-KR" sz="2000" dirty="0"/>
          </a:p>
          <a:p>
            <a:pPr latinLnBrk="0">
              <a:buFontTx/>
              <a:buChar char="-"/>
            </a:pPr>
            <a:r>
              <a:rPr lang="ko-KR" altLang="en-US" sz="2000" dirty="0"/>
              <a:t>삿포로 </a:t>
            </a:r>
            <a:r>
              <a:rPr lang="ko-KR" altLang="en-US" sz="2000" dirty="0" err="1"/>
              <a:t>오도리</a:t>
            </a:r>
            <a:r>
              <a:rPr lang="ko-KR" altLang="en-US" sz="2000" dirty="0"/>
              <a:t> 공원</a:t>
            </a:r>
            <a:endParaRPr lang="en-US" altLang="ko-KR" sz="2000" dirty="0"/>
          </a:p>
          <a:p>
            <a:pPr marL="0" indent="0" latinLnBrk="0">
              <a:buNone/>
            </a:pPr>
            <a:endParaRPr lang="en-US" altLang="ko-KR" sz="2000" dirty="0"/>
          </a:p>
          <a:p>
            <a:pPr latinLnBrk="0"/>
            <a:r>
              <a:rPr lang="ko-KR" altLang="en-US" sz="2000" dirty="0"/>
              <a:t>시기</a:t>
            </a:r>
            <a:endParaRPr lang="en-US" altLang="ko-KR" sz="2000" dirty="0"/>
          </a:p>
          <a:p>
            <a:pPr marL="0" indent="0" latinLnBrk="0">
              <a:buNone/>
            </a:pPr>
            <a:r>
              <a:rPr lang="en-US" altLang="ko-KR" sz="2000" dirty="0"/>
              <a:t>-</a:t>
            </a:r>
            <a:r>
              <a:rPr lang="ko-KR" altLang="en-US" sz="2000" dirty="0"/>
              <a:t> 매년 </a:t>
            </a:r>
            <a:r>
              <a:rPr lang="en-US" altLang="ko-KR" sz="2000" dirty="0"/>
              <a:t>2</a:t>
            </a:r>
            <a:r>
              <a:rPr lang="ko-KR" altLang="en-US" sz="2000" dirty="0"/>
              <a:t>월 초</a:t>
            </a:r>
            <a:endParaRPr lang="en-US" altLang="ko-KR" sz="2000" dirty="0"/>
          </a:p>
          <a:p>
            <a:pPr marL="0" indent="0" latinLnBrk="0">
              <a:buNone/>
            </a:pPr>
            <a:endParaRPr lang="en-US" altLang="ko-KR" sz="2000" dirty="0"/>
          </a:p>
          <a:p>
            <a:pPr latinLnBrk="0"/>
            <a:r>
              <a:rPr lang="ko-KR" altLang="en-US" sz="2000" dirty="0"/>
              <a:t>최근에는 스케이트장</a:t>
            </a:r>
            <a:r>
              <a:rPr lang="en-US" altLang="ko-KR" sz="2000" dirty="0"/>
              <a:t>, </a:t>
            </a:r>
            <a:r>
              <a:rPr lang="ko-KR" altLang="en-US" sz="2000" dirty="0"/>
              <a:t>스키체험 등 체험 콘텐츠가 늘어남</a:t>
            </a:r>
            <a:endParaRPr lang="en-US" altLang="ko-KR" sz="2000" dirty="0"/>
          </a:p>
          <a:p>
            <a:pPr latinLnBrk="0"/>
            <a:endParaRPr lang="en-US" altLang="ko-KR" sz="2000" dirty="0"/>
          </a:p>
          <a:p>
            <a:pPr latinLnBrk="0"/>
            <a:r>
              <a:rPr lang="ko-KR" altLang="en-US" sz="2000" dirty="0"/>
              <a:t>축제시즌 </a:t>
            </a:r>
            <a:r>
              <a:rPr lang="en-US" altLang="ko-KR" sz="2000" dirty="0"/>
              <a:t>-&gt; </a:t>
            </a:r>
            <a:r>
              <a:rPr lang="ko-KR" altLang="en-US" sz="2000" dirty="0"/>
              <a:t>숙박요금 </a:t>
            </a:r>
            <a:r>
              <a:rPr lang="en-US" altLang="ko-KR" sz="2000" dirty="0"/>
              <a:t>1</a:t>
            </a:r>
            <a:r>
              <a:rPr lang="ko-KR" altLang="en-US" sz="2000" dirty="0"/>
              <a:t>년중 가장 높음</a:t>
            </a:r>
            <a:endParaRPr lang="en-US" altLang="ko-KR" sz="2000" dirty="0"/>
          </a:p>
          <a:p>
            <a:pPr latinLnBrk="0"/>
            <a:endParaRPr lang="ko-KR" altLang="en-US" sz="2000" dirty="0"/>
          </a:p>
          <a:p>
            <a:pPr latinLnBrk="0"/>
            <a:r>
              <a:rPr lang="ko-KR" altLang="en-US" sz="2000" dirty="0"/>
              <a:t>눈 조각 국제 콩쿠르가 열림</a:t>
            </a:r>
            <a:endParaRPr lang="en-US" altLang="ko-KR" sz="2000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C924DBCE-E731-4B22-8181-A39C1D862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0631" y="2700688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E542630C-4BD7-4733-A4B9-765E61CBA9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1" r="17538" b="-1"/>
          <a:stretch/>
        </p:blipFill>
        <p:spPr>
          <a:xfrm>
            <a:off x="7881506" y="354150"/>
            <a:ext cx="3736297" cy="3736297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196DE3D2-178D-4017-842D-87C88CE92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3881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3621FD4-D14D-45D5-9A57-9A2DE5EA5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55865" y="1026771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Arc 43">
            <a:extLst>
              <a:ext uri="{FF2B5EF4-FFF2-40B4-BE49-F238E27FC236}">
                <a16:creationId xmlns:a16="http://schemas.microsoft.com/office/drawing/2014/main" id="{034ACCCC-54D4-4F78-9B85-4A34FEBAA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54998">
            <a:off x="6055857" y="4209253"/>
            <a:ext cx="3868217" cy="3868217"/>
          </a:xfrm>
          <a:prstGeom prst="arc">
            <a:avLst>
              <a:gd name="adj1" fmla="val 16200000"/>
              <a:gd name="adj2" fmla="val 20479261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2413CFE-8B8A-45C9-B7BA-CF49986D4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그림 4" descr="조각품, 돌이(가) 표시된 사진&#10;&#10;자동 생성된 설명">
            <a:extLst>
              <a:ext uri="{FF2B5EF4-FFF2-40B4-BE49-F238E27FC236}">
                <a16:creationId xmlns:a16="http://schemas.microsoft.com/office/drawing/2014/main" id="{436CD400-2278-4611-B010-20FC417207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84" r="2645" b="1"/>
          <a:stretch/>
        </p:blipFill>
        <p:spPr>
          <a:xfrm>
            <a:off x="5981123" y="3206663"/>
            <a:ext cx="4593984" cy="3651338"/>
          </a:xfrm>
          <a:custGeom>
            <a:avLst/>
            <a:gdLst/>
            <a:ahLst/>
            <a:cxnLst/>
            <a:rect l="l" t="t" r="r" b="b"/>
            <a:pathLst>
              <a:path w="2733741" h="2172801">
                <a:moveTo>
                  <a:pt x="1366871" y="0"/>
                </a:moveTo>
                <a:cubicBezTo>
                  <a:pt x="2121772" y="0"/>
                  <a:pt x="2733741" y="595368"/>
                  <a:pt x="2733741" y="1329791"/>
                </a:cubicBezTo>
                <a:cubicBezTo>
                  <a:pt x="2733741" y="1605200"/>
                  <a:pt x="2647683" y="1861054"/>
                  <a:pt x="2500301" y="2073290"/>
                </a:cubicBezTo>
                <a:lnTo>
                  <a:pt x="2423813" y="2172801"/>
                </a:lnTo>
                <a:lnTo>
                  <a:pt x="309928" y="2172801"/>
                </a:lnTo>
                <a:lnTo>
                  <a:pt x="233440" y="2073290"/>
                </a:lnTo>
                <a:cubicBezTo>
                  <a:pt x="86058" y="1861054"/>
                  <a:pt x="0" y="1605200"/>
                  <a:pt x="0" y="1329791"/>
                </a:cubicBezTo>
                <a:cubicBezTo>
                  <a:pt x="0" y="595368"/>
                  <a:pt x="611969" y="0"/>
                  <a:pt x="1366871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43322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98F490BF-072A-4651-8EE8-3214AF8DC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2236" y="1634698"/>
            <a:ext cx="8401408" cy="275108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 latinLnBrk="0"/>
            <a:r>
              <a:rPr lang="ko-KR" alt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삿포로 유키 </a:t>
            </a:r>
            <a:r>
              <a:rPr lang="ko-KR" alt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마츠리</a:t>
            </a:r>
            <a:r>
              <a:rPr lang="en-US" altLang="ko-KR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ko-KR" alt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관련 영상</a:t>
            </a:r>
            <a:br>
              <a:rPr lang="en-US" altLang="ko-KR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ko-KR" alt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93C357F-ED1B-4E89-9ACE-9E8875E65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0626" y="4771991"/>
            <a:ext cx="7644627" cy="132944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r" latinLnBrk="0">
              <a:buNone/>
            </a:pPr>
            <a:r>
              <a:rPr lang="en-US" altLang="ko-KR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https://www.youtube.com/watch?v=V8PBgrLJprg</a:t>
            </a:r>
            <a:endParaRPr lang="en-US" altLang="ko-KR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r" latinLnBrk="0">
              <a:buNone/>
            </a:pPr>
            <a:r>
              <a:rPr lang="en-US" altLang="ko-KR" sz="2400" dirty="0"/>
              <a:t>6:43~ </a:t>
            </a:r>
            <a:r>
              <a:rPr lang="ko-KR" altLang="en-US" sz="2400" dirty="0"/>
              <a:t>끝</a:t>
            </a:r>
            <a:endParaRPr lang="en-US" altLang="ko-KR" sz="2400" dirty="0"/>
          </a:p>
        </p:txBody>
      </p:sp>
    </p:spTree>
    <p:extLst>
      <p:ext uri="{BB962C8B-B14F-4D97-AF65-F5344CB8AC3E}">
        <p14:creationId xmlns:p14="http://schemas.microsoft.com/office/powerpoint/2010/main" val="31509788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1474</TotalTime>
  <Words>694</Words>
  <Application>Microsoft Office PowerPoint</Application>
  <PresentationFormat>와이드스크린</PresentationFormat>
  <Paragraphs>173</Paragraphs>
  <Slides>20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4" baseType="lpstr">
      <vt:lpstr>맑은 고딕</vt:lpstr>
      <vt:lpstr>Arial</vt:lpstr>
      <vt:lpstr>Calibri</vt:lpstr>
      <vt:lpstr>Office 테마</vt:lpstr>
      <vt:lpstr>PowerPoint 프레젠테이션</vt:lpstr>
      <vt:lpstr>PowerPoint 프레젠테이션</vt:lpstr>
      <vt:lpstr>일본의 축제란?</vt:lpstr>
      <vt:lpstr>일본의 유명한 축제들</vt:lpstr>
      <vt:lpstr>여름 축제</vt:lpstr>
      <vt:lpstr>불꽃축제</vt:lpstr>
      <vt:lpstr>벚꽃축제</vt:lpstr>
      <vt:lpstr>유키마츠리 (눈 축제)</vt:lpstr>
      <vt:lpstr>삿포로 유키 마츠리 관련 영상 </vt:lpstr>
      <vt:lpstr>일본 문화와 관련된 관광 명소</vt:lpstr>
      <vt:lpstr>일본 신사란?</vt:lpstr>
      <vt:lpstr>우에노 도쇼구 신사  -도쿠가와 막부를 세운 무장을 신으로 모심  볼거리 -문화재로 지정된 돌로 도리이 -등롱이나 금빛으로 빛나는 신전 등</vt:lpstr>
      <vt:lpstr>PowerPoint 프레젠테이션</vt:lpstr>
      <vt:lpstr>일본 대표 애니메이션 지브리 미술관</vt:lpstr>
      <vt:lpstr>일본 주택박물관</vt:lpstr>
      <vt:lpstr>일본 주택박물관 관련 영상 </vt:lpstr>
      <vt:lpstr>PowerPoint 프레젠테이션</vt:lpstr>
      <vt:lpstr>디즈니랜드, 디즈니씨</vt:lpstr>
      <vt:lpstr> 유니버셜스튜디오 재팬 (USJ)</vt:lpstr>
      <vt:lpstr>감사합니다.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 관광 현황</dc:title>
  <dc:creator>현은재</dc:creator>
  <cp:lastModifiedBy>현은재</cp:lastModifiedBy>
  <cp:revision>40</cp:revision>
  <dcterms:created xsi:type="dcterms:W3CDTF">2021-03-29T11:40:46Z</dcterms:created>
  <dcterms:modified xsi:type="dcterms:W3CDTF">2021-03-30T12:15:08Z</dcterms:modified>
</cp:coreProperties>
</file>