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4" d="100"/>
          <a:sy n="104" d="100"/>
        </p:scale>
        <p:origin x="1008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04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4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56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Xs128gMFb8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426718" cy="6990029"/>
          </a:xfrm>
          <a:prstGeom prst="rect">
            <a:avLst/>
          </a:prstGeom>
        </p:spPr>
      </p:pic>
      <p:sp>
        <p:nvSpPr>
          <p:cNvPr id="6" name="직사각형 1"/>
          <p:cNvSpPr/>
          <p:nvPr/>
        </p:nvSpPr>
        <p:spPr>
          <a:xfrm>
            <a:off x="6765579" y="0"/>
            <a:ext cx="5661139" cy="699002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3"/>
          <p:cNvSpPr txBox="1"/>
          <p:nvPr/>
        </p:nvSpPr>
        <p:spPr>
          <a:xfrm>
            <a:off x="6867194" y="2756946"/>
            <a:ext cx="5661140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일본의 연중행사와 축제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029098" y="5985932"/>
            <a:ext cx="6163089" cy="72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 dirty="0">
                <a:solidFill>
                  <a:schemeClr val="bg1"/>
                </a:solidFill>
                <a:latin typeface="한컴바탕"/>
                <a:ea typeface="한컴바탕"/>
              </a:rPr>
              <a:t>일본어일어학과 </a:t>
            </a:r>
            <a:r>
              <a:rPr lang="en-US" altLang="ko-KR" sz="2500" b="1" dirty="0">
                <a:solidFill>
                  <a:schemeClr val="bg1"/>
                </a:solidFill>
                <a:latin typeface="한컴바탕"/>
                <a:ea typeface="한컴바탕"/>
              </a:rPr>
              <a:t>22015700</a:t>
            </a:r>
            <a:r>
              <a:rPr lang="ko-KR" altLang="en-US" sz="2500" b="1" dirty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r>
              <a:rPr lang="ko-KR" altLang="en-US" sz="2500" b="1" dirty="0" err="1">
                <a:solidFill>
                  <a:schemeClr val="bg1"/>
                </a:solidFill>
                <a:latin typeface="한컴바탕"/>
                <a:ea typeface="한컴바탕"/>
              </a:rPr>
              <a:t>김태을</a:t>
            </a:r>
            <a:r>
              <a:rPr lang="ko-KR" altLang="en-US" sz="42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4" name="직선 연결선 11"/>
          <p:cNvCxnSpPr/>
          <p:nvPr/>
        </p:nvCxnSpPr>
        <p:spPr>
          <a:xfrm>
            <a:off x="7029098" y="5985932"/>
            <a:ext cx="47568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/>
          <p:cNvSpPr txBox="1"/>
          <p:nvPr/>
        </p:nvSpPr>
        <p:spPr>
          <a:xfrm>
            <a:off x="387927" y="203199"/>
            <a:ext cx="69087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5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5</a:t>
            </a:r>
            <a:r>
              <a:rPr lang="ko-KR" altLang="en-US" sz="3800" dirty="0" smtClean="0">
                <a:latin typeface="한컴바탕"/>
              </a:rPr>
              <a:t>일</a:t>
            </a:r>
            <a:r>
              <a:rPr lang="en-US" altLang="ko-KR" sz="3800" dirty="0">
                <a:latin typeface="한컴바탕"/>
              </a:rPr>
              <a:t> </a:t>
            </a:r>
            <a:r>
              <a:rPr lang="ko-KR" altLang="en-US" sz="3800" dirty="0" smtClean="0">
                <a:latin typeface="한컴바탕"/>
              </a:rPr>
              <a:t>단오절 </a:t>
            </a:r>
            <a:r>
              <a:rPr lang="en-US" altLang="ko-KR" sz="3800" dirty="0" smtClean="0">
                <a:latin typeface="한컴바탕"/>
              </a:rPr>
              <a:t>(</a:t>
            </a:r>
            <a:r>
              <a:rPr lang="ko-KR" altLang="en-US" sz="3800" dirty="0"/>
              <a:t>端午</a:t>
            </a:r>
            <a:r>
              <a:rPr lang="ja-JP" altLang="en-US" sz="3800" dirty="0"/>
              <a:t>の</a:t>
            </a:r>
            <a:r>
              <a:rPr lang="ko-KR" altLang="en-US" sz="3800" dirty="0" smtClean="0"/>
              <a:t>節句</a:t>
            </a:r>
            <a:r>
              <a:rPr lang="en-US" altLang="ko-KR" sz="3800" dirty="0" smtClean="0"/>
              <a:t>)</a:t>
            </a:r>
            <a:endParaRPr lang="ko-KR" altLang="en-US" sz="3800" dirty="0">
              <a:latin typeface="한컴바탕"/>
            </a:endParaRPr>
          </a:p>
        </p:txBody>
      </p:sp>
      <p:pic>
        <p:nvPicPr>
          <p:cNvPr id="8194" name="Picture 2" descr="일본인에게 단오가 가지는 의미는? - 세계일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" y="1405694"/>
            <a:ext cx="3705225" cy="4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FF377C-5679-4EFD-87E4-97E53FD09DE6}"/>
              </a:ext>
            </a:extLst>
          </p:cNvPr>
          <p:cNvSpPr/>
          <p:nvPr/>
        </p:nvSpPr>
        <p:spPr>
          <a:xfrm>
            <a:off x="0" y="0"/>
            <a:ext cx="86586" cy="687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502227" y="1143000"/>
            <a:ext cx="115697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951377" y="6118517"/>
            <a:ext cx="268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코이노보리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鯉</a:t>
            </a:r>
            <a:r>
              <a:rPr lang="ja-JP" altLang="en-US" dirty="0"/>
              <a:t>のぼ</a:t>
            </a:r>
            <a:r>
              <a:rPr lang="ja-JP" altLang="en-US" dirty="0" smtClean="0"/>
              <a:t>り</a:t>
            </a:r>
            <a:r>
              <a:rPr lang="en-US" altLang="ja-JP" dirty="0" smtClean="0"/>
              <a:t>)</a:t>
            </a:r>
            <a:endParaRPr lang="ko-KR" altLang="en-US" dirty="0"/>
          </a:p>
        </p:txBody>
      </p:sp>
      <p:sp>
        <p:nvSpPr>
          <p:cNvPr id="14" name="TextBox 3"/>
          <p:cNvSpPr txBox="1"/>
          <p:nvPr/>
        </p:nvSpPr>
        <p:spPr>
          <a:xfrm>
            <a:off x="4442997" y="2372250"/>
            <a:ext cx="546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사진을 보면 제일 위에 </a:t>
            </a:r>
            <a:r>
              <a:rPr lang="ko-KR" altLang="en-US" dirty="0">
                <a:latin typeface="한컴바탕"/>
                <a:ea typeface="한컴바탕"/>
              </a:rPr>
              <a:t>오</a:t>
            </a:r>
            <a:r>
              <a:rPr lang="ko-KR" altLang="en-US" dirty="0" smtClean="0">
                <a:latin typeface="한컴바탕"/>
                <a:ea typeface="한컴바탕"/>
              </a:rPr>
              <a:t>색 깃발을 볼 수 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이는 오색 깃발 역시 재앙을 물리친다는 의미를 가지고 같이 매달아 둠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4442997" y="4417025"/>
            <a:ext cx="546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에도시대에 무사들의 가문에서 현관 앞에 창이나 사각형 깃발 혹은 원통형의 깃발 장식을 세우던 풍습에서 유래됨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A86A2F4-BE7E-4806-A85F-F9C3063D622C}"/>
              </a:ext>
            </a:extLst>
          </p:cNvPr>
          <p:cNvSpPr/>
          <p:nvPr/>
        </p:nvSpPr>
        <p:spPr>
          <a:xfrm>
            <a:off x="0" y="1"/>
            <a:ext cx="12192000" cy="6971584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9218" name="Picture 2" descr="칠석날에 일본에 가면 마츠리를 즐겨라! '타나바타 마츠리' 베스트 5 소개 | JAPANKURU | - JAPANKURU (일본  현지에서 전하는 여행 정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078451"/>
            <a:ext cx="2927928" cy="25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87928" y="203199"/>
            <a:ext cx="33343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7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7</a:t>
            </a:r>
            <a:r>
              <a:rPr lang="ko-KR" altLang="en-US" sz="3800" dirty="0" smtClean="0">
                <a:latin typeface="한컴바탕"/>
              </a:rPr>
              <a:t>일 칠석</a:t>
            </a:r>
            <a:endParaRPr lang="ko-KR" altLang="en-US" sz="3800" dirty="0">
              <a:latin typeface="한컴바탕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88" y="4219252"/>
            <a:ext cx="3849382" cy="2638748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759202" y="1174072"/>
            <a:ext cx="546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칠석에는 보통 소원을 적은 종이를 대나무 </a:t>
            </a:r>
            <a:r>
              <a:rPr lang="ko-KR" altLang="en-US" dirty="0" err="1" smtClean="0">
                <a:latin typeface="한컴바탕"/>
                <a:ea typeface="한컴바탕"/>
              </a:rPr>
              <a:t>조릿대에</a:t>
            </a:r>
            <a:r>
              <a:rPr lang="ko-KR" altLang="en-US" dirty="0" smtClean="0">
                <a:latin typeface="한컴바탕"/>
                <a:ea typeface="한컴바탕"/>
              </a:rPr>
              <a:t> 붙임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대나무에 붙이는 이유는 대나무는 하늘을 향해 계속 자라므로 자신의 소원이 하늘에 닿을 수 있기를 비는 행위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1787236" y="4952370"/>
            <a:ext cx="6063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전설로 이어져 온 견우와 직녀가 만나는 날이 이 </a:t>
            </a:r>
            <a:r>
              <a:rPr lang="en-US" altLang="ko-KR" dirty="0" smtClean="0">
                <a:latin typeface="한컴바탕"/>
                <a:ea typeface="한컴바탕"/>
              </a:rPr>
              <a:t>7</a:t>
            </a:r>
            <a:r>
              <a:rPr lang="ko-KR" altLang="en-US" dirty="0" smtClean="0">
                <a:latin typeface="한컴바탕"/>
                <a:ea typeface="한컴바탕"/>
              </a:rPr>
              <a:t>월 </a:t>
            </a:r>
            <a:r>
              <a:rPr lang="en-US" altLang="ko-KR" dirty="0" smtClean="0">
                <a:latin typeface="한컴바탕"/>
                <a:ea typeface="한컴바탕"/>
              </a:rPr>
              <a:t>7</a:t>
            </a:r>
            <a:r>
              <a:rPr lang="ko-KR" altLang="en-US" dirty="0" smtClean="0">
                <a:latin typeface="한컴바탕"/>
                <a:ea typeface="한컴바탕"/>
              </a:rPr>
              <a:t>일 칠석</a:t>
            </a:r>
            <a:endParaRPr lang="en-US" altLang="ko-KR" dirty="0" smtClean="0">
              <a:latin typeface="한컴바탕"/>
              <a:ea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12819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1"/>
          <p:cNvSpPr/>
          <p:nvPr/>
        </p:nvSpPr>
        <p:spPr>
          <a:xfrm>
            <a:off x="0" y="1233660"/>
            <a:ext cx="12192000" cy="54765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387927" y="203199"/>
            <a:ext cx="690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/>
              <a:t>8</a:t>
            </a:r>
            <a:r>
              <a:rPr lang="ko-KR" altLang="en-US" sz="3800" dirty="0" smtClean="0"/>
              <a:t>월 </a:t>
            </a:r>
            <a:r>
              <a:rPr lang="en-US" altLang="ko-KR" sz="3800" dirty="0" smtClean="0"/>
              <a:t>15</a:t>
            </a:r>
            <a:r>
              <a:rPr lang="ko-KR" altLang="en-US" sz="3800" dirty="0" smtClean="0"/>
              <a:t>일 오봉 </a:t>
            </a:r>
            <a:r>
              <a:rPr lang="en-US" altLang="ja-JP" sz="4000" b="1" dirty="0" smtClean="0"/>
              <a:t>(</a:t>
            </a:r>
            <a:r>
              <a:rPr lang="ja-JP" altLang="en-US" sz="4000" b="1" dirty="0"/>
              <a:t>お盆</a:t>
            </a:r>
            <a:r>
              <a:rPr lang="en-US" altLang="ja-JP" sz="4000" b="1" dirty="0"/>
              <a:t>)</a:t>
            </a:r>
            <a:endParaRPr lang="ko-KR" altLang="en-US" sz="3800" dirty="0">
              <a:latin typeface="한컴바탕"/>
            </a:endParaRPr>
          </a:p>
        </p:txBody>
      </p:sp>
      <p:pic>
        <p:nvPicPr>
          <p:cNvPr id="10246" name="Picture 6" descr="일본의 추석, 오봉이란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660"/>
            <a:ext cx="5934075" cy="5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/>
        </p:nvSpPr>
        <p:spPr>
          <a:xfrm>
            <a:off x="6694301" y="1981091"/>
            <a:ext cx="5661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오봉 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377131" y="2658199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/>
          <p:nvPr/>
        </p:nvSpPr>
        <p:spPr>
          <a:xfrm>
            <a:off x="6305198" y="3009751"/>
            <a:ext cx="6266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오봉 기간은 조상님의 영혼을 모시고 감사의 마음을</a:t>
            </a: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전하는 날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오봉 시기는 지방에 따라 다를 수 있지만 일반적으로는</a:t>
            </a: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8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월 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13~16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일에 행해지는 경우가 많음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8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DFF377C-5679-4EFD-87E4-97E53FD09DE6}"/>
              </a:ext>
            </a:extLst>
          </p:cNvPr>
          <p:cNvSpPr/>
          <p:nvPr/>
        </p:nvSpPr>
        <p:spPr>
          <a:xfrm>
            <a:off x="0" y="0"/>
            <a:ext cx="86586" cy="687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87927" y="203199"/>
            <a:ext cx="690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/>
              <a:t>8</a:t>
            </a:r>
            <a:r>
              <a:rPr lang="ko-KR" altLang="en-US" sz="3800" dirty="0" smtClean="0"/>
              <a:t>월 </a:t>
            </a:r>
            <a:r>
              <a:rPr lang="en-US" altLang="ko-KR" sz="3800" dirty="0" smtClean="0"/>
              <a:t>15</a:t>
            </a:r>
            <a:r>
              <a:rPr lang="ko-KR" altLang="en-US" sz="3800" dirty="0" smtClean="0"/>
              <a:t>일 오봉 </a:t>
            </a:r>
            <a:r>
              <a:rPr lang="en-US" altLang="ja-JP" sz="4000" b="1" dirty="0" smtClean="0"/>
              <a:t>(</a:t>
            </a:r>
            <a:r>
              <a:rPr lang="ja-JP" altLang="en-US" sz="4000" b="1" dirty="0"/>
              <a:t>お盆</a:t>
            </a:r>
            <a:r>
              <a:rPr lang="en-US" altLang="ja-JP" sz="4000" b="1" dirty="0"/>
              <a:t>)</a:t>
            </a:r>
            <a:endParaRPr lang="ko-KR" altLang="en-US" sz="3800" dirty="0">
              <a:latin typeface="한컴바탕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502227" y="1143000"/>
            <a:ext cx="115697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8" descr="o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0" y="1374916"/>
            <a:ext cx="3810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033632" y="5512081"/>
            <a:ext cx="353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오봉때</a:t>
            </a:r>
            <a:r>
              <a:rPr lang="ko-KR" altLang="en-US" dirty="0" smtClean="0"/>
              <a:t> 일본에서 만드는 제물</a:t>
            </a:r>
            <a:endParaRPr lang="ko-KR" altLang="en-US" dirty="0"/>
          </a:p>
        </p:txBody>
      </p:sp>
      <p:sp>
        <p:nvSpPr>
          <p:cNvPr id="14" name="TextBox 3"/>
          <p:cNvSpPr txBox="1"/>
          <p:nvPr/>
        </p:nvSpPr>
        <p:spPr>
          <a:xfrm>
            <a:off x="5240474" y="1813083"/>
            <a:ext cx="546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오이로 만든 말과 가지로 만든 소이며 각자에 의미가 담겨져 있다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5243471" y="3093080"/>
            <a:ext cx="546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오이로 만든 말은 조금이라도 빨리 맞이 할 수 있도록 이라는 뜻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243471" y="4401916"/>
            <a:ext cx="546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가지로 만든 소는 천천히 편안히 돌아갈 수 </a:t>
            </a:r>
            <a:r>
              <a:rPr lang="ko-KR" altLang="en-US" dirty="0" err="1" smtClean="0">
                <a:latin typeface="한컴바탕"/>
                <a:ea typeface="한컴바탕"/>
              </a:rPr>
              <a:t>있도록이라는</a:t>
            </a:r>
            <a:r>
              <a:rPr lang="ko-KR" altLang="en-US" dirty="0" smtClean="0">
                <a:latin typeface="한컴바탕"/>
                <a:ea typeface="한컴바탕"/>
              </a:rPr>
              <a:t> 의미가 담겨져 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1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일본의 의례 행사 시치고산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43351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387926" y="203199"/>
            <a:ext cx="6374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11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15</a:t>
            </a:r>
            <a:r>
              <a:rPr lang="ko-KR" altLang="en-US" sz="3800" dirty="0" smtClean="0">
                <a:latin typeface="한컴바탕"/>
              </a:rPr>
              <a:t>일 </a:t>
            </a:r>
            <a:r>
              <a:rPr lang="ko-KR" altLang="en-US" sz="3800" dirty="0" err="1" smtClean="0">
                <a:latin typeface="한컴바탕"/>
              </a:rPr>
              <a:t>시치고산</a:t>
            </a:r>
            <a:r>
              <a:rPr lang="en-US" altLang="ko-KR" sz="3800" dirty="0" smtClean="0">
                <a:latin typeface="한컴바탕"/>
              </a:rPr>
              <a:t>(</a:t>
            </a:r>
            <a:r>
              <a:rPr lang="ja-JP" altLang="en-US" sz="4000" b="1" dirty="0" smtClean="0"/>
              <a:t>七</a:t>
            </a:r>
            <a:r>
              <a:rPr lang="ja-JP" altLang="en-US" sz="4000" b="1" dirty="0"/>
              <a:t>五</a:t>
            </a:r>
            <a:r>
              <a:rPr lang="ja-JP" altLang="en-US" sz="4000" b="1" dirty="0" smtClean="0"/>
              <a:t>三</a:t>
            </a:r>
            <a:r>
              <a:rPr lang="en-US" altLang="ja-JP" sz="4000" b="1" dirty="0" smtClean="0"/>
              <a:t>)</a:t>
            </a:r>
            <a:endParaRPr lang="ko-KR" altLang="en-US" sz="3800" dirty="0">
              <a:latin typeface="한컴바탕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5359402" y="1302894"/>
            <a:ext cx="546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시치고산이란 어린 남녀 </a:t>
            </a:r>
            <a:r>
              <a:rPr lang="en-US" altLang="ko-KR" dirty="0" smtClean="0">
                <a:latin typeface="한컴바탕"/>
                <a:ea typeface="한컴바탕"/>
              </a:rPr>
              <a:t>3~5</a:t>
            </a:r>
            <a:r>
              <a:rPr lang="ko-KR" altLang="en-US" dirty="0" smtClean="0">
                <a:latin typeface="한컴바탕"/>
                <a:ea typeface="한컴바탕"/>
              </a:rPr>
              <a:t>세</a:t>
            </a:r>
            <a:r>
              <a:rPr lang="en-US" altLang="ko-KR" dirty="0" smtClean="0">
                <a:latin typeface="한컴바탕"/>
                <a:ea typeface="한컴바탕"/>
              </a:rPr>
              <a:t>, 3~7</a:t>
            </a:r>
            <a:r>
              <a:rPr lang="ko-KR" altLang="en-US" dirty="0" smtClean="0">
                <a:latin typeface="한컴바탕"/>
                <a:ea typeface="한컴바탕"/>
              </a:rPr>
              <a:t>세의 성장과 행복을 비는 날이다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이 날은 신사에 가서 참배를 하고</a:t>
            </a:r>
            <a:r>
              <a:rPr lang="en-US" altLang="ko-KR" dirty="0" smtClean="0">
                <a:latin typeface="한컴바탕"/>
                <a:ea typeface="한컴바탕"/>
              </a:rPr>
              <a:t>, </a:t>
            </a:r>
            <a:r>
              <a:rPr lang="ko-KR" altLang="en-US" dirty="0" smtClean="0">
                <a:latin typeface="한컴바탕"/>
                <a:ea typeface="한컴바탕"/>
              </a:rPr>
              <a:t>가정에서는 </a:t>
            </a:r>
            <a:r>
              <a:rPr lang="ko-KR" altLang="en-US" dirty="0" err="1" smtClean="0">
                <a:latin typeface="한컴바탕"/>
                <a:ea typeface="한컴바탕"/>
              </a:rPr>
              <a:t>팥으로된</a:t>
            </a:r>
            <a:r>
              <a:rPr lang="ko-KR" altLang="en-US" dirty="0" smtClean="0">
                <a:latin typeface="한컴바탕"/>
                <a:ea typeface="한컴바탕"/>
              </a:rPr>
              <a:t> 찰밥을 만들며 머리와 꼬리가 붙은 생선 등을 </a:t>
            </a: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준비를 하며 축하를 함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354879" y="3871912"/>
            <a:ext cx="546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어린이의 사망률이 높았기 때문에 </a:t>
            </a:r>
            <a:r>
              <a:rPr lang="en-US" altLang="ko-KR" dirty="0" smtClean="0">
                <a:latin typeface="한컴바탕"/>
                <a:ea typeface="한컴바탕"/>
              </a:rPr>
              <a:t>7</a:t>
            </a:r>
            <a:r>
              <a:rPr lang="ko-KR" altLang="en-US" dirty="0" smtClean="0">
                <a:latin typeface="한컴바탕"/>
                <a:ea typeface="한컴바탕"/>
              </a:rPr>
              <a:t>세까지 무사하게 자란 것을 신사에 보고하고 앞으로 행복을 기원한 것이 </a:t>
            </a:r>
            <a:r>
              <a:rPr lang="ko-KR" altLang="en-US" dirty="0" err="1" smtClean="0">
                <a:latin typeface="한컴바탕"/>
                <a:ea typeface="한컴바탕"/>
              </a:rPr>
              <a:t>시치고산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2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/>
          <p:cNvSpPr txBox="1"/>
          <p:nvPr/>
        </p:nvSpPr>
        <p:spPr>
          <a:xfrm>
            <a:off x="387926" y="203199"/>
            <a:ext cx="8146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12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31</a:t>
            </a:r>
            <a:r>
              <a:rPr lang="ko-KR" altLang="en-US" sz="3800" dirty="0" smtClean="0">
                <a:latin typeface="한컴바탕"/>
              </a:rPr>
              <a:t>일 </a:t>
            </a:r>
            <a:r>
              <a:rPr lang="ko-KR" altLang="en-US" sz="3800" dirty="0" err="1" smtClean="0">
                <a:latin typeface="한컴바탕"/>
              </a:rPr>
              <a:t>섣달그믐날</a:t>
            </a:r>
            <a:r>
              <a:rPr lang="ko-KR" altLang="en-US" sz="3800" dirty="0" smtClean="0">
                <a:latin typeface="한컴바탕"/>
              </a:rPr>
              <a:t> </a:t>
            </a:r>
            <a:r>
              <a:rPr lang="en-US" altLang="ko-KR" sz="3800" b="1" dirty="0" smtClean="0">
                <a:latin typeface="한컴바탕"/>
              </a:rPr>
              <a:t>(</a:t>
            </a:r>
            <a:r>
              <a:rPr lang="ja-JP" altLang="en-US" sz="4000" b="1" dirty="0" smtClean="0"/>
              <a:t>大</a:t>
            </a:r>
            <a:r>
              <a:rPr lang="ja-JP" altLang="en-US" sz="4000" b="1" dirty="0"/>
              <a:t>晦</a:t>
            </a:r>
            <a:r>
              <a:rPr lang="ja-JP" altLang="en-US" sz="4000" b="1" dirty="0" smtClean="0"/>
              <a:t>日</a:t>
            </a:r>
            <a:r>
              <a:rPr lang="en-US" altLang="ja-JP" sz="4000" b="1" dirty="0" smtClean="0"/>
              <a:t>)</a:t>
            </a:r>
            <a:endParaRPr lang="ko-KR" altLang="en-US" sz="3800" b="1" dirty="0">
              <a:latin typeface="한컴바탕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0" y="1233660"/>
            <a:ext cx="12192000" cy="562434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660"/>
            <a:ext cx="5419725" cy="562434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6262831" y="1846311"/>
            <a:ext cx="5661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섣달그믐날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377131" y="2658199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5819775" y="3136070"/>
            <a:ext cx="65341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일년의 마지막 날인 섣달그믐날은 오곡을 지키는 신을</a:t>
            </a: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맞이한다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sz="2000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이 날은 집안을 대청소를 하거나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명절음식을 만들며 섣달 그믐날을 준비를 함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401882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A86A2F4-BE7E-4806-A85F-F9C3063D622C}"/>
              </a:ext>
            </a:extLst>
          </p:cNvPr>
          <p:cNvSpPr/>
          <p:nvPr/>
        </p:nvSpPr>
        <p:spPr>
          <a:xfrm>
            <a:off x="0" y="1"/>
            <a:ext cx="12192000" cy="6971584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87926" y="203199"/>
            <a:ext cx="8146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12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31</a:t>
            </a:r>
            <a:r>
              <a:rPr lang="ko-KR" altLang="en-US" sz="3800" dirty="0" smtClean="0">
                <a:latin typeface="한컴바탕"/>
              </a:rPr>
              <a:t>일 </a:t>
            </a:r>
            <a:r>
              <a:rPr lang="ko-KR" altLang="en-US" sz="3800" dirty="0" err="1" smtClean="0">
                <a:latin typeface="한컴바탕"/>
              </a:rPr>
              <a:t>섣달그믐날</a:t>
            </a:r>
            <a:r>
              <a:rPr lang="ko-KR" altLang="en-US" sz="3800" dirty="0" smtClean="0">
                <a:latin typeface="한컴바탕"/>
              </a:rPr>
              <a:t> </a:t>
            </a:r>
            <a:r>
              <a:rPr lang="en-US" altLang="ko-KR" sz="3800" b="1" dirty="0" smtClean="0">
                <a:latin typeface="한컴바탕"/>
              </a:rPr>
              <a:t>(</a:t>
            </a:r>
            <a:r>
              <a:rPr lang="ja-JP" altLang="en-US" sz="4000" b="1" dirty="0" smtClean="0"/>
              <a:t>大</a:t>
            </a:r>
            <a:r>
              <a:rPr lang="ja-JP" altLang="en-US" sz="4000" b="1" dirty="0"/>
              <a:t>晦</a:t>
            </a:r>
            <a:r>
              <a:rPr lang="ja-JP" altLang="en-US" sz="4000" b="1" dirty="0" smtClean="0"/>
              <a:t>日</a:t>
            </a:r>
            <a:r>
              <a:rPr lang="en-US" altLang="ja-JP" sz="4000" b="1" dirty="0" smtClean="0"/>
              <a:t>)</a:t>
            </a:r>
            <a:endParaRPr lang="ko-KR" altLang="en-US" sz="3800" b="1" dirty="0">
              <a:latin typeface="한컴바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1291122"/>
            <a:ext cx="3471862" cy="253992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8509" y="3850503"/>
            <a:ext cx="319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ko-KR" altLang="en-US" dirty="0" smtClean="0">
                <a:solidFill>
                  <a:srgbClr val="000000"/>
                </a:solidFill>
                <a:latin typeface="Helvetica Neue"/>
              </a:rPr>
              <a:t>토시코시소바</a:t>
            </a:r>
            <a:r>
              <a:rPr lang="en-US" altLang="ko-KR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ko-KR" altLang="ko-KR" dirty="0" smtClean="0"/>
              <a:t>年越しそば</a:t>
            </a:r>
            <a:r>
              <a:rPr lang="en-US" altLang="ko-KR" dirty="0" smtClean="0"/>
              <a:t>)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3976380" y="1362794"/>
            <a:ext cx="546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err="1" smtClean="0">
                <a:latin typeface="한컴바탕"/>
                <a:ea typeface="한컴바탕"/>
              </a:rPr>
              <a:t>소바면이</a:t>
            </a:r>
            <a:r>
              <a:rPr lang="ko-KR" altLang="en-US" dirty="0" smtClean="0">
                <a:latin typeface="한컴바탕"/>
                <a:ea typeface="한컴바탕"/>
              </a:rPr>
              <a:t> 가늘고 길다 라는 면에서 장수와 연명을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다른 면보다 잘 끊어지는 면에서 질병</a:t>
            </a:r>
            <a:r>
              <a:rPr lang="en-US" altLang="ko-KR" dirty="0" smtClean="0">
                <a:latin typeface="한컴바탕"/>
                <a:ea typeface="한컴바탕"/>
              </a:rPr>
              <a:t>, </a:t>
            </a:r>
            <a:r>
              <a:rPr lang="ko-KR" altLang="en-US" dirty="0" smtClean="0">
                <a:latin typeface="한컴바탕"/>
                <a:ea typeface="한컴바탕"/>
              </a:rPr>
              <a:t>고통</a:t>
            </a:r>
            <a:r>
              <a:rPr lang="en-US" altLang="ko-KR" dirty="0" smtClean="0">
                <a:latin typeface="한컴바탕"/>
                <a:ea typeface="한컴바탕"/>
              </a:rPr>
              <a:t>, </a:t>
            </a:r>
            <a:r>
              <a:rPr lang="ko-KR" altLang="en-US" dirty="0" smtClean="0">
                <a:latin typeface="한컴바탕"/>
                <a:ea typeface="한컴바탕"/>
              </a:rPr>
              <a:t>재앙</a:t>
            </a:r>
            <a:r>
              <a:rPr lang="en-US" altLang="ko-KR" dirty="0" smtClean="0">
                <a:latin typeface="한컴바탕"/>
                <a:ea typeface="한컴바탕"/>
              </a:rPr>
              <a:t>, </a:t>
            </a:r>
            <a:r>
              <a:rPr lang="ko-KR" altLang="en-US" dirty="0" smtClean="0">
                <a:latin typeface="한컴바탕"/>
                <a:ea typeface="한컴바탕"/>
              </a:rPr>
              <a:t>으로부터 끊어지라는 바람을 담아 </a:t>
            </a:r>
            <a:r>
              <a:rPr lang="ko-KR" altLang="en-US" dirty="0" err="1" smtClean="0">
                <a:latin typeface="한컴바탕"/>
                <a:ea typeface="한컴바탕"/>
              </a:rPr>
              <a:t>토시코시</a:t>
            </a:r>
            <a:r>
              <a:rPr lang="ko-KR" altLang="en-US" dirty="0" smtClean="0">
                <a:latin typeface="한컴바탕"/>
                <a:ea typeface="한컴바탕"/>
              </a:rPr>
              <a:t> </a:t>
            </a:r>
            <a:r>
              <a:rPr lang="ko-KR" altLang="en-US" dirty="0" err="1" smtClean="0">
                <a:latin typeface="한컴바탕"/>
                <a:ea typeface="한컴바탕"/>
              </a:rPr>
              <a:t>소바를</a:t>
            </a:r>
            <a:r>
              <a:rPr lang="ko-KR" altLang="en-US" dirty="0" smtClean="0">
                <a:latin typeface="한컴바탕"/>
                <a:ea typeface="한컴바탕"/>
              </a:rPr>
              <a:t> 먹음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0" y="3078571"/>
            <a:ext cx="4362450" cy="292417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139327" y="6213989"/>
            <a:ext cx="319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ko-KR" altLang="en-US" dirty="0" smtClean="0">
                <a:solidFill>
                  <a:srgbClr val="000000"/>
                </a:solidFill>
                <a:latin typeface="Helvetica Neue"/>
              </a:rPr>
              <a:t>제야의 종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2433330" y="4860905"/>
            <a:ext cx="546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저녁이 되면 일본은 종소리가 울려 퍼지는데 총 </a:t>
            </a:r>
            <a:r>
              <a:rPr lang="en-US" altLang="ko-KR" dirty="0" smtClean="0">
                <a:latin typeface="한컴바탕"/>
                <a:ea typeface="한컴바탕"/>
              </a:rPr>
              <a:t>108</a:t>
            </a:r>
            <a:r>
              <a:rPr lang="ko-KR" altLang="en-US" dirty="0" smtClean="0">
                <a:latin typeface="한컴바탕"/>
                <a:ea typeface="한컴바탕"/>
              </a:rPr>
              <a:t>번의 종이 울려 퍼짐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이는 마음 속의 번뇌를 없앤다는 의미에서 </a:t>
            </a:r>
            <a:r>
              <a:rPr lang="en-US" altLang="ko-KR" dirty="0" smtClean="0">
                <a:latin typeface="한컴바탕"/>
                <a:ea typeface="한컴바탕"/>
              </a:rPr>
              <a:t>108</a:t>
            </a:r>
            <a:r>
              <a:rPr lang="ko-KR" altLang="en-US" dirty="0" smtClean="0">
                <a:latin typeface="한컴바탕"/>
                <a:ea typeface="한컴바탕"/>
              </a:rPr>
              <a:t>번의 종을 치는 것이며 맑고 깨끗한 마음으로 정월을 맞이하자 는 의미가 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3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87926" y="203199"/>
            <a:ext cx="81464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dirty="0" smtClean="0">
                <a:latin typeface="한컴바탕"/>
              </a:rPr>
              <a:t>교토의 </a:t>
            </a:r>
            <a:r>
              <a:rPr lang="ko-KR" altLang="en-US" sz="3800" dirty="0" err="1" smtClean="0">
                <a:latin typeface="한컴바탕"/>
              </a:rPr>
              <a:t>기온마츠리</a:t>
            </a:r>
            <a:endParaRPr lang="ko-KR" altLang="en-US" sz="3800" b="1" dirty="0">
              <a:latin typeface="한컴바탕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0" y="1233659"/>
            <a:ext cx="12192000" cy="562434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14338" name="Picture 2" descr="일본 3대 마츠리 교토 기온 마츠리 야마보코 행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659"/>
            <a:ext cx="5915025" cy="56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6262831" y="1846311"/>
            <a:ext cx="5661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기온 </a:t>
            </a: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377131" y="2658199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6119955" y="3240845"/>
            <a:ext cx="65341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기온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마츠리는</a:t>
            </a: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일본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교토부에서</a:t>
            </a: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열리는 축제로</a:t>
            </a: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일본의 민속 문화재로 불리고 있음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sz="2000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이 축제를 하는 주 목적은 전염병을 퇴치 하기 위해</a:t>
            </a: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기원제를 열었던 것이 유례가 되었음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sz="2000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사진에서 볼 수 있는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야마보코는</a:t>
            </a: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상상도 할 수 없을</a:t>
            </a:r>
            <a:endParaRPr lang="en-US" altLang="ko-KR" sz="2000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정도로 무겁기에 수레로 다시 끈다고 함</a:t>
            </a:r>
            <a:r>
              <a:rPr lang="en-US" altLang="ko-KR" sz="2000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9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87926" y="203199"/>
            <a:ext cx="81464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dirty="0" smtClean="0">
                <a:latin typeface="한컴바탕"/>
              </a:rPr>
              <a:t>오사카의 </a:t>
            </a:r>
            <a:r>
              <a:rPr lang="ko-KR" altLang="en-US" sz="3800" dirty="0" err="1" smtClean="0">
                <a:latin typeface="한컴바탕"/>
              </a:rPr>
              <a:t>텐진마츠리</a:t>
            </a:r>
            <a:endParaRPr lang="ko-KR" altLang="en-US" sz="3800" b="1" dirty="0">
              <a:latin typeface="한컴바탕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133348" y="1233660"/>
            <a:ext cx="12058652" cy="562434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16392" name="Picture 8" descr="일본 3대 축제, 오사카의 텐진 마츠리&quot;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660"/>
            <a:ext cx="5943599" cy="56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6824490" y="1835247"/>
            <a:ext cx="5661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텐진 </a:t>
            </a: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922365" y="2649398"/>
            <a:ext cx="322406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/>
        </p:nvSpPr>
        <p:spPr>
          <a:xfrm>
            <a:off x="6229350" y="2968930"/>
            <a:ext cx="6534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텐진 </a:t>
            </a: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마츠리는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 과거 </a:t>
            </a: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역모죄로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 억울하게 죽어버린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스가와라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마치자네의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 원한을 풀기 위해 생긴 축제다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sp>
        <p:nvSpPr>
          <p:cNvPr id="20" name="TextBox 3"/>
          <p:cNvSpPr txBox="1"/>
          <p:nvPr/>
        </p:nvSpPr>
        <p:spPr>
          <a:xfrm>
            <a:off x="6229349" y="3880649"/>
            <a:ext cx="653414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당시에 수도였던 오사카에 신사를 지었고</a:t>
            </a:r>
            <a:r>
              <a:rPr lang="en-US" altLang="ko-KR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. 951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년 신사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근처 오가와 강가에서 </a:t>
            </a: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가미보코</a:t>
            </a:r>
            <a:r>
              <a:rPr lang="en-US" altLang="ko-KR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(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창처럼 생긴 무기</a:t>
            </a:r>
            <a:r>
              <a:rPr lang="en-US" altLang="ko-KR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)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를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떠내려가게 해서 창이 도착한 곳에서 의식을 시행한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데서 비롯되었다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6229348" y="5493016"/>
            <a:ext cx="65341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축제의 마지막은 언제나 화려한 불꽃 놀이를 펼치며</a:t>
            </a:r>
            <a:endParaRPr lang="en-US" altLang="ko-KR" sz="19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텐진 </a:t>
            </a:r>
            <a:r>
              <a:rPr lang="ko-KR" altLang="en-US" sz="19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마츠리가</a:t>
            </a:r>
            <a:r>
              <a:rPr lang="ko-KR" altLang="en-US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 종료 된다</a:t>
            </a:r>
            <a:r>
              <a:rPr lang="en-US" altLang="ko-KR" sz="1900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2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87926" y="203199"/>
            <a:ext cx="81464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smtClean="0">
                <a:latin typeface="한컴바탕"/>
              </a:rPr>
              <a:t>도쿄의 간다마츠리</a:t>
            </a:r>
            <a:endParaRPr lang="ko-KR" altLang="en-US" sz="3800" b="1" dirty="0">
              <a:latin typeface="한컴바탕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0" y="1247948"/>
            <a:ext cx="12192000" cy="562434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17410" name="Picture 2" descr="https://search.pstatic.net/common/?src=http%3A%2F%2Fblogfiles.naver.net%2FMjAxOTAxMDRfNzEg%2FMDAxNTQ2NjA3OTYyNTU1.KYwF2SjcsjFq2bAJTILIudmZVH5oVBvCxin-SxAS32sg.YawajXi56_pxnRq9cAGVn4saKJL7QqU-phwi1upM_QIg.JPEG.2zinomeruda%2F247886151_624.jpg&amp;type=sc960_8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7948"/>
            <a:ext cx="5867399" cy="56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6824490" y="1835247"/>
            <a:ext cx="5661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간다 </a:t>
            </a: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마츠리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922365" y="2649398"/>
            <a:ext cx="322406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6096000" y="3116263"/>
            <a:ext cx="6534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1603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년 </a:t>
            </a:r>
            <a:r>
              <a:rPr lang="ko-KR" altLang="en-US" sz="200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세키가하라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 전투에서 승리한 것을 기념하여</a:t>
            </a:r>
            <a:endParaRPr lang="en-US" altLang="ko-KR" sz="20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개최된 축제에서 비롯되었다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6096000" y="4191790"/>
            <a:ext cx="6534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행사는 보통 아침 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8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시에 전통 의상을 입은 사람들이</a:t>
            </a:r>
            <a:endParaRPr lang="en-US" altLang="ko-KR" sz="20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모여 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개의 가마를 지고 신사를 출발하면서 시작 됨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6095999" y="5387135"/>
            <a:ext cx="6534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여기서 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개의 가마는 각 신사에서 모시는 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명의 신을</a:t>
            </a:r>
            <a:endParaRPr lang="en-US" altLang="ko-KR" sz="2000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의미하고 있다</a:t>
            </a:r>
            <a:r>
              <a:rPr lang="en-US" altLang="ko-KR" sz="2000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163929" y="347092"/>
            <a:ext cx="498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https://www.youtube.com/watch?v=Xs128gMFb8g</a:t>
            </a:r>
          </a:p>
        </p:txBody>
      </p:sp>
    </p:spTree>
    <p:extLst>
      <p:ext uri="{BB962C8B-B14F-4D97-AF65-F5344CB8AC3E}">
        <p14:creationId xmlns:p14="http://schemas.microsoft.com/office/powerpoint/2010/main" val="18290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/>
        </p:nvSpPr>
        <p:spPr>
          <a:xfrm>
            <a:off x="3823855" y="1"/>
            <a:ext cx="8368145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5" name="직선 연결선 3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5440301" y="875253"/>
            <a:ext cx="35559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한컴바탕"/>
              </a:rPr>
              <a:t>연중행사의 종류</a:t>
            </a:r>
            <a:endParaRPr lang="en-US" altLang="ko-KR" sz="2800" b="1" dirty="0" smtClean="0">
              <a:solidFill>
                <a:schemeClr val="bg1"/>
              </a:solidFill>
              <a:latin typeface="한컴바탕"/>
            </a:endParaRPr>
          </a:p>
          <a:p>
            <a:pPr lvl="0">
              <a:defRPr/>
            </a:pPr>
            <a:endParaRPr lang="en-US" altLang="ko-KR" sz="2800" b="1" dirty="0" smtClean="0">
              <a:solidFill>
                <a:schemeClr val="bg1"/>
              </a:solidFill>
              <a:latin typeface="한컴바탕"/>
            </a:endParaRPr>
          </a:p>
          <a:p>
            <a:pPr lvl="0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한컴바탕"/>
              </a:rPr>
              <a:t>일본의 축제</a:t>
            </a:r>
            <a:endParaRPr lang="ko-KR" altLang="en-US" sz="2800" b="1" dirty="0">
              <a:solidFill>
                <a:schemeClr val="bg1"/>
              </a:solidFill>
              <a:latin typeface="한컴바탕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83267" y="203199"/>
            <a:ext cx="2322988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latin typeface="한컴바탕"/>
                <a:ea typeface="한컴바탕"/>
              </a:rPr>
              <a:t>목차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A21F74C2-3314-4455-832C-468670284D94}"/>
              </a:ext>
            </a:extLst>
          </p:cNvPr>
          <p:cNvSpPr/>
          <p:nvPr/>
        </p:nvSpPr>
        <p:spPr>
          <a:xfrm rot="5400000">
            <a:off x="2678909" y="1299340"/>
            <a:ext cx="396520" cy="341828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9426E-B08C-48DB-8297-C7E312BE952F}"/>
              </a:ext>
            </a:extLst>
          </p:cNvPr>
          <p:cNvSpPr txBox="1"/>
          <p:nvPr/>
        </p:nvSpPr>
        <p:spPr>
          <a:xfrm>
            <a:off x="3154466" y="96409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A21F74C2-3314-4455-832C-468670284D94}"/>
              </a:ext>
            </a:extLst>
          </p:cNvPr>
          <p:cNvSpPr/>
          <p:nvPr/>
        </p:nvSpPr>
        <p:spPr>
          <a:xfrm rot="5400000">
            <a:off x="2660519" y="4566136"/>
            <a:ext cx="396520" cy="341828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6836B-4A99-4DA6-844A-6DA31D73B646}"/>
              </a:ext>
            </a:extLst>
          </p:cNvPr>
          <p:cNvSpPr txBox="1"/>
          <p:nvPr/>
        </p:nvSpPr>
        <p:spPr>
          <a:xfrm>
            <a:off x="3154466" y="422921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320229" y="4044552"/>
            <a:ext cx="60563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한컴바탕"/>
              </a:rPr>
              <a:t>연중행사 마다 일본이 준비하는 것</a:t>
            </a:r>
            <a:endParaRPr lang="en-US" altLang="ko-KR" sz="2800" b="1" dirty="0" smtClean="0">
              <a:solidFill>
                <a:schemeClr val="bg1"/>
              </a:solidFill>
              <a:latin typeface="한컴바탕"/>
            </a:endParaRPr>
          </a:p>
          <a:p>
            <a:pPr lvl="0">
              <a:defRPr/>
            </a:pPr>
            <a:endParaRPr lang="en-US" altLang="ko-KR" sz="2800" b="1" dirty="0">
              <a:solidFill>
                <a:schemeClr val="bg1"/>
              </a:solidFill>
              <a:latin typeface="한컴바탕"/>
            </a:endParaRPr>
          </a:p>
          <a:p>
            <a:pPr lvl="0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latin typeface="한컴바탕"/>
              </a:rPr>
              <a:t>일본의 </a:t>
            </a:r>
            <a:r>
              <a:rPr lang="en-US" altLang="ko-KR" sz="2800" b="1" dirty="0" smtClean="0">
                <a:solidFill>
                  <a:schemeClr val="bg1"/>
                </a:solidFill>
                <a:latin typeface="한컴바탕"/>
              </a:rPr>
              <a:t>3</a:t>
            </a:r>
            <a:r>
              <a:rPr lang="ko-KR" altLang="en-US" sz="2800" b="1" dirty="0" smtClean="0">
                <a:solidFill>
                  <a:schemeClr val="bg1"/>
                </a:solidFill>
                <a:latin typeface="한컴바탕"/>
              </a:rPr>
              <a:t>대 축제</a:t>
            </a:r>
            <a:endParaRPr lang="ko-KR" altLang="en-US" sz="2800" b="1" dirty="0">
              <a:solidFill>
                <a:schemeClr val="bg1"/>
              </a:solidFill>
              <a:latin typeface="한컴바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A0F3021-4E97-4A26-B830-959D8D00A7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DDAC9-DC1E-4705-95FF-D7828587A22C}"/>
              </a:ext>
            </a:extLst>
          </p:cNvPr>
          <p:cNvSpPr txBox="1"/>
          <p:nvPr/>
        </p:nvSpPr>
        <p:spPr>
          <a:xfrm>
            <a:off x="3369629" y="2959239"/>
            <a:ext cx="526573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pc="1400" dirty="0">
                <a:solidFill>
                  <a:schemeClr val="bg1"/>
                </a:solidFill>
              </a:rPr>
              <a:t>Thank You!</a:t>
            </a:r>
            <a:endParaRPr lang="ko-KR" altLang="en-US" sz="4400" b="1" spc="1400" dirty="0">
              <a:solidFill>
                <a:schemeClr val="bg1"/>
              </a:solidFill>
            </a:endParaRPr>
          </a:p>
        </p:txBody>
      </p:sp>
      <p:sp>
        <p:nvSpPr>
          <p:cNvPr id="9" name="대각선 줄무늬 8">
            <a:extLst>
              <a:ext uri="{FF2B5EF4-FFF2-40B4-BE49-F238E27FC236}">
                <a16:creationId xmlns:a16="http://schemas.microsoft.com/office/drawing/2014/main" id="{5F8112C1-514E-4093-913A-C021DE95F80B}"/>
              </a:ext>
            </a:extLst>
          </p:cNvPr>
          <p:cNvSpPr/>
          <p:nvPr/>
        </p:nvSpPr>
        <p:spPr>
          <a:xfrm>
            <a:off x="0" y="0"/>
            <a:ext cx="2809188" cy="2809188"/>
          </a:xfrm>
          <a:prstGeom prst="diagStripe">
            <a:avLst>
              <a:gd name="adj" fmla="val 71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대각선 줄무늬 9">
            <a:extLst>
              <a:ext uri="{FF2B5EF4-FFF2-40B4-BE49-F238E27FC236}">
                <a16:creationId xmlns:a16="http://schemas.microsoft.com/office/drawing/2014/main" id="{4AC7A1D0-7CC6-4878-89EE-3F659223762C}"/>
              </a:ext>
            </a:extLst>
          </p:cNvPr>
          <p:cNvSpPr/>
          <p:nvPr/>
        </p:nvSpPr>
        <p:spPr>
          <a:xfrm rot="10800000">
            <a:off x="9382812" y="4048811"/>
            <a:ext cx="2809188" cy="2809188"/>
          </a:xfrm>
          <a:prstGeom prst="diagStripe">
            <a:avLst>
              <a:gd name="adj" fmla="val 71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1"/>
          <p:cNvSpPr/>
          <p:nvPr/>
        </p:nvSpPr>
        <p:spPr>
          <a:xfrm>
            <a:off x="0" y="1381442"/>
            <a:ext cx="12192000" cy="54765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en-US" altLang="ko-KR" dirty="0"/>
              <a:t>1</a:t>
            </a:r>
            <a:r>
              <a:rPr lang="ko-KR" altLang="en-US" dirty="0"/>
              <a:t>월 정월이 되면 일본은 새해가 시작되는 것을 </a:t>
            </a:r>
          </a:p>
        </p:txBody>
      </p:sp>
      <p:pic>
        <p:nvPicPr>
          <p:cNvPr id="2052" name="Picture 4" descr="최신 일본 정보가 가득! JAPANPR.com - 기획특집 - ::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42"/>
            <a:ext cx="4876800" cy="5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74030" y="203199"/>
            <a:ext cx="43457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b="1" dirty="0" smtClean="0">
                <a:latin typeface="한컴바탕"/>
                <a:ea typeface="한컴바탕"/>
              </a:rPr>
              <a:t>1</a:t>
            </a:r>
            <a:r>
              <a:rPr lang="ko-KR" altLang="en-US" sz="3800" dirty="0" smtClean="0">
                <a:latin typeface="한컴바탕"/>
                <a:ea typeface="한컴바탕"/>
              </a:rPr>
              <a:t>월 정월 </a:t>
            </a:r>
            <a:r>
              <a:rPr lang="en-US" altLang="ko-KR" sz="3800" dirty="0" smtClean="0">
                <a:latin typeface="한컴바탕"/>
                <a:ea typeface="한컴바탕"/>
              </a:rPr>
              <a:t>(</a:t>
            </a:r>
            <a:r>
              <a:rPr lang="ja-JP" altLang="en-US" sz="3800" dirty="0"/>
              <a:t>お</a:t>
            </a:r>
            <a:r>
              <a:rPr lang="ko-KR" altLang="en-US" sz="3800" dirty="0" smtClean="0"/>
              <a:t>正月</a:t>
            </a:r>
            <a:r>
              <a:rPr lang="en-US" altLang="ko-KR" sz="3800" dirty="0" smtClean="0">
                <a:latin typeface="한컴바탕"/>
              </a:rPr>
              <a:t>)</a:t>
            </a:r>
            <a:endParaRPr lang="ko-KR" altLang="en-US" sz="3800" dirty="0">
              <a:latin typeface="한컴바탕"/>
            </a:endParaRPr>
          </a:p>
          <a:p>
            <a:pPr lvl="0">
              <a:defRPr/>
            </a:pPr>
            <a:endParaRPr lang="ko-KR" altLang="en-US" sz="3800" b="1" dirty="0">
              <a:latin typeface="한컴바탕"/>
              <a:ea typeface="한컴바탕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5121521" y="1981091"/>
            <a:ext cx="5661140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일본의 설날 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5241059" y="2770694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5121516" y="4353264"/>
            <a:ext cx="6266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이 날은 떡국을 먹거나 </a:t>
            </a:r>
            <a:r>
              <a:rPr lang="ko-KR" altLang="en-US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정월요리를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 먹으면서 </a:t>
            </a: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새로운 한 해를 탈 없이 지낼 수 있도록 기원하는 날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endParaRPr lang="ko-KR" altLang="en-US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5121517" y="3346329"/>
            <a:ext cx="626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일본은 정월을 맞이하기 위해 정월이 되기 전부터 정월 준비를 하며 음식과 장식을 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만듦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endParaRPr lang="ko-KR" altLang="en-US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0059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9EB7FA-4086-4FB5-8C37-51671C347437}"/>
              </a:ext>
            </a:extLst>
          </p:cNvPr>
          <p:cNvCxnSpPr/>
          <p:nvPr/>
        </p:nvCxnSpPr>
        <p:spPr>
          <a:xfrm>
            <a:off x="451174" y="4759093"/>
            <a:ext cx="44827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74030" y="203199"/>
            <a:ext cx="43457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b="1" dirty="0" smtClean="0">
                <a:latin typeface="한컴바탕"/>
                <a:ea typeface="한컴바탕"/>
              </a:rPr>
              <a:t>1</a:t>
            </a:r>
            <a:r>
              <a:rPr lang="ko-KR" altLang="en-US" sz="3800" dirty="0" smtClean="0">
                <a:latin typeface="한컴바탕"/>
                <a:ea typeface="한컴바탕"/>
              </a:rPr>
              <a:t>월 정월 </a:t>
            </a:r>
            <a:r>
              <a:rPr lang="en-US" altLang="ko-KR" sz="3800" dirty="0" smtClean="0">
                <a:latin typeface="한컴바탕"/>
                <a:ea typeface="한컴바탕"/>
              </a:rPr>
              <a:t>(</a:t>
            </a:r>
            <a:r>
              <a:rPr lang="ja-JP" altLang="en-US" sz="3800" dirty="0"/>
              <a:t>お</a:t>
            </a:r>
            <a:r>
              <a:rPr lang="ko-KR" altLang="en-US" sz="3800" dirty="0" smtClean="0"/>
              <a:t>正月</a:t>
            </a:r>
            <a:r>
              <a:rPr lang="en-US" altLang="ko-KR" sz="3800" dirty="0" smtClean="0">
                <a:latin typeface="한컴바탕"/>
              </a:rPr>
              <a:t>)</a:t>
            </a:r>
            <a:endParaRPr lang="ko-KR" altLang="en-US" sz="3800" dirty="0">
              <a:latin typeface="한컴바탕"/>
            </a:endParaRPr>
          </a:p>
          <a:p>
            <a:pPr lvl="0">
              <a:defRPr/>
            </a:pPr>
            <a:endParaRPr lang="ko-KR" altLang="en-US" sz="3800" b="1" dirty="0">
              <a:latin typeface="한컴바탕"/>
              <a:ea typeface="한컴바탕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74030" y="4874155"/>
            <a:ext cx="49790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정월에는 항상 가정집 문 앞에 소나무와 대나무 정식을 세움</a:t>
            </a:r>
            <a:r>
              <a:rPr lang="en-US" altLang="ko-KR" dirty="0" smtClean="0">
                <a:latin typeface="한컴바탕"/>
                <a:ea typeface="한컴바탕"/>
              </a:rPr>
              <a:t>, </a:t>
            </a:r>
            <a:r>
              <a:rPr lang="ko-KR" altLang="en-US" dirty="0" smtClean="0">
                <a:latin typeface="한컴바탕"/>
                <a:ea typeface="한컴바탕"/>
              </a:rPr>
              <a:t>이것을 </a:t>
            </a:r>
            <a:r>
              <a:rPr lang="ko-KR" altLang="en-US" b="1" dirty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「</a:t>
            </a:r>
            <a:r>
              <a:rPr lang="ko-KR" altLang="en-US" b="1" dirty="0" err="1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카토마츠</a:t>
            </a:r>
            <a:r>
              <a:rPr lang="en-US" altLang="ko-KR" b="1" dirty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(</a:t>
            </a:r>
            <a:r>
              <a:rPr lang="ko-KR" altLang="en-US" b="1" dirty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門松</a:t>
            </a:r>
            <a:r>
              <a:rPr lang="en-US" altLang="ko-KR" b="1" dirty="0" smtClean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) </a:t>
            </a:r>
            <a:r>
              <a:rPr lang="ko-KR" altLang="en-US" b="1" dirty="0" smtClean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」 </a:t>
            </a:r>
            <a:r>
              <a:rPr lang="ko-KR" altLang="en-US" dirty="0" smtClean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라고 부름</a:t>
            </a:r>
            <a:r>
              <a:rPr lang="en-US" altLang="ko-KR" dirty="0" smtClean="0">
                <a:solidFill>
                  <a:srgbClr val="333333"/>
                </a:solidFill>
                <a:latin typeface="한컴바탕"/>
                <a:ea typeface="游ゴシック Medium" panose="020B0500000000000000" pitchFamily="34" charset="-128"/>
              </a:rPr>
              <a:t>.</a:t>
            </a:r>
          </a:p>
          <a:p>
            <a:pPr lvl="0">
              <a:defRPr/>
            </a:pPr>
            <a:endParaRPr lang="en-US" altLang="ko-KR" b="1" dirty="0">
              <a:solidFill>
                <a:srgbClr val="333333"/>
              </a:solidFill>
              <a:latin typeface="한컴바탕"/>
              <a:ea typeface="游ゴシック Medium" panose="020B0500000000000000" pitchFamily="34" charset="-128"/>
            </a:endParaRPr>
          </a:p>
          <a:p>
            <a:pPr>
              <a:defRPr/>
            </a:pPr>
            <a:r>
              <a:rPr lang="ko-KR" altLang="en-US" dirty="0">
                <a:latin typeface="한컴바탕"/>
                <a:ea typeface="한컴바탕"/>
              </a:rPr>
              <a:t>일본의 </a:t>
            </a:r>
            <a:r>
              <a:rPr lang="ko-KR" altLang="en-US" b="1" dirty="0" err="1">
                <a:latin typeface="한컴바탕"/>
                <a:ea typeface="한컴바탕"/>
              </a:rPr>
              <a:t>토시가미가</a:t>
            </a:r>
            <a:r>
              <a:rPr lang="en-US" altLang="ko-KR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 (</a:t>
            </a:r>
            <a:r>
              <a:rPr lang="ko-KR" altLang="en-US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年神</a:t>
            </a:r>
            <a:r>
              <a:rPr lang="en-US" altLang="ko-KR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)</a:t>
            </a:r>
            <a:r>
              <a:rPr lang="ko-KR" altLang="en-US" b="1" dirty="0">
                <a:latin typeface="한컴바탕"/>
                <a:ea typeface="한컴바탕"/>
              </a:rPr>
              <a:t> </a:t>
            </a:r>
            <a:r>
              <a:rPr lang="ko-KR" altLang="en-US" dirty="0">
                <a:latin typeface="한컴바탕"/>
                <a:ea typeface="한컴바탕"/>
              </a:rPr>
              <a:t>길을 잃지 않고 찾아올 수 </a:t>
            </a:r>
            <a:r>
              <a:rPr lang="ko-KR" altLang="en-US" dirty="0" err="1">
                <a:latin typeface="한컴바탕"/>
                <a:ea typeface="한컴바탕"/>
              </a:rPr>
              <a:t>있도록하는</a:t>
            </a:r>
            <a:r>
              <a:rPr lang="ko-KR" altLang="en-US" dirty="0">
                <a:latin typeface="한컴바탕"/>
                <a:ea typeface="한컴바탕"/>
              </a:rPr>
              <a:t> 장식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  <a:endParaRPr lang="ko-KR" altLang="en-US" dirty="0">
              <a:latin typeface="한컴바탕"/>
              <a:ea typeface="한컴바탕"/>
            </a:endParaRPr>
          </a:p>
        </p:txBody>
      </p:sp>
      <p:pic>
        <p:nvPicPr>
          <p:cNvPr id="1034" name="Picture 10" descr="스크랩] 일본의 새해맞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" y="1034774"/>
            <a:ext cx="2991241" cy="31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오세치 - 위키백과, 우리 모두의 백과사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97" y="964099"/>
            <a:ext cx="3370675" cy="31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29EB7FA-4086-4FB5-8C37-51671C347437}"/>
              </a:ext>
            </a:extLst>
          </p:cNvPr>
          <p:cNvCxnSpPr/>
          <p:nvPr/>
        </p:nvCxnSpPr>
        <p:spPr>
          <a:xfrm>
            <a:off x="6718047" y="4759093"/>
            <a:ext cx="44827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6631666" y="4844139"/>
            <a:ext cx="49790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dirty="0" smtClean="0">
                <a:latin typeface="한컴바탕"/>
                <a:ea typeface="한컴바탕"/>
              </a:rPr>
              <a:t>정월이 시작 되면 가정에서는 항상 </a:t>
            </a:r>
            <a:r>
              <a:rPr lang="ko-KR" altLang="en-US" sz="1600" dirty="0" err="1" smtClean="0">
                <a:latin typeface="한컴바탕"/>
                <a:ea typeface="한컴바탕"/>
              </a:rPr>
              <a:t>오세치를</a:t>
            </a:r>
            <a:r>
              <a:rPr lang="ko-KR" altLang="en-US" sz="1600" dirty="0" smtClean="0">
                <a:latin typeface="한컴바탕"/>
                <a:ea typeface="한컴바탕"/>
              </a:rPr>
              <a:t> 먹음</a:t>
            </a:r>
            <a:r>
              <a:rPr lang="en-US" altLang="ko-KR" sz="1600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sz="1600" dirty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600" dirty="0" smtClean="0">
                <a:latin typeface="한컴바탕"/>
                <a:ea typeface="한컴바탕"/>
              </a:rPr>
              <a:t>여기에 나오는 재료들은 각자 의미가 담겨져 있음</a:t>
            </a:r>
            <a:r>
              <a:rPr lang="en-US" altLang="ko-KR" sz="1600" dirty="0" smtClean="0">
                <a:latin typeface="한컴바탕"/>
                <a:ea typeface="한컴바탕"/>
              </a:rPr>
              <a:t>. </a:t>
            </a:r>
          </a:p>
          <a:p>
            <a:pPr lvl="0">
              <a:defRPr/>
            </a:pPr>
            <a:endParaRPr lang="en-US" altLang="ko-KR" sz="1600" dirty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sz="1600" dirty="0" smtClean="0">
                <a:latin typeface="한컴바탕"/>
                <a:ea typeface="한컴바탕"/>
              </a:rPr>
              <a:t>새우는 허리가 굽고 수염이 있는 것을 표현한 것을 표현한 장수를 예시로 들 수 있음</a:t>
            </a:r>
            <a:endParaRPr lang="ko-KR" altLang="en-US" sz="1600" dirty="0">
              <a:latin typeface="한컴바탕"/>
              <a:ea typeface="한컴바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2452" y="4318360"/>
            <a:ext cx="208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소나무 장식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7068" y="4332231"/>
            <a:ext cx="114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 </a:t>
            </a:r>
            <a:r>
              <a:rPr lang="ko-KR" altLang="en-US" dirty="0" err="1" smtClean="0"/>
              <a:t>오세치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DFF377C-5679-4EFD-87E4-97E53FD09DE6}"/>
              </a:ext>
            </a:extLst>
          </p:cNvPr>
          <p:cNvSpPr/>
          <p:nvPr/>
        </p:nvSpPr>
        <p:spPr>
          <a:xfrm>
            <a:off x="0" y="0"/>
            <a:ext cx="86586" cy="687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1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374030" y="203199"/>
            <a:ext cx="43457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>
                <a:latin typeface="한컴바탕"/>
                <a:ea typeface="한컴바탕"/>
              </a:rPr>
              <a:t>2</a:t>
            </a:r>
            <a:r>
              <a:rPr lang="ko-KR" altLang="en-US" sz="3800" dirty="0" smtClean="0">
                <a:latin typeface="한컴바탕"/>
                <a:ea typeface="한컴바탕"/>
              </a:rPr>
              <a:t>월 </a:t>
            </a:r>
            <a:r>
              <a:rPr lang="en-US" altLang="ko-KR" sz="3800" dirty="0" smtClean="0">
                <a:latin typeface="한컴바탕"/>
                <a:ea typeface="한컴바탕"/>
              </a:rPr>
              <a:t>3</a:t>
            </a:r>
            <a:r>
              <a:rPr lang="ko-KR" altLang="en-US" sz="3800" dirty="0" smtClean="0">
                <a:latin typeface="한컴바탕"/>
                <a:ea typeface="한컴바탕"/>
              </a:rPr>
              <a:t>일 </a:t>
            </a:r>
            <a:r>
              <a:rPr lang="ko-KR" altLang="en-US" sz="3800" dirty="0" err="1" smtClean="0">
                <a:latin typeface="한컴바탕"/>
                <a:ea typeface="한컴바탕"/>
              </a:rPr>
              <a:t>절분</a:t>
            </a:r>
            <a:r>
              <a:rPr lang="ko-KR" altLang="en-US" sz="3800" dirty="0" smtClean="0">
                <a:latin typeface="한컴바탕"/>
                <a:ea typeface="한컴바탕"/>
              </a:rPr>
              <a:t> </a:t>
            </a:r>
            <a:r>
              <a:rPr lang="en-US" altLang="ko-KR" sz="3800" dirty="0" smtClean="0">
                <a:latin typeface="한컴바탕"/>
                <a:ea typeface="한컴바탕"/>
              </a:rPr>
              <a:t>(</a:t>
            </a:r>
            <a:r>
              <a:rPr lang="ko-KR" altLang="en-US" sz="3800" b="1" dirty="0"/>
              <a:t>節分</a:t>
            </a:r>
            <a:r>
              <a:rPr lang="en-US" altLang="ko-KR" sz="3800" dirty="0" smtClean="0">
                <a:latin typeface="한컴바탕"/>
              </a:rPr>
              <a:t>)</a:t>
            </a:r>
            <a:endParaRPr lang="ko-KR" altLang="en-US" sz="3800" dirty="0">
              <a:latin typeface="한컴바탕"/>
            </a:endParaRPr>
          </a:p>
          <a:p>
            <a:pPr lvl="0">
              <a:defRPr/>
            </a:pPr>
            <a:endParaRPr lang="ko-KR" altLang="en-US" sz="3800" b="1" dirty="0">
              <a:latin typeface="한컴바탕"/>
              <a:ea typeface="한컴바탕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0" y="1307552"/>
            <a:ext cx="12192000" cy="54765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3074" name="Picture 2" descr="절분(節分 세츠분)을 보내는 일본의 풍습, 마메마키와 에호마키 :: 도쿄히로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553"/>
            <a:ext cx="5597236" cy="5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5971267" y="1879491"/>
            <a:ext cx="5661140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일본의 </a:t>
            </a: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절분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6072331" y="2724297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5735783" y="3023163"/>
            <a:ext cx="6502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일본의 </a:t>
            </a:r>
            <a:r>
              <a:rPr lang="ko-KR" altLang="en-US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절분은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 좋은 일이 많이 일어나도록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나쁜 일이 일어나지 않도록 소원을 담으며 콩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,(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대두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를 뿌리는 행사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endParaRPr lang="en-US" altLang="ko-KR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b="1" dirty="0">
              <a:solidFill>
                <a:schemeClr val="bg1"/>
              </a:solidFill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여기서 콩을 뿌리는 행위의 의미는 도깨비가 밤새 뿌려진 콩을 하나하나 세느라 집안에 들어오지 못하고 날이 밝으면 도망친다는 전설에서 현재까지 이어지고 있음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endParaRPr lang="en-US" altLang="ko-KR" b="1" dirty="0" smtClean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374030" y="203199"/>
            <a:ext cx="56203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>
                <a:latin typeface="한컴바탕"/>
                <a:ea typeface="한컴바탕"/>
              </a:rPr>
              <a:t>2</a:t>
            </a:r>
            <a:r>
              <a:rPr lang="ko-KR" altLang="en-US" sz="3800" dirty="0" smtClean="0">
                <a:latin typeface="한컴바탕"/>
                <a:ea typeface="한컴바탕"/>
              </a:rPr>
              <a:t>월 </a:t>
            </a:r>
            <a:r>
              <a:rPr lang="en-US" altLang="ko-KR" sz="3800" dirty="0" smtClean="0">
                <a:latin typeface="한컴바탕"/>
                <a:ea typeface="한컴바탕"/>
              </a:rPr>
              <a:t>3</a:t>
            </a:r>
            <a:r>
              <a:rPr lang="ko-KR" altLang="en-US" sz="3800" dirty="0" smtClean="0">
                <a:latin typeface="한컴바탕"/>
                <a:ea typeface="한컴바탕"/>
              </a:rPr>
              <a:t>일 </a:t>
            </a:r>
            <a:r>
              <a:rPr lang="ko-KR" altLang="en-US" sz="3800" dirty="0" err="1" smtClean="0">
                <a:latin typeface="한컴바탕"/>
                <a:ea typeface="한컴바탕"/>
              </a:rPr>
              <a:t>절분</a:t>
            </a:r>
            <a:r>
              <a:rPr lang="ko-KR" altLang="en-US" sz="3800" dirty="0" smtClean="0">
                <a:latin typeface="한컴바탕"/>
                <a:ea typeface="한컴바탕"/>
              </a:rPr>
              <a:t> </a:t>
            </a:r>
            <a:r>
              <a:rPr lang="en-US" altLang="ko-KR" sz="3800" dirty="0" smtClean="0">
                <a:latin typeface="한컴바탕"/>
                <a:ea typeface="한컴바탕"/>
              </a:rPr>
              <a:t>(</a:t>
            </a:r>
            <a:r>
              <a:rPr lang="ko-KR" altLang="en-US" sz="3800" b="1" dirty="0"/>
              <a:t>節分</a:t>
            </a:r>
            <a:r>
              <a:rPr lang="en-US" altLang="ko-KR" sz="3800" dirty="0" smtClean="0">
                <a:latin typeface="한컴바탕"/>
              </a:rPr>
              <a:t>)</a:t>
            </a:r>
            <a:endParaRPr lang="ko-KR" altLang="en-US" sz="3800" dirty="0">
              <a:latin typeface="한컴바탕"/>
            </a:endParaRPr>
          </a:p>
          <a:p>
            <a:pPr lvl="0">
              <a:defRPr/>
            </a:pPr>
            <a:endParaRPr lang="ko-KR" altLang="en-US" sz="3800" b="1" dirty="0">
              <a:latin typeface="한컴바탕"/>
              <a:ea typeface="한컴바탕"/>
            </a:endParaRPr>
          </a:p>
        </p:txBody>
      </p:sp>
      <p:pic>
        <p:nvPicPr>
          <p:cNvPr id="4098" name="Picture 2" descr="콩을 던셔서 액운을 물리치자! 복을 부르는 날, 「절분(세츠분)」 | Guide of Travel in Ja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1" y="1592172"/>
            <a:ext cx="5486400" cy="41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E488BCD-E95D-4FF4-B494-40B8862F204B}"/>
              </a:ext>
            </a:extLst>
          </p:cNvPr>
          <p:cNvCxnSpPr>
            <a:cxnSpLocks/>
          </p:cNvCxnSpPr>
          <p:nvPr/>
        </p:nvCxnSpPr>
        <p:spPr>
          <a:xfrm>
            <a:off x="6372431" y="1722475"/>
            <a:ext cx="230051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145342" y="5890581"/>
            <a:ext cx="251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Helvetica Neue"/>
              </a:rPr>
              <a:t> 恵方巻き</a:t>
            </a:r>
            <a:r>
              <a:rPr lang="en-US" altLang="ko-KR" dirty="0">
                <a:solidFill>
                  <a:srgbClr val="000000"/>
                </a:solidFill>
                <a:latin typeface="Helvetica Neue"/>
              </a:rPr>
              <a:t>(</a:t>
            </a:r>
            <a:r>
              <a:rPr lang="ko-KR" altLang="en-US" dirty="0" err="1">
                <a:solidFill>
                  <a:srgbClr val="000000"/>
                </a:solidFill>
                <a:latin typeface="Helvetica Neue"/>
              </a:rPr>
              <a:t>에호우마키</a:t>
            </a:r>
            <a:r>
              <a:rPr lang="en-US" altLang="ko-KR" dirty="0">
                <a:solidFill>
                  <a:srgbClr val="000000"/>
                </a:solidFill>
                <a:latin typeface="Helvetica Neue"/>
              </a:rPr>
              <a:t>)</a:t>
            </a:r>
            <a:endParaRPr lang="ko-KR" altLang="en-US" dirty="0"/>
          </a:p>
        </p:txBody>
      </p:sp>
      <p:sp>
        <p:nvSpPr>
          <p:cNvPr id="14" name="TextBox 3"/>
          <p:cNvSpPr txBox="1"/>
          <p:nvPr/>
        </p:nvSpPr>
        <p:spPr>
          <a:xfrm>
            <a:off x="6229883" y="2041125"/>
            <a:ext cx="57681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err="1" smtClean="0">
                <a:latin typeface="한컴바탕"/>
                <a:ea typeface="한컴바탕"/>
              </a:rPr>
              <a:t>에호우마키는</a:t>
            </a:r>
            <a:r>
              <a:rPr lang="ko-KR" altLang="en-US" dirty="0" smtClean="0">
                <a:latin typeface="한컴바탕"/>
                <a:ea typeface="한컴바탕"/>
              </a:rPr>
              <a:t> </a:t>
            </a:r>
            <a:r>
              <a:rPr lang="ko-KR" altLang="en-US" dirty="0" err="1" smtClean="0">
                <a:latin typeface="한컴바탕"/>
                <a:ea typeface="한컴바탕"/>
              </a:rPr>
              <a:t>절분에</a:t>
            </a:r>
            <a:r>
              <a:rPr lang="ko-KR" altLang="en-US" dirty="0" smtClean="0">
                <a:latin typeface="한컴바탕"/>
                <a:ea typeface="한컴바탕"/>
              </a:rPr>
              <a:t> 먹는 음식 중 하나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여기서 </a:t>
            </a:r>
            <a:r>
              <a:rPr lang="ko-KR" altLang="en-US" dirty="0" err="1" smtClean="0">
                <a:latin typeface="한컴바탕"/>
                <a:ea typeface="한컴바탕"/>
              </a:rPr>
              <a:t>에호우마키는</a:t>
            </a:r>
            <a:r>
              <a:rPr lang="ko-KR" altLang="en-US" dirty="0" smtClean="0">
                <a:latin typeface="한컴바탕"/>
                <a:ea typeface="한컴바탕"/>
              </a:rPr>
              <a:t> 자르지 않는 것이 특징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자르지 않고 둥글게 마는 것으로 좋은 인연은 자르지 않는다는 의미가 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6183701" y="4009166"/>
            <a:ext cx="6008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보통 먹을 때 그 해의 좋은 방향을 보면서 먹는다고 함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이때 말을 하지 않고 먹어야만 복이 온다는 전설이 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FF377C-5679-4EFD-87E4-97E53FD09DE6}"/>
              </a:ext>
            </a:extLst>
          </p:cNvPr>
          <p:cNvSpPr/>
          <p:nvPr/>
        </p:nvSpPr>
        <p:spPr>
          <a:xfrm>
            <a:off x="0" y="0"/>
            <a:ext cx="86586" cy="687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445033" y="1131455"/>
            <a:ext cx="115697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7310" y="182525"/>
            <a:ext cx="66736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3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월 </a:t>
            </a:r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3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일 </a:t>
            </a:r>
            <a:r>
              <a:rPr lang="ko-KR" altLang="en-US" sz="3800" b="1" dirty="0" err="1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히나마츠리</a:t>
            </a:r>
            <a:r>
              <a:rPr lang="en-US" altLang="ko-KR" sz="3800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(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ひな祭り</a:t>
            </a:r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)</a:t>
            </a:r>
            <a:endParaRPr lang="ko-KR" altLang="en-US" sz="3800" dirty="0"/>
          </a:p>
        </p:txBody>
      </p:sp>
      <p:sp>
        <p:nvSpPr>
          <p:cNvPr id="8" name="직사각형 1"/>
          <p:cNvSpPr/>
          <p:nvPr/>
        </p:nvSpPr>
        <p:spPr>
          <a:xfrm>
            <a:off x="0" y="1381442"/>
            <a:ext cx="12192000" cy="54765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5122" name="Picture 2" descr="히나마쯔리(雛祭り) 소개/ 3월3일은 일본의 전통축제(여자아이를 위한 날)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42"/>
            <a:ext cx="4876800" cy="5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5121521" y="1981091"/>
            <a:ext cx="5661140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히나축제</a:t>
            </a: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 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5241059" y="2770694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5121521" y="3371663"/>
            <a:ext cx="626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3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월 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3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일이 되면 일본에서는 여자 아이들이 행복하게 성장할 수 있도록 축제를 열어 기원을 함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endParaRPr lang="ko-KR" altLang="en-US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121516" y="4517020"/>
            <a:ext cx="626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이때 여자 아이가 있는 가정에서는 보통 </a:t>
            </a:r>
            <a:r>
              <a:rPr lang="ko-KR" altLang="en-US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하나인형을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 장식하며 </a:t>
            </a:r>
            <a:r>
              <a:rPr lang="ko-KR" altLang="en-US" b="1" dirty="0" err="1" smtClean="0">
                <a:solidFill>
                  <a:schemeClr val="bg1"/>
                </a:solidFill>
                <a:latin typeface="한컴바탕"/>
                <a:ea typeface="한컴바탕"/>
              </a:rPr>
              <a:t>마름떡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백주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찰떡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복숭아 꽃을 공양함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  <a:endParaRPr lang="ko-KR" altLang="en-US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97310" y="182525"/>
            <a:ext cx="66736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3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월 </a:t>
            </a:r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3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일 </a:t>
            </a:r>
            <a:r>
              <a:rPr lang="ko-KR" altLang="en-US" sz="3800" b="1" dirty="0" err="1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히나마츠리</a:t>
            </a:r>
            <a:r>
              <a:rPr lang="en-US" altLang="ko-KR" sz="3800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(</a:t>
            </a:r>
            <a:r>
              <a:rPr lang="ko-KR" altLang="en-US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ひな祭り</a:t>
            </a:r>
            <a:r>
              <a:rPr lang="en-US" altLang="ko-KR" sz="3800" b="1" dirty="0" smtClean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rPr>
              <a:t>)</a:t>
            </a:r>
            <a:endParaRPr lang="ko-KR" altLang="en-US" sz="3800" dirty="0"/>
          </a:p>
        </p:txBody>
      </p:sp>
      <p:pic>
        <p:nvPicPr>
          <p:cNvPr id="7170" name="Picture 2" descr="여자아이를 위한 일본의 축제, 히나마츠리 (히나인형, 사게몽, 야나가와 마리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47750"/>
            <a:ext cx="7048500" cy="58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0" y="1047750"/>
            <a:ext cx="6658400" cy="5923834"/>
            <a:chOff x="2352643" y="989120"/>
            <a:chExt cx="6096000" cy="55575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2352643" y="98912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2892299" y="1980175"/>
              <a:ext cx="3063187" cy="548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200" b="1" dirty="0" smtClean="0">
                  <a:latin typeface="+mj-ea"/>
                  <a:ea typeface="+mj-ea"/>
                </a:rPr>
                <a:t>하나 인형의 의미</a:t>
              </a:r>
              <a:endParaRPr lang="ko-KR" altLang="en-US" sz="3200" b="1" dirty="0">
                <a:latin typeface="+mj-ea"/>
                <a:ea typeface="+mj-ea"/>
              </a:endParaRPr>
            </a:p>
          </p:txBody>
        </p:sp>
      </p:grp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808285" y="2957951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574582" y="3277613"/>
            <a:ext cx="546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err="1" smtClean="0">
                <a:latin typeface="한컴바탕"/>
                <a:ea typeface="한컴바탕"/>
              </a:rPr>
              <a:t>히나</a:t>
            </a:r>
            <a:r>
              <a:rPr lang="ko-KR" altLang="en-US" dirty="0" smtClean="0">
                <a:latin typeface="한컴바탕"/>
                <a:ea typeface="한컴바탕"/>
              </a:rPr>
              <a:t> 인형은 여자 아이에게 내려지는 재앙을 대신</a:t>
            </a:r>
            <a:endParaRPr lang="en-US" altLang="ko-KR" dirty="0" smtClean="0">
              <a:latin typeface="한컴바탕"/>
              <a:ea typeface="한컴바탕"/>
            </a:endParaRPr>
          </a:p>
          <a:p>
            <a:pPr lvl="0">
              <a:defRPr/>
            </a:pPr>
            <a:r>
              <a:rPr lang="ko-KR" altLang="en-US" dirty="0" smtClean="0">
                <a:latin typeface="한컴바탕"/>
                <a:ea typeface="한컴바탕"/>
              </a:rPr>
              <a:t>가져가 주는 귀중한 것으로 여겨졌음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</a:p>
          <a:p>
            <a:pPr lvl="0">
              <a:defRPr/>
            </a:pP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574580" y="4477942"/>
            <a:ext cx="5768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err="1" smtClean="0">
                <a:latin typeface="한컴바탕"/>
                <a:ea typeface="한컴바탕"/>
              </a:rPr>
              <a:t>하나인형을</a:t>
            </a:r>
            <a:r>
              <a:rPr lang="ko-KR" altLang="en-US" dirty="0" smtClean="0">
                <a:latin typeface="한컴바탕"/>
                <a:ea typeface="한컴바탕"/>
              </a:rPr>
              <a:t> 장식하면서 여자 아이의 행복을 비는 행사가</a:t>
            </a:r>
            <a:r>
              <a:rPr lang="en-US" altLang="ko-KR" dirty="0">
                <a:latin typeface="한컴바탕"/>
                <a:ea typeface="한컴바탕"/>
              </a:rPr>
              <a:t> </a:t>
            </a:r>
            <a:r>
              <a:rPr lang="ko-KR" altLang="en-US" dirty="0" smtClean="0">
                <a:latin typeface="한컴바탕"/>
                <a:ea typeface="한컴바탕"/>
              </a:rPr>
              <a:t>되었음</a:t>
            </a:r>
            <a:r>
              <a:rPr lang="en-US" altLang="ko-KR" dirty="0" smtClean="0">
                <a:latin typeface="한컴바탕"/>
                <a:ea typeface="한컴바탕"/>
              </a:rPr>
              <a:t>.</a:t>
            </a:r>
            <a:endParaRPr lang="en-US" altLang="ko-KR" dirty="0">
              <a:latin typeface="한컴바탕"/>
              <a:ea typeface="한컴바탕"/>
            </a:endParaRPr>
          </a:p>
          <a:p>
            <a:pPr lvl="0">
              <a:defRPr/>
            </a:pPr>
            <a:endParaRPr lang="en-US" altLang="ko-KR" dirty="0" smtClean="0">
              <a:latin typeface="한컴바탕"/>
              <a:ea typeface="한컴바탕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387927" y="203199"/>
            <a:ext cx="69087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800" dirty="0" smtClean="0">
                <a:latin typeface="한컴바탕"/>
              </a:rPr>
              <a:t>5</a:t>
            </a:r>
            <a:r>
              <a:rPr lang="ko-KR" altLang="en-US" sz="3800" dirty="0" smtClean="0">
                <a:latin typeface="한컴바탕"/>
              </a:rPr>
              <a:t>월 </a:t>
            </a:r>
            <a:r>
              <a:rPr lang="en-US" altLang="ko-KR" sz="3800" dirty="0" smtClean="0">
                <a:latin typeface="한컴바탕"/>
              </a:rPr>
              <a:t>5</a:t>
            </a:r>
            <a:r>
              <a:rPr lang="ko-KR" altLang="en-US" sz="3800" dirty="0" smtClean="0">
                <a:latin typeface="한컴바탕"/>
              </a:rPr>
              <a:t>일</a:t>
            </a:r>
            <a:r>
              <a:rPr lang="en-US" altLang="ko-KR" sz="3800" dirty="0">
                <a:latin typeface="한컴바탕"/>
              </a:rPr>
              <a:t> </a:t>
            </a:r>
            <a:r>
              <a:rPr lang="ko-KR" altLang="en-US" sz="3800" dirty="0" smtClean="0">
                <a:latin typeface="한컴바탕"/>
              </a:rPr>
              <a:t>단오절 </a:t>
            </a:r>
            <a:r>
              <a:rPr lang="en-US" altLang="ko-KR" sz="3800" dirty="0" smtClean="0">
                <a:latin typeface="한컴바탕"/>
              </a:rPr>
              <a:t>(</a:t>
            </a:r>
            <a:r>
              <a:rPr lang="ko-KR" altLang="en-US" sz="3800" dirty="0"/>
              <a:t>端午</a:t>
            </a:r>
            <a:r>
              <a:rPr lang="ja-JP" altLang="en-US" sz="3800" dirty="0"/>
              <a:t>の</a:t>
            </a:r>
            <a:r>
              <a:rPr lang="ko-KR" altLang="en-US" sz="3800" dirty="0" smtClean="0"/>
              <a:t>節句</a:t>
            </a:r>
            <a:r>
              <a:rPr lang="en-US" altLang="ko-KR" sz="3800" dirty="0" smtClean="0"/>
              <a:t>)</a:t>
            </a:r>
            <a:endParaRPr lang="ko-KR" altLang="en-US" sz="3800" dirty="0">
              <a:latin typeface="한컴바탕"/>
            </a:endParaRPr>
          </a:p>
        </p:txBody>
      </p:sp>
      <p:sp>
        <p:nvSpPr>
          <p:cNvPr id="15" name="직사각형 1"/>
          <p:cNvSpPr/>
          <p:nvPr/>
        </p:nvSpPr>
        <p:spPr>
          <a:xfrm>
            <a:off x="0" y="1233660"/>
            <a:ext cx="12192000" cy="547655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 dirty="0"/>
          </a:p>
        </p:txBody>
      </p:sp>
      <p:pic>
        <p:nvPicPr>
          <p:cNvPr id="6148" name="Picture 4" descr="단오절, 쭝즈 그리고 굴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660"/>
            <a:ext cx="5080000" cy="5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/>
          <p:cNvSpPr txBox="1"/>
          <p:nvPr/>
        </p:nvSpPr>
        <p:spPr>
          <a:xfrm>
            <a:off x="5694176" y="1981091"/>
            <a:ext cx="5661140" cy="67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800" b="1" dirty="0" smtClean="0">
                <a:solidFill>
                  <a:schemeClr val="bg1"/>
                </a:solidFill>
                <a:latin typeface="한컴바탕"/>
                <a:ea typeface="한컴바탕"/>
              </a:rPr>
              <a:t>단오절 </a:t>
            </a:r>
            <a:endParaRPr lang="ko-KR" altLang="en-US" sz="3800" b="1" dirty="0">
              <a:solidFill>
                <a:schemeClr val="bg1"/>
              </a:solidFill>
              <a:latin typeface="한컴바탕"/>
              <a:ea typeface="한컴바탕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3F39EB2-4851-4971-BC64-54AAF27F430B}"/>
              </a:ext>
            </a:extLst>
          </p:cNvPr>
          <p:cNvCxnSpPr/>
          <p:nvPr/>
        </p:nvCxnSpPr>
        <p:spPr>
          <a:xfrm>
            <a:off x="5767531" y="2761243"/>
            <a:ext cx="28592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/>
          <p:nvPr/>
        </p:nvSpPr>
        <p:spPr>
          <a:xfrm>
            <a:off x="5629518" y="3327122"/>
            <a:ext cx="6266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남자 아이가 강하고 건강하게 자라기를 비는 행사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5629519" y="4198203"/>
            <a:ext cx="626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남자 아이가 있는 집안은 단오절 때 사진과 같은 찹쌀떡을 먹음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249382" y="114353"/>
            <a:ext cx="0" cy="84974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/>
          <p:cNvSpPr txBox="1"/>
          <p:nvPr/>
        </p:nvSpPr>
        <p:spPr>
          <a:xfrm>
            <a:off x="5629520" y="5104100"/>
            <a:ext cx="6266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한컴바탕"/>
                <a:ea typeface="한컴바탕"/>
              </a:rPr>
              <a:t>이외에도 풍선으로 만든 물고기 장식을 걸거나 투구를 장식하기도 함</a:t>
            </a:r>
            <a:r>
              <a:rPr lang="en-US" altLang="ko-KR" b="1" dirty="0" smtClean="0">
                <a:solidFill>
                  <a:schemeClr val="bg1"/>
                </a:solidFill>
                <a:latin typeface="한컴바탕"/>
                <a:ea typeface="한컴바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0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882</Words>
  <Application>Microsoft Office PowerPoint</Application>
  <PresentationFormat>와이드스크린</PresentationFormat>
  <Paragraphs>143</Paragraphs>
  <Slides>20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Helvetica Neue</vt:lpstr>
      <vt:lpstr>MS PGothic</vt:lpstr>
      <vt:lpstr>맑은 고딕</vt:lpstr>
      <vt:lpstr>游ゴシック Medium</vt:lpstr>
      <vt:lpstr>한컴바탕</vt:lpstr>
      <vt:lpstr>Arial</vt:lpstr>
      <vt:lpstr>Calibri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태을쿤</dc:creator>
  <cp:lastModifiedBy>user</cp:lastModifiedBy>
  <cp:revision>38</cp:revision>
  <dcterms:created xsi:type="dcterms:W3CDTF">2021-03-30T06:19:50Z</dcterms:created>
  <dcterms:modified xsi:type="dcterms:W3CDTF">2021-03-30T12:48:17Z</dcterms:modified>
  <cp:version>1100.0100.01</cp:version>
</cp:coreProperties>
</file>