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1" r:id="rId3"/>
    <p:sldId id="257" r:id="rId4"/>
    <p:sldId id="263" r:id="rId5"/>
    <p:sldId id="262" r:id="rId6"/>
    <p:sldId id="264" r:id="rId7"/>
    <p:sldId id="265" r:id="rId8"/>
    <p:sldId id="266" r:id="rId9"/>
    <p:sldId id="267" r:id="rId10"/>
    <p:sldId id="269" r:id="rId11"/>
    <p:sldId id="278" r:id="rId12"/>
    <p:sldId id="275" r:id="rId13"/>
    <p:sldId id="258" r:id="rId14"/>
    <p:sldId id="270" r:id="rId15"/>
    <p:sldId id="279" r:id="rId16"/>
    <p:sldId id="276" r:id="rId17"/>
    <p:sldId id="280" r:id="rId18"/>
    <p:sldId id="259" r:id="rId19"/>
    <p:sldId id="271" r:id="rId20"/>
    <p:sldId id="260" r:id="rId21"/>
    <p:sldId id="274" r:id="rId22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1D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-167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199825-B34C-4930-BC7F-0CE41C46954D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BB61AB-9B29-4523-A398-CE6F055A67C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BB61AB-9B29-4523-A398-CE6F055A67CF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F2945C-0254-4AC0-AA22-3BBF5D823729}" type="datetimeFigureOut">
              <a:rPr lang="ko-KR" altLang="en-US" smtClean="0"/>
              <a:pPr/>
              <a:t>2021-03-30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6BA3C-8F78-4AF4-B8D4-48BF0CD0CD76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EQPg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>
            <a:normAutofit/>
          </a:bodyPr>
          <a:lstStyle/>
          <a:p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여러 가지 시각으로 알아본 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/>
            </a:r>
            <a:br>
              <a:rPr lang="en-US" altLang="ko-KR" dirty="0" smtClean="0">
                <a:latin typeface="HY견명조" pitchFamily="18" charset="-127"/>
                <a:ea typeface="HY견명조" pitchFamily="18" charset="-127"/>
              </a:rPr>
            </a:b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일본과 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한국의 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관계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3995936" y="6309320"/>
            <a:ext cx="6400800" cy="1752600"/>
          </a:xfrm>
        </p:spPr>
        <p:txBody>
          <a:bodyPr/>
          <a:lstStyle/>
          <a:p>
            <a:r>
              <a:rPr lang="en-US" altLang="ko-KR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22101627 </a:t>
            </a:r>
            <a:r>
              <a:rPr lang="ko-KR" altLang="en-US" dirty="0" smtClean="0">
                <a:solidFill>
                  <a:schemeClr val="tx1"/>
                </a:solidFill>
                <a:latin typeface="HY견명조" pitchFamily="18" charset="-127"/>
                <a:ea typeface="HY견명조" pitchFamily="18" charset="-127"/>
              </a:rPr>
              <a:t>김건우</a:t>
            </a:r>
            <a:endParaRPr lang="ko-KR" altLang="en-US" dirty="0">
              <a:solidFill>
                <a:schemeClr val="tx1"/>
              </a:solidFill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여름 | 일본 동북지방에 오신 것을 환영합니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한반도로 들어온 도래인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83568" y="119675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진승 등의 사람들이 봉기를 일으켜 연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·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제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·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조나라의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수만 백성이 조선으로 도피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한반도 동북부는 발해인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여진인 등의 퉁구스 민족의 유입이 잇따르는 등 고대보다 더 다양한 경로인             동북 아시아 등의 여러 지역에서부터 유입이 시작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여름 | 일본 동북지방에 오신 것을 환영합니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한반도로 들어온 도래인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유입된 여진족은 북방 정세를 제보하거나 성을 구축하거나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군공을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세워 고위 관직이 됨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이씨 조선을 건국한 이성계는 함경도 출신으로 이 지역의 여진족을 자신의 지지 기반으로 함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개국 공신이었던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이지란은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함경도 지역 출신으로 여진족과 조선의 관계를 돈독히 하는데 중요한 역할을 담당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여름 | 일본 동북지방에 오신 것을 환영합니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구체적 사례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약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1000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년 전 중국 송나라에서 전란을 피해 고려에 유입된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손응이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고려의 왕 현종의 이름이었던 ‘휘순‘ 이라고 똑같이 발음 되는 것을 피해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'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손자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'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성을 받아 개명하여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‘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손응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’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을 시조로 하고 성을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‘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안동 손씨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’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라고 개명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일본 여름여행지추천 - 일본인들이 여름에 가고 싶은 여행지 랭킹 1위~10위"/>
          <p:cNvPicPr>
            <a:picLocks noChangeAspect="1" noChangeArrowheads="1"/>
          </p:cNvPicPr>
          <p:nvPr/>
        </p:nvPicPr>
        <p:blipFill>
          <a:blip r:embed="rId2" cstate="print"/>
          <a:srcRect l="1568" t="4126" r="1834" b="295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도래인과 종교의 관계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도래인들이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일본으로 가면서 불교를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전파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신도는 토착신앙에서 발전한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것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일본의 종교는 크게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신도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불교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기독교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3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가지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         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기독교는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1%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도 안됨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일본에 유명한 절이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도다이지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동대사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)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라고 함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일본 여름여행지추천 - 일본인들이 여름에 가고 싶은 여행지 랭킹 1위~10위"/>
          <p:cNvPicPr>
            <a:picLocks noChangeAspect="1" noChangeArrowheads="1"/>
          </p:cNvPicPr>
          <p:nvPr/>
        </p:nvPicPr>
        <p:blipFill>
          <a:blip r:embed="rId2" cstate="print"/>
          <a:srcRect l="1568" t="4126" r="1834" b="2950"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근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현대 일본의 종교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카와이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하야오는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‘일본인은 종교를 혐오하거나 종교가 없다고 말하는 사람이 타국에 비해 많다는 것을 지적하고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기독교 와 이슬람교 신자의 신앙심은 일본인의 상상을 초월하는 것이다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’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라고 함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일본 여름여행지추천 - 일본인들이 여름에 가고 싶은 여행지 랭킹 1위~10위"/>
          <p:cNvPicPr>
            <a:picLocks noChangeAspect="1" noChangeArrowheads="1"/>
          </p:cNvPicPr>
          <p:nvPr/>
        </p:nvPicPr>
        <p:blipFill>
          <a:blip r:embed="rId2" cstate="print"/>
          <a:srcRect l="1568" t="4126" r="1834" b="2950"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근</a:t>
            </a:r>
            <a:r>
              <a:rPr lang="en-US" altLang="ko-KR" dirty="0" smtClean="0"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현대 일본의 종교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카와이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하야오는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"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일본에서는 전시 상황에서 종교가 국가 권력과 합쳐져 악용된 것과 원래 일본인은 일상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생활중에서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종교성을 가지고 살려고 하는 자세를 유지하고 있기 때문에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특정 종교를 다른 일신교신자들이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"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믿는다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"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라는 태도를 신앙이라고 말하지 않는다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"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고 지적 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컬러로 보는 일본: 봄~여름의 일본 | DiGJAPA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조몬인과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야요이인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925252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선사 시대의 일본 열도에 살았던 인간을 조몬 토기를 사용하던 것을 이유로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조몬인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이라고 부름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벼 농경이 시작된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시대 의 일본 열도에 거주하는 인간을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인 이라고 부름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야요이인이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야요인이라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불리는 이유는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지역에서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토기가 발견되었기 때문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endParaRPr lang="ko-KR" altLang="en-US" sz="2400" dirty="0"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컬러로 보는 일본: 봄~여름의 일본 | DiGJAPA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조몬인과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야요이인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사하라 진 교수는 </a:t>
            </a:r>
            <a:r>
              <a:rPr lang="ko-KR" altLang="en-US" sz="2800" dirty="0" err="1" smtClean="0">
                <a:latin typeface="HY견명조" pitchFamily="18" charset="-127"/>
                <a:ea typeface="HY견명조" pitchFamily="18" charset="-127"/>
              </a:rPr>
              <a:t>야요인에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 대해 </a:t>
            </a:r>
            <a:r>
              <a:rPr lang="ko-KR" altLang="en-US" sz="2800" dirty="0" err="1" smtClean="0">
                <a:latin typeface="HY견명조" pitchFamily="18" charset="-127"/>
                <a:ea typeface="HY견명조" pitchFamily="18" charset="-127"/>
              </a:rPr>
              <a:t>도래계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 사람들이 </a:t>
            </a:r>
            <a:r>
              <a:rPr lang="ko-KR" altLang="en-US" sz="2800" dirty="0" err="1" smtClean="0">
                <a:latin typeface="HY견명조" pitchFamily="18" charset="-127"/>
                <a:ea typeface="HY견명조" pitchFamily="18" charset="-127"/>
              </a:rPr>
              <a:t>조몬인과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 혼혈된 사람들과 그 자손</a:t>
            </a:r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그리고 </a:t>
            </a:r>
            <a:r>
              <a:rPr lang="ko-KR" altLang="en-US" sz="2800" dirty="0" err="1" smtClean="0">
                <a:latin typeface="HY견명조" pitchFamily="18" charset="-127"/>
                <a:ea typeface="HY견명조" pitchFamily="18" charset="-127"/>
              </a:rPr>
              <a:t>조몬인이</a:t>
            </a:r>
            <a:r>
              <a:rPr lang="ko-KR" altLang="en-US" sz="2800" dirty="0" smtClean="0">
                <a:latin typeface="HY견명조" pitchFamily="18" charset="-127"/>
                <a:ea typeface="HY견명조" pitchFamily="18" charset="-127"/>
              </a:rPr>
              <a:t> 그 문화를 받아들여 변화한 사람들로 분류 가능하다 함</a:t>
            </a:r>
            <a:r>
              <a:rPr lang="en-US" altLang="ko-KR" sz="28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endParaRPr lang="ko-KR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컬러로 보는 일본: 봄~여름의 일본 | DiGJAPA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2520" cy="69393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일본인의 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1520" y="1124744"/>
            <a:ext cx="8568952" cy="4525963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일본인 조상에 대한 세 가지 학설을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언급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첫째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조몬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 현지인류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의 수렵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채집민이 점차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일본인으로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진화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둘째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한국인이 농업기술과 문화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유전자를 가지고 이주하였고 현대 일본인은 한국인 이민자의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자손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섯째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위의 한국인 이민자와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조몬인이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결합하여 현대 일본인의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조상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sz="2400" dirty="0">
              <a:latin typeface="HY견명조" pitchFamily="18" charset="-127"/>
              <a:ea typeface="HY견명조" pitchFamily="18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컬러로 보는 일본: 봄~여름의 일본 | DiGJAPAN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512" y="-81392"/>
            <a:ext cx="9252520" cy="6939392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일본인의 기원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첫 번째를 제외하고는 두 학설 모두 한국인을 일본인의 조상으로 보았다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</a:t>
            </a: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양국의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지난 역사는 서로에게 좋지 않는 감정을 품게 했다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하지만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동아시아와 중동에서의 이러한 반목은 함께 해결해 나갈 수 있다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한국과 일본은 성장기를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함께 보낸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쌍둥이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형제와도 같다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동아시아의 정치적 미래는 양국이 고대에 쌓았던 유대를 성공적으로 재발견할 수 있는가에 달려 있다 해도 과언이 아니다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.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sz="2400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4102" name="AutoShape 6" descr="일본의 여름 분위기"/>
          <p:cNvSpPr>
            <a:spLocks noChangeAspect="1" noChangeArrowheads="1"/>
          </p:cNvSpPr>
          <p:nvPr/>
        </p:nvSpPr>
        <p:spPr bwMode="auto">
          <a:xfrm>
            <a:off x="1682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직사각형 4"/>
          <p:cNvSpPr/>
          <p:nvPr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F0F1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pic>
        <p:nvPicPr>
          <p:cNvPr id="4" name="그림 3" descr="edab7ba7e203cd7576d1200465194ea817162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목차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179512" y="16288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도래인의 의미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도래인의 역할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한반도로 들어온 도래인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일본의 종교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도래인과 종교의 관계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근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현대 일본의 종교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일본인의 기원</a:t>
            </a:r>
            <a:endParaRPr lang="en-US" altLang="ko-KR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조몬인과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야요이인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일본의 조상에 대한 학설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결</a:t>
            </a:r>
            <a:r>
              <a:rPr lang="ko-KR" altLang="en-US" dirty="0">
                <a:latin typeface="HY견명조" pitchFamily="18" charset="-127"/>
                <a:ea typeface="HY견명조" pitchFamily="18" charset="-127"/>
              </a:rPr>
              <a:t>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 일본의 봄 분위기 vs 여름 분위기 | 인스티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결론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340768"/>
            <a:ext cx="6732240" cy="5328592"/>
          </a:xfrm>
        </p:spPr>
        <p:txBody>
          <a:bodyPr>
            <a:normAutofit/>
          </a:bodyPr>
          <a:lstStyle/>
          <a:p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옛날 한반도에서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도래인이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건너와서 고대일본을 발전시키었다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이것은 볼 때 한국과 일본의 조상이 같다고 봐도 된다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하지만 현대일본과 한국의 관계는 좋지 않다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도래인들과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고대 일본인들이 섞여서 현대 일본인들이 되었다는 가설도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있듯이 한국과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일본은 서로 분쟁하지 말고 평화로운 관계를 유지해야 한다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endParaRPr lang="en-US" altLang="ko-KR" sz="26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한국의 </a:t>
            </a:r>
            <a:r>
              <a:rPr lang="ko-KR" altLang="en-US" sz="2600" dirty="0" err="1" smtClean="0">
                <a:latin typeface="HY견명조" pitchFamily="18" charset="-127"/>
                <a:ea typeface="HY견명조" pitchFamily="18" charset="-127"/>
              </a:rPr>
              <a:t>문화중에서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 일본에서 유래된 문화가 있기도 하고 일본의 </a:t>
            </a:r>
            <a:r>
              <a:rPr lang="ko-KR" altLang="en-US" sz="2600" dirty="0" err="1" smtClean="0">
                <a:latin typeface="HY견명조" pitchFamily="18" charset="-127"/>
                <a:ea typeface="HY견명조" pitchFamily="18" charset="-127"/>
              </a:rPr>
              <a:t>문화중에서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 한국에서 유래된 문화도 있으니까 한국과 일본의 관계를 이분법적으로 바라보지 말고 서로의 문화를 인정하도록 하자</a:t>
            </a:r>
            <a:r>
              <a:rPr lang="en-US" altLang="ko-KR" sz="2600" dirty="0" smtClean="0">
                <a:latin typeface="HY견명조" pitchFamily="18" charset="-127"/>
                <a:ea typeface="HY견명조" pitchFamily="18" charset="-127"/>
              </a:rPr>
              <a:t>. </a:t>
            </a:r>
          </a:p>
          <a:p>
            <a:endParaRPr lang="ko-KR" altLang="en-US" sz="2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 일본의 봄 분위기 vs 여름 분위기 | 인스티즈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6257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감사합니다</a:t>
            </a:r>
            <a:r>
              <a:rPr lang="en-US" altLang="ko-KR" dirty="0" smtClean="0"/>
              <a:t>.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24744"/>
            <a:ext cx="6804248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도래인의 의미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도래인의 넓은 의미 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 해외에서 </a:t>
            </a:r>
            <a:r>
              <a:rPr lang="ko-KR" altLang="en-US" sz="2000" dirty="0">
                <a:latin typeface="HY견명조" pitchFamily="18" charset="-127"/>
                <a:ea typeface="HY견명조" pitchFamily="18" charset="-127"/>
              </a:rPr>
              <a:t>일본에 건너온 사람들을 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의미</a:t>
            </a:r>
            <a:endParaRPr lang="en-US" altLang="ko-KR" sz="2000" dirty="0" smtClean="0">
              <a:latin typeface="HY견명조" pitchFamily="18" charset="-127"/>
              <a:ea typeface="HY견명조" pitchFamily="18" charset="-127"/>
            </a:endParaRPr>
          </a:p>
          <a:p>
            <a:pPr>
              <a:buNone/>
            </a:pP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-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도래인의 역사 용어적 의미 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: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3 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세기에서 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7 </a:t>
            </a:r>
            <a:r>
              <a:rPr lang="ko-KR" altLang="en-US" sz="2000" dirty="0">
                <a:latin typeface="HY견명조" pitchFamily="18" charset="-127"/>
                <a:ea typeface="HY견명조" pitchFamily="18" charset="-127"/>
              </a:rPr>
              <a:t>세기경에 중국 대륙 과 한반도 에서 일본으로 이주한 사람 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(</a:t>
            </a:r>
            <a:r>
              <a:rPr lang="ko-KR" altLang="en-US" sz="2000" dirty="0">
                <a:latin typeface="HY견명조" pitchFamily="18" charset="-127"/>
                <a:ea typeface="HY견명조" pitchFamily="18" charset="-127"/>
              </a:rPr>
              <a:t>이민</a:t>
            </a:r>
            <a:r>
              <a:rPr lang="en-US" altLang="ko-KR" sz="2000" dirty="0">
                <a:latin typeface="HY견명조" pitchFamily="18" charset="-127"/>
                <a:ea typeface="HY견명조" pitchFamily="18" charset="-127"/>
              </a:rPr>
              <a:t>)</a:t>
            </a:r>
            <a:r>
              <a:rPr lang="ko-KR" altLang="en-US" sz="2000" dirty="0">
                <a:latin typeface="HY견명조" pitchFamily="18" charset="-127"/>
                <a:ea typeface="HY견명조" pitchFamily="18" charset="-127"/>
              </a:rPr>
              <a:t>을 </a:t>
            </a:r>
            <a:r>
              <a:rPr lang="ko-KR" altLang="en-US" sz="2000" dirty="0" smtClean="0">
                <a:latin typeface="HY견명조" pitchFamily="18" charset="-127"/>
                <a:ea typeface="HY견명조" pitchFamily="18" charset="-127"/>
              </a:rPr>
              <a:t>의</a:t>
            </a:r>
            <a:r>
              <a:rPr lang="ko-KR" altLang="en-US" sz="2000" dirty="0">
                <a:latin typeface="HY견명조" pitchFamily="18" charset="-127"/>
                <a:ea typeface="HY견명조" pitchFamily="18" charset="-127"/>
              </a:rPr>
              <a:t>미</a:t>
            </a:r>
            <a:r>
              <a:rPr lang="en-US" altLang="ko-KR" sz="2000" dirty="0" smtClean="0"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20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도래인은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해외에서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온 사람도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존재하지만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나중에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갈수록 삼국시대 사람들이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많아짐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en-US" altLang="ko-KR" dirty="0" smtClean="0"/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556792"/>
            <a:ext cx="6048672" cy="4525963"/>
          </a:xfrm>
        </p:spPr>
        <p:txBody>
          <a:bodyPr>
            <a:normAutofit/>
          </a:bodyPr>
          <a:lstStyle/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도래인들이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들어오는 것은 여러 시기에 걸쳐서 있었다고 추측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일본인의 뿌리는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많은 대륙으로부터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 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건너온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것으로 여겨져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야마토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왕권 성립 후에 동화가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진행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도래인의 역할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: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쌀 재배 방법을 널리 보급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의해서 일본으로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전파되었다는 것을 약 벼와 관련된 유적 을 통해 확인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산파를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이용한 농사보다 시간은 걸리지만 많은 수확을 기대할 수 있는 벼 재배방법이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보급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벼와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관련된 문화의 잇따른 발견에 의해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벼는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         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은나라와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주나라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시대의 정변 혼란에 의해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               널리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보급되게 되었다는 설도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등장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1"/>
            <a:ext cx="6588224" cy="3168352"/>
          </a:xfrm>
        </p:spPr>
        <p:txBody>
          <a:bodyPr>
            <a:normAutofit/>
          </a:bodyPr>
          <a:lstStyle/>
          <a:p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한자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불교와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사원 건축 기술 등을 일본에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반입해 고대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일본의 문화 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·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정권 형성에 큰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역할</a:t>
            </a:r>
            <a:endParaRPr lang="en-US" altLang="ko-KR" sz="26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한서에서 </a:t>
            </a:r>
            <a:r>
              <a:rPr lang="ko-KR" altLang="en-US" sz="2600" dirty="0" err="1">
                <a:latin typeface="HY견명조" pitchFamily="18" charset="-127"/>
                <a:ea typeface="HY견명조" pitchFamily="18" charset="-127"/>
              </a:rPr>
              <a:t>히미코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 여왕 시대의 일본은 정기적으로 낙랑군에 사신을 보내왔다고 되어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있고</a:t>
            </a:r>
            <a:r>
              <a:rPr lang="en-US" altLang="ko-KR" sz="26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600" dirty="0" err="1">
                <a:latin typeface="HY견명조" pitchFamily="18" charset="-127"/>
                <a:ea typeface="HY견명조" pitchFamily="18" charset="-127"/>
              </a:rPr>
              <a:t>후한서에는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 조공 시에 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160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명의 노예를 보냈다고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기록</a:t>
            </a:r>
            <a:endParaRPr lang="ko-KR" altLang="en-US" sz="26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  <p:pic>
        <p:nvPicPr>
          <p:cNvPr id="4" name="그림 3" descr="99606B415CD15CBF0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04248" y="3182528"/>
            <a:ext cx="2339752" cy="36754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268760"/>
            <a:ext cx="6804248" cy="3384376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광주 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목포 부근 등지에 분포하는 전방 후원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분과 원통형 토기용</a:t>
            </a:r>
            <a:r>
              <a:rPr lang="en-US" altLang="ko-KR" sz="26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횡혈식 석실이 </a:t>
            </a:r>
            <a:r>
              <a:rPr lang="ko-KR" altLang="en-US" sz="2600" dirty="0" err="1">
                <a:latin typeface="HY견명조" pitchFamily="18" charset="-127"/>
                <a:ea typeface="HY견명조" pitchFamily="18" charset="-127"/>
              </a:rPr>
              <a:t>야마토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 왕권과 관련된 유적으로 현지에서 제작 된 것으로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확인 </a:t>
            </a:r>
            <a:r>
              <a:rPr lang="en-US" altLang="ko-KR" sz="2600" dirty="0" smtClean="0">
                <a:latin typeface="HY견명조" pitchFamily="18" charset="-127"/>
                <a:ea typeface="HY견명조" pitchFamily="18" charset="-127"/>
              </a:rPr>
              <a:t> </a:t>
            </a:r>
          </a:p>
          <a:p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이 분묘에 매장된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사람의 신원에 대해서는 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3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세기 말 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- 6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세기</a:t>
            </a:r>
            <a:r>
              <a:rPr lang="en-US" altLang="ko-KR" sz="26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고분 시대에 중국 대륙과 한반도에서 사람들이 </a:t>
            </a:r>
            <a:r>
              <a:rPr lang="ko-KR" altLang="en-US" sz="2600" dirty="0" err="1">
                <a:latin typeface="HY견명조" pitchFamily="18" charset="-127"/>
                <a:ea typeface="HY견명조" pitchFamily="18" charset="-127"/>
              </a:rPr>
              <a:t>야마토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 왕권 을 섬기는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기술자와 </a:t>
            </a:r>
            <a:r>
              <a:rPr lang="ko-KR" altLang="en-US" sz="2600" dirty="0">
                <a:latin typeface="HY견명조" pitchFamily="18" charset="-127"/>
                <a:ea typeface="HY견명조" pitchFamily="18" charset="-127"/>
              </a:rPr>
              <a:t>망명자로서 도래하여 매장되었다는 </a:t>
            </a:r>
            <a:r>
              <a:rPr lang="ko-KR" altLang="en-US" sz="2600" dirty="0" smtClean="0">
                <a:latin typeface="HY견명조" pitchFamily="18" charset="-127"/>
                <a:ea typeface="HY견명조" pitchFamily="18" charset="-127"/>
              </a:rPr>
              <a:t>설이 존재</a:t>
            </a:r>
            <a:endParaRPr lang="en-US" altLang="ko-KR" sz="26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  <p:pic>
        <p:nvPicPr>
          <p:cNvPr id="14338" name="Picture 2" descr="한국의 전방후원분과 임라일본부의 관계에 대한 최근의 동향 : 네이버 블로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4734272"/>
            <a:ext cx="2123728" cy="2123728"/>
          </a:xfrm>
          <a:prstGeom prst="rect">
            <a:avLst/>
          </a:prstGeom>
          <a:noFill/>
        </p:spPr>
      </p:pic>
      <p:pic>
        <p:nvPicPr>
          <p:cNvPr id="14340" name="Picture 4" descr="경주 황성동 돌방무덤 남자 토용, 7세기 | 예술, 예술 디자인, 조각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35184"/>
            <a:ext cx="2123728" cy="3803082"/>
          </a:xfrm>
          <a:prstGeom prst="rect">
            <a:avLst/>
          </a:prstGeom>
          <a:noFill/>
        </p:spPr>
      </p:pic>
      <p:pic>
        <p:nvPicPr>
          <p:cNvPr id="14342" name="Picture 6" descr="국내최대 횡혈식석실분'포항서 발견 - 경북도민일보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4725144"/>
            <a:ext cx="3194720" cy="21328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사본 -wallpapertip_japan-wallpaper-1920x1080_272025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 대하여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0" y="1196753"/>
            <a:ext cx="6660232" cy="3384376"/>
          </a:xfrm>
        </p:spPr>
        <p:txBody>
          <a:bodyPr>
            <a:normAutofit fontScale="92500" lnSpcReduction="10000"/>
          </a:bodyPr>
          <a:lstStyle/>
          <a:p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2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세기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- 7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세기경에 일본에서 주로 한반도에 이주한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왜인도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일본에 망명 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·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귀환했을 때는 도래인 이라고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불림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아스카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시대 때 백제가 멸망하고 귀족들이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일본으로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넘어가 마지막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백제왕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의자왕의 아들은 일본의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성을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받아</a:t>
            </a:r>
            <a:r>
              <a:rPr lang="en-US" altLang="ko-KR" sz="2400" dirty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백제계씨족의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대표적인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존재가 됨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나라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시대 말기부터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헤이안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시대 초기에 걸쳐 </a:t>
            </a:r>
            <a:r>
              <a:rPr lang="ko-KR" altLang="en-US" sz="2400" dirty="0" err="1" smtClean="0">
                <a:latin typeface="HY견명조" pitchFamily="18" charset="-127"/>
                <a:ea typeface="HY견명조" pitchFamily="18" charset="-127"/>
              </a:rPr>
              <a:t>간진과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동반한 백인에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속하는 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승려도 넓은 의미로는 </a:t>
            </a:r>
            <a:r>
              <a:rPr lang="ko-KR" altLang="en-US" sz="2400" dirty="0" err="1">
                <a:latin typeface="HY견명조" pitchFamily="18" charset="-127"/>
                <a:ea typeface="HY견명조" pitchFamily="18" charset="-127"/>
              </a:rPr>
              <a:t>도래인에</a:t>
            </a:r>
            <a:r>
              <a:rPr lang="ko-KR" altLang="en-US" sz="2400" dirty="0">
                <a:latin typeface="HY견명조" pitchFamily="18" charset="-127"/>
                <a:ea typeface="HY견명조" pitchFamily="18" charset="-127"/>
              </a:rPr>
              <a:t>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포함</a:t>
            </a:r>
            <a:endParaRPr lang="en-US" altLang="ko-KR" sz="2400" dirty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여름 | 일본 동북지방에 오신 것을 환영합니다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>
                <a:latin typeface="HY견명조" pitchFamily="18" charset="-127"/>
                <a:ea typeface="HY견명조" pitchFamily="18" charset="-127"/>
              </a:rPr>
              <a:t>한반도로 들어온 도래인</a:t>
            </a:r>
            <a:endParaRPr lang="ko-KR" altLang="en-US" dirty="0">
              <a:latin typeface="HY견명조" pitchFamily="18" charset="-127"/>
              <a:ea typeface="HY견명조" pitchFamily="18" charset="-127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/>
          </a:bodyPr>
          <a:lstStyle/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이 시기에 한족이 고구려로 이주하여 토착화되고 북부에서 중부에 걸쳐 몇 세기에 걸쳐 지배하고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, 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유입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정착한 한족은 국제 정세에 밝고 문예에 능하고 관료에 많이 진출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고려시대 전기 때 유입 된 이민족의 수는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23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만 </a:t>
            </a:r>
            <a:r>
              <a:rPr lang="en-US" altLang="ko-KR" sz="2400" dirty="0" smtClean="0">
                <a:latin typeface="HY견명조" pitchFamily="18" charset="-127"/>
                <a:ea typeface="HY견명조" pitchFamily="18" charset="-127"/>
              </a:rPr>
              <a:t>8000</a:t>
            </a:r>
            <a:r>
              <a:rPr lang="ko-KR" altLang="en-US" sz="2400" dirty="0" smtClean="0">
                <a:latin typeface="HY견명조" pitchFamily="18" charset="-127"/>
                <a:ea typeface="HY견명조" pitchFamily="18" charset="-127"/>
              </a:rPr>
              <a:t>명 </a:t>
            </a:r>
            <a:endParaRPr lang="en-US" altLang="ko-KR" sz="2400" dirty="0" smtClean="0">
              <a:latin typeface="HY견명조" pitchFamily="18" charset="-127"/>
              <a:ea typeface="HY견명조" pitchFamily="18" charset="-127"/>
            </a:endParaRPr>
          </a:p>
          <a:p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589</TotalTime>
  <Words>840</Words>
  <Application>Microsoft Office PowerPoint</Application>
  <PresentationFormat>화면 슬라이드 쇼(4:3)</PresentationFormat>
  <Paragraphs>78</Paragraphs>
  <Slides>21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2" baseType="lpstr">
      <vt:lpstr>Office 테마</vt:lpstr>
      <vt:lpstr>여러 가지 시각으로 알아본  일본과 한국의 관계</vt:lpstr>
      <vt:lpstr>목차</vt:lpstr>
      <vt:lpstr>도래인에 대하여</vt:lpstr>
      <vt:lpstr>도래인에 대하여</vt:lpstr>
      <vt:lpstr>도래인에 대하여</vt:lpstr>
      <vt:lpstr>도래인에 대하여</vt:lpstr>
      <vt:lpstr>도래인에 대하여</vt:lpstr>
      <vt:lpstr>도래인에 대하여</vt:lpstr>
      <vt:lpstr>한반도로 들어온 도래인</vt:lpstr>
      <vt:lpstr>한반도로 들어온 도래인</vt:lpstr>
      <vt:lpstr>한반도로 들어온 도래인</vt:lpstr>
      <vt:lpstr>구체적 사례</vt:lpstr>
      <vt:lpstr>도래인과 종교의 관계</vt:lpstr>
      <vt:lpstr>근, 현대 일본의 종교</vt:lpstr>
      <vt:lpstr>근, 현대 일본의 종교</vt:lpstr>
      <vt:lpstr>조몬인과 야요이인</vt:lpstr>
      <vt:lpstr>조몬인과 야요이인</vt:lpstr>
      <vt:lpstr>일본인의 기원</vt:lpstr>
      <vt:lpstr>일본인의 기원</vt:lpstr>
      <vt:lpstr>결론</vt:lpstr>
      <vt:lpstr>감사합니다.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건우</dc:creator>
  <cp:lastModifiedBy>건우</cp:lastModifiedBy>
  <cp:revision>64</cp:revision>
  <dcterms:created xsi:type="dcterms:W3CDTF">2021-03-27T13:14:38Z</dcterms:created>
  <dcterms:modified xsi:type="dcterms:W3CDTF">2021-03-29T17:07:43Z</dcterms:modified>
</cp:coreProperties>
</file>