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8" r:id="rId22"/>
    <p:sldId id="276" r:id="rId23"/>
    <p:sldId id="277" r:id="rId2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A260B1D-C132-4EEA-8C20-450BB45AE8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9C78F1D-FBFB-4610-BCFA-5D06582D9D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6913B25-E081-4411-94A6-871805529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27187-6EFC-4E22-BE3E-016A6560B1AB}" type="datetimeFigureOut">
              <a:rPr lang="ko-KR" altLang="en-US" smtClean="0"/>
              <a:t>2021-03-29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D92DFD5-6A9A-4BF6-9EB7-B8142C14F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55DD76D-47B8-4A9A-9E59-F1F2B8965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735C2-D71A-46C1-A55F-782FBB129F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290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F74A9E7-B820-4C3D-8F6B-13C62E462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E704FD7-DB7C-4AB1-8E20-22CAFD96E0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85298C3-CF61-4910-B50C-BD5957E6B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27187-6EFC-4E22-BE3E-016A6560B1AB}" type="datetimeFigureOut">
              <a:rPr lang="ko-KR" altLang="en-US" smtClean="0"/>
              <a:t>2021-03-29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1B2AC17-37AB-4BFE-8AA7-0E17F4A2D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B95FB57-B5FB-4A03-83FD-248ADF02C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735C2-D71A-46C1-A55F-782FBB129F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065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B7CAF17-6B82-42F7-93AA-CA9B84AC29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4040AA6-A1DC-4ED1-AFB1-68D8DFF3B5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261CE96-41C5-47BD-B50C-B439D4639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27187-6EFC-4E22-BE3E-016A6560B1AB}" type="datetimeFigureOut">
              <a:rPr lang="ko-KR" altLang="en-US" smtClean="0"/>
              <a:t>2021-03-29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202648C-0A04-477C-ABD5-711540075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910DE47-D856-4766-95FE-BE90F3568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735C2-D71A-46C1-A55F-782FBB129F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8992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6970110-D2A4-4282-A2AE-EBC2E92F6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E15FE1E-9AEF-42B1-9B41-9A4052DE2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1999DBD-0208-4F8B-AB55-818BA35CA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27187-6EFC-4E22-BE3E-016A6560B1AB}" type="datetimeFigureOut">
              <a:rPr lang="ko-KR" altLang="en-US" smtClean="0"/>
              <a:t>2021-03-29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1F1ED72-FDBE-48B4-9BBB-104796EC7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B1A920B-166A-4EBB-B4E4-4F76E1240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735C2-D71A-46C1-A55F-782FBB129F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6367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C535154-688E-4592-8FDF-CEEFE3B21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DE0C653-8694-4A53-BDED-883AEF163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123E81E-E388-4D08-8F38-4167D82D6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27187-6EFC-4E22-BE3E-016A6560B1AB}" type="datetimeFigureOut">
              <a:rPr lang="ko-KR" altLang="en-US" smtClean="0"/>
              <a:t>2021-03-29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08D2CB9-96FB-4EDC-8065-1ACBE048F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3951AEF-F163-44C1-816A-4853AF56E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735C2-D71A-46C1-A55F-782FBB129F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2798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BF9079C-F579-49C3-B143-E1931B339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056ECED-BA69-4269-B70E-62DCDAC60A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EDF153D-4BB9-427A-9E21-9C69245EE7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BFED7D8-381B-4E7E-A0DB-BDB4F9074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27187-6EFC-4E22-BE3E-016A6560B1AB}" type="datetimeFigureOut">
              <a:rPr lang="ko-KR" altLang="en-US" smtClean="0"/>
              <a:t>2021-03-29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6FD892E-089C-400A-9F0F-860385AC6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C7F17DA-B50C-45FF-A800-C26F2ADA1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735C2-D71A-46C1-A55F-782FBB129F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1027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2747F85-9915-405E-BDD9-C13C68A7C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922FD07-2891-4A35-B7AC-37CDF900D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25AAF1C-C1BC-4F93-B67E-202B584A8C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7B33ED1-C0B2-42C0-A6E7-57383D9F4E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476C9E1-08BE-494D-BE98-4DA9806D20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4CE5C71-6038-49E0-A2A6-1E5C89201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27187-6EFC-4E22-BE3E-016A6560B1AB}" type="datetimeFigureOut">
              <a:rPr lang="ko-KR" altLang="en-US" smtClean="0"/>
              <a:t>2021-03-29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C0C45AD-3FA0-42F1-9835-2381EF0ED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2E62BF8-11DD-4C61-8EF1-5518827E5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735C2-D71A-46C1-A55F-782FBB129F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3214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F9BCD21-175C-482B-A941-114418D32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EBF0547-DD0E-4138-A88B-EB72EDF70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27187-6EFC-4E22-BE3E-016A6560B1AB}" type="datetimeFigureOut">
              <a:rPr lang="ko-KR" altLang="en-US" smtClean="0"/>
              <a:t>2021-03-29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40D58FC-83F0-4AEC-96EB-EAF1947F2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872B89C-453B-467E-8A1C-FDBB2D62A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735C2-D71A-46C1-A55F-782FBB129F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344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D11876F-BC26-480C-8A91-09EF33E6A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27187-6EFC-4E22-BE3E-016A6560B1AB}" type="datetimeFigureOut">
              <a:rPr lang="ko-KR" altLang="en-US" smtClean="0"/>
              <a:t>2021-03-29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A33C4B90-B68B-45E0-BDBF-4AF61B515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88C242D-6E58-4137-87E5-3A784804A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735C2-D71A-46C1-A55F-782FBB129F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1529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B79CABA-5D51-467E-88C4-D192FD754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84AA7CE-71DC-41CC-93F6-A4DDC2A2E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CD3B8D2-EF52-4DDB-B5BA-9C56FB4832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4D4B723-F1F2-4D5B-BAFB-81B36F83D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27187-6EFC-4E22-BE3E-016A6560B1AB}" type="datetimeFigureOut">
              <a:rPr lang="ko-KR" altLang="en-US" smtClean="0"/>
              <a:t>2021-03-29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DA01627-E1AE-4F75-B9F5-A78E63796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F2792D3-B045-41C6-8F97-1C375B40F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735C2-D71A-46C1-A55F-782FBB129F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9774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C8A794-2D16-415D-919A-0D40C1679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46F64BE-7302-4F49-9C46-5F86DB0EBA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E2180D8-2F84-4F0C-920D-24370008C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055C08E-AFE9-4AD2-9249-101BFDA4A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27187-6EFC-4E22-BE3E-016A6560B1AB}" type="datetimeFigureOut">
              <a:rPr lang="ko-KR" altLang="en-US" smtClean="0"/>
              <a:t>2021-03-29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2C2D6E3-B1FF-4661-A17C-85811FDFB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7EAD4A3-C0E4-4ADA-89A0-4B3274603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735C2-D71A-46C1-A55F-782FBB129F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3375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682DFF9C-9EF6-46FA-BDF4-8F4F6C849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5CFC8F7-550C-4ACA-8716-9FCACC4E0F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3C7DB28-6C93-4DA8-BFF4-EF45250444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27187-6EFC-4E22-BE3E-016A6560B1AB}" type="datetimeFigureOut">
              <a:rPr lang="ko-KR" altLang="en-US" smtClean="0"/>
              <a:t>2021-03-29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906379F-9D50-445D-BDC6-ED472DFCB0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6D8453A-027A-42B5-A470-743F35CEB6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735C2-D71A-46C1-A55F-782FBB129F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589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aYT4SQ_3HQ&amp;ab_channel=%EB%B0%A9%EA%B5%AC%EC%84%9DTV" TargetMode="Externa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0D5BA3FE-3E36-4CB3-9997-2FB31A6586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ko-KR" altLang="en-US">
                <a:solidFill>
                  <a:srgbClr val="FFFFFF"/>
                </a:solidFill>
              </a:rPr>
              <a:t>일본관광의 특징</a:t>
            </a:r>
            <a:br>
              <a:rPr lang="en-US" altLang="ko-KR">
                <a:solidFill>
                  <a:srgbClr val="FFFFFF"/>
                </a:solidFill>
              </a:rPr>
            </a:br>
            <a:r>
              <a:rPr lang="en-US" altLang="ko-KR">
                <a:solidFill>
                  <a:srgbClr val="FFFFFF"/>
                </a:solidFill>
              </a:rPr>
              <a:t>	</a:t>
            </a:r>
            <a:endParaRPr lang="ko-KR" altLang="en-US">
              <a:solidFill>
                <a:srgbClr val="FFFFFF"/>
              </a:solidFill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B440E20-5BB4-4A8A-9BE7-487580AC4C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en-US" altLang="ko-KR">
                <a:solidFill>
                  <a:srgbClr val="FFFFFF"/>
                </a:solidFill>
              </a:rPr>
              <a:t>21501697</a:t>
            </a:r>
            <a:r>
              <a:rPr lang="ko-KR" altLang="en-US">
                <a:solidFill>
                  <a:srgbClr val="FFFFFF"/>
                </a:solidFill>
              </a:rPr>
              <a:t>손준호</a:t>
            </a:r>
            <a:endParaRPr lang="en-US" altLang="ko-KR">
              <a:solidFill>
                <a:srgbClr val="FFFFFF"/>
              </a:solidFill>
            </a:endParaRPr>
          </a:p>
          <a:p>
            <a:endParaRPr lang="ko-KR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048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177BC189-A9B2-4621-B52D-FEF48A220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latinLnBrk="0"/>
            <a:r>
              <a:rPr lang="en-US" altLang="ko-KR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2.</a:t>
            </a:r>
            <a:r>
              <a:rPr lang="ko-KR" alt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일본의 교통</a:t>
            </a:r>
            <a:endParaRPr lang="en-US" altLang="ko-KR" sz="6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69062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20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22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B93B976D-23A5-4493-BD65-C6F9C44CB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ko-KR" altLang="en-US">
                <a:solidFill>
                  <a:srgbClr val="000000"/>
                </a:solidFill>
              </a:rPr>
              <a:t>공항과이어진 교통</a:t>
            </a:r>
          </a:p>
        </p:txBody>
      </p:sp>
      <p:sp>
        <p:nvSpPr>
          <p:cNvPr id="35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그림 6" descr="기차, 스테이션, 플랫폼, 파란색이(가) 표시된 사진&#10;&#10;자동 생성된 설명">
            <a:extLst>
              <a:ext uri="{FF2B5EF4-FFF2-40B4-BE49-F238E27FC236}">
                <a16:creationId xmlns:a16="http://schemas.microsoft.com/office/drawing/2014/main" id="{4DA1643B-6CCA-4F47-86E0-33AEF695DD9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37" r="20254" b="1"/>
          <a:stretch/>
        </p:blipFill>
        <p:spPr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FF45039-4403-4A83-A21A-C0E7BE577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ko-KR" altLang="en-US" sz="2000" dirty="0">
                <a:solidFill>
                  <a:srgbClr val="000000"/>
                </a:solidFill>
              </a:rPr>
              <a:t>공항에서 주요관광지로 이어진 열차</a:t>
            </a:r>
            <a:endParaRPr lang="en-US" altLang="ko-KR" sz="2000" dirty="0">
              <a:solidFill>
                <a:srgbClr val="000000"/>
              </a:solidFill>
            </a:endParaRPr>
          </a:p>
          <a:p>
            <a:r>
              <a:rPr lang="ko-KR" altLang="en-US" sz="2000" dirty="0">
                <a:solidFill>
                  <a:srgbClr val="000000"/>
                </a:solidFill>
              </a:rPr>
              <a:t>주요도시에 있어서 </a:t>
            </a:r>
            <a:r>
              <a:rPr lang="ko-KR" altLang="en-US" sz="2000" dirty="0" err="1">
                <a:solidFill>
                  <a:srgbClr val="000000"/>
                </a:solidFill>
              </a:rPr>
              <a:t>관광시이용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6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68142F56-57EB-4283-ABD4-1F6194421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ko-KR" altLang="en-US">
                <a:solidFill>
                  <a:srgbClr val="000000"/>
                </a:solidFill>
              </a:rPr>
              <a:t>교통패스</a:t>
            </a:r>
          </a:p>
        </p:txBody>
      </p:sp>
      <p:sp>
        <p:nvSpPr>
          <p:cNvPr id="16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내용 개체 틀 4" descr="텍스트, 주차장, 측정기이(가) 표시된 사진&#10;&#10;자동 생성된 설명">
            <a:extLst>
              <a:ext uri="{FF2B5EF4-FFF2-40B4-BE49-F238E27FC236}">
                <a16:creationId xmlns:a16="http://schemas.microsoft.com/office/drawing/2014/main" id="{286D4A6B-C017-4FF6-A103-A70247A95D1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30" b="-2"/>
          <a:stretch/>
        </p:blipFill>
        <p:spPr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999290D-AD68-4FBE-A641-A0F1CC6E6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ko-KR" altLang="en-US" sz="2000" dirty="0">
                <a:solidFill>
                  <a:srgbClr val="000000"/>
                </a:solidFill>
              </a:rPr>
              <a:t>비싼 일본교통비</a:t>
            </a:r>
            <a:endParaRPr lang="en-US" altLang="ko-KR" sz="2000" dirty="0">
              <a:solidFill>
                <a:srgbClr val="000000"/>
              </a:solidFill>
            </a:endParaRPr>
          </a:p>
          <a:p>
            <a:r>
              <a:rPr lang="ko-KR" altLang="en-US" sz="2000" dirty="0" err="1">
                <a:solidFill>
                  <a:srgbClr val="000000"/>
                </a:solidFill>
              </a:rPr>
              <a:t>관광객을위한</a:t>
            </a:r>
            <a:r>
              <a:rPr lang="ko-KR" altLang="en-US" sz="2000" dirty="0">
                <a:solidFill>
                  <a:srgbClr val="000000"/>
                </a:solidFill>
              </a:rPr>
              <a:t> </a:t>
            </a:r>
            <a:r>
              <a:rPr lang="ko-KR" altLang="en-US" sz="2000" dirty="0" err="1">
                <a:solidFill>
                  <a:srgbClr val="000000"/>
                </a:solidFill>
              </a:rPr>
              <a:t>교통프리패스권</a:t>
            </a:r>
            <a:endParaRPr lang="en-US" altLang="ko-KR" sz="2000" dirty="0">
              <a:solidFill>
                <a:srgbClr val="000000"/>
              </a:solidFill>
            </a:endParaRPr>
          </a:p>
          <a:p>
            <a:r>
              <a:rPr lang="ko-KR" altLang="en-US" sz="2000" dirty="0" err="1">
                <a:solidFill>
                  <a:srgbClr val="000000"/>
                </a:solidFill>
              </a:rPr>
              <a:t>일수를정하고</a:t>
            </a:r>
            <a:r>
              <a:rPr lang="ko-KR" altLang="en-US" sz="2000" dirty="0">
                <a:solidFill>
                  <a:srgbClr val="000000"/>
                </a:solidFill>
              </a:rPr>
              <a:t> </a:t>
            </a:r>
            <a:r>
              <a:rPr lang="ko-KR" altLang="en-US" sz="2000" dirty="0" err="1">
                <a:solidFill>
                  <a:srgbClr val="000000"/>
                </a:solidFill>
              </a:rPr>
              <a:t>기간내교통수단</a:t>
            </a:r>
            <a:r>
              <a:rPr lang="ko-KR" altLang="en-US" sz="2000" dirty="0">
                <a:solidFill>
                  <a:srgbClr val="000000"/>
                </a:solidFill>
              </a:rPr>
              <a:t> 무료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118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07E51907-C649-45DE-804B-5489BC61A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ko-KR" altLang="en-US">
                <a:solidFill>
                  <a:srgbClr val="000000"/>
                </a:solidFill>
              </a:rPr>
              <a:t>택시</a:t>
            </a:r>
          </a:p>
        </p:txBody>
      </p:sp>
      <p:sp>
        <p:nvSpPr>
          <p:cNvPr id="49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3" name="내용 개체 틀 12" descr="텍스트, 자동차, 건물, 실외이(가) 표시된 사진&#10;&#10;자동 생성된 설명">
            <a:extLst>
              <a:ext uri="{FF2B5EF4-FFF2-40B4-BE49-F238E27FC236}">
                <a16:creationId xmlns:a16="http://schemas.microsoft.com/office/drawing/2014/main" id="{2BEAEB4C-8B34-4ACB-AA93-46146353531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87" r="7949" b="1"/>
          <a:stretch/>
        </p:blipFill>
        <p:spPr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2" name="Content Placeholder 41">
            <a:extLst>
              <a:ext uri="{FF2B5EF4-FFF2-40B4-BE49-F238E27FC236}">
                <a16:creationId xmlns:a16="http://schemas.microsoft.com/office/drawing/2014/main" id="{05D11AF8-275D-4D70-9B99-6D0C226F7F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ko-KR" altLang="en-US" sz="2000" dirty="0">
                <a:solidFill>
                  <a:srgbClr val="000000"/>
                </a:solidFill>
              </a:rPr>
              <a:t>비싼 택시요금</a:t>
            </a:r>
            <a:endParaRPr lang="en-US" altLang="ko-KR" sz="2000" dirty="0">
              <a:solidFill>
                <a:srgbClr val="000000"/>
              </a:solidFill>
            </a:endParaRPr>
          </a:p>
          <a:p>
            <a:r>
              <a:rPr lang="ko-KR" altLang="en-US" sz="2000" dirty="0">
                <a:solidFill>
                  <a:srgbClr val="000000"/>
                </a:solidFill>
              </a:rPr>
              <a:t>자동으로 열리는 </a:t>
            </a:r>
            <a:r>
              <a:rPr lang="ko-KR" altLang="en-US" sz="2000" dirty="0" err="1">
                <a:solidFill>
                  <a:srgbClr val="000000"/>
                </a:solidFill>
              </a:rPr>
              <a:t>뒷자석문</a:t>
            </a:r>
            <a:endParaRPr lang="en-US" altLang="ko-KR" sz="2000" dirty="0">
              <a:solidFill>
                <a:srgbClr val="000000"/>
              </a:solidFill>
            </a:endParaRPr>
          </a:p>
          <a:p>
            <a:r>
              <a:rPr lang="ko-KR" altLang="en-US" sz="2000" dirty="0">
                <a:solidFill>
                  <a:srgbClr val="000000"/>
                </a:solidFill>
              </a:rPr>
              <a:t>안전한 여행가능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20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B99F1CA1-478F-4A00-8778-731F9321F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ko-KR" altLang="en-US">
                <a:solidFill>
                  <a:srgbClr val="000000"/>
                </a:solidFill>
              </a:rPr>
              <a:t>버스</a:t>
            </a:r>
          </a:p>
        </p:txBody>
      </p:sp>
      <p:sp>
        <p:nvSpPr>
          <p:cNvPr id="16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내용 개체 틀 4" descr="텍스트, 버스, 도로, 건물이(가) 표시된 사진&#10;&#10;자동 생성된 설명">
            <a:extLst>
              <a:ext uri="{FF2B5EF4-FFF2-40B4-BE49-F238E27FC236}">
                <a16:creationId xmlns:a16="http://schemas.microsoft.com/office/drawing/2014/main" id="{4E5E0B5F-EC3D-4B93-B64E-4BF17C058EB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20" r="12316" b="1"/>
          <a:stretch/>
        </p:blipFill>
        <p:spPr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2302BC2-0DE3-4F01-8456-A9E8F66EE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ko-KR" altLang="en-US" sz="2000" dirty="0">
                <a:solidFill>
                  <a:srgbClr val="000000"/>
                </a:solidFill>
              </a:rPr>
              <a:t>야간운행의 </a:t>
            </a:r>
            <a:r>
              <a:rPr lang="ko-KR" altLang="en-US" sz="2000" dirty="0" err="1">
                <a:solidFill>
                  <a:srgbClr val="000000"/>
                </a:solidFill>
              </a:rPr>
              <a:t>대부분을차지</a:t>
            </a:r>
            <a:endParaRPr lang="en-US" altLang="ko-KR" sz="2000" dirty="0">
              <a:solidFill>
                <a:srgbClr val="000000"/>
              </a:solidFill>
            </a:endParaRPr>
          </a:p>
          <a:p>
            <a:r>
              <a:rPr lang="ko-KR" altLang="en-US" sz="2000" dirty="0">
                <a:solidFill>
                  <a:srgbClr val="000000"/>
                </a:solidFill>
              </a:rPr>
              <a:t>주요도시근처의 주변도시에 셔틀운행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689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73476274-C99F-4331-85FD-77CFD5DA8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ko-KR" altLang="en-US">
                <a:solidFill>
                  <a:srgbClr val="000000"/>
                </a:solidFill>
              </a:rPr>
              <a:t>지하철</a:t>
            </a:r>
          </a:p>
        </p:txBody>
      </p:sp>
      <p:sp>
        <p:nvSpPr>
          <p:cNvPr id="16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내용 개체 틀 4" descr="지도이(가) 표시된 사진&#10;&#10;자동 생성된 설명">
            <a:extLst>
              <a:ext uri="{FF2B5EF4-FFF2-40B4-BE49-F238E27FC236}">
                <a16:creationId xmlns:a16="http://schemas.microsoft.com/office/drawing/2014/main" id="{2A56FC06-2EA8-4AD0-9AE9-2DB4FD373E6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70" r="16098" b="-1"/>
          <a:stretch/>
        </p:blipFill>
        <p:spPr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833F312-FFFA-4DE8-B77B-1728F1B42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ko-KR" altLang="en-US" sz="2000" dirty="0">
                <a:solidFill>
                  <a:srgbClr val="000000"/>
                </a:solidFill>
              </a:rPr>
              <a:t>한국이상의 복잡한 노선도</a:t>
            </a:r>
            <a:endParaRPr lang="en-US" altLang="ko-KR" sz="2000" dirty="0">
              <a:solidFill>
                <a:srgbClr val="000000"/>
              </a:solidFill>
            </a:endParaRPr>
          </a:p>
          <a:p>
            <a:r>
              <a:rPr lang="ko-KR" altLang="en-US" sz="2000" dirty="0">
                <a:solidFill>
                  <a:srgbClr val="000000"/>
                </a:solidFill>
              </a:rPr>
              <a:t>패스권으로 </a:t>
            </a:r>
            <a:r>
              <a:rPr lang="ko-KR" altLang="en-US" sz="2000" dirty="0" err="1">
                <a:solidFill>
                  <a:srgbClr val="000000"/>
                </a:solidFill>
              </a:rPr>
              <a:t>자유롭게이용가능</a:t>
            </a:r>
            <a:endParaRPr lang="en-US" altLang="ko-KR" sz="2000" dirty="0">
              <a:solidFill>
                <a:srgbClr val="000000"/>
              </a:solidFill>
            </a:endParaRPr>
          </a:p>
          <a:p>
            <a:r>
              <a:rPr lang="ko-KR" altLang="en-US" sz="2000" dirty="0" err="1">
                <a:solidFill>
                  <a:srgbClr val="000000"/>
                </a:solidFill>
              </a:rPr>
              <a:t>차가없어도</a:t>
            </a:r>
            <a:r>
              <a:rPr lang="ko-KR" altLang="en-US" sz="2000" dirty="0">
                <a:solidFill>
                  <a:srgbClr val="000000"/>
                </a:solidFill>
              </a:rPr>
              <a:t> 지하철로만 관광가능</a:t>
            </a:r>
            <a:endParaRPr lang="en-US" altLang="ko-KR" sz="2000" dirty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188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177BC189-A9B2-4621-B52D-FEF48A220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latinLnBrk="0"/>
            <a:r>
              <a:rPr lang="en-US" altLang="ko-KR" sz="6000" dirty="0">
                <a:solidFill>
                  <a:srgbClr val="FFFFFF"/>
                </a:solidFill>
              </a:rPr>
              <a:t>3</a:t>
            </a:r>
            <a:r>
              <a:rPr lang="en-US" altLang="ko-KR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.</a:t>
            </a:r>
            <a:r>
              <a:rPr lang="ko-KR" altLang="en-US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일본의 숙박</a:t>
            </a:r>
            <a:endParaRPr lang="en-US" altLang="ko-KR" sz="6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13838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0898F3D8-D968-4292-893B-63EEC913A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ko-KR" altLang="en-US">
                <a:solidFill>
                  <a:srgbClr val="000000"/>
                </a:solidFill>
              </a:rPr>
              <a:t>호텔</a:t>
            </a:r>
          </a:p>
        </p:txBody>
      </p:sp>
      <p:sp>
        <p:nvSpPr>
          <p:cNvPr id="16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내용 개체 틀 4" descr="바닥, 실내, 방, 창문이(가) 표시된 사진&#10;&#10;자동 생성된 설명">
            <a:extLst>
              <a:ext uri="{FF2B5EF4-FFF2-40B4-BE49-F238E27FC236}">
                <a16:creationId xmlns:a16="http://schemas.microsoft.com/office/drawing/2014/main" id="{8DFF5283-9867-408D-AD58-DF988BC3124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52" r="13869" b="1"/>
          <a:stretch/>
        </p:blipFill>
        <p:spPr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F9C8412-30C1-4982-BA6F-8541A6A2F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ko-KR" altLang="en-US" sz="2000" dirty="0">
                <a:solidFill>
                  <a:srgbClr val="000000"/>
                </a:solidFill>
              </a:rPr>
              <a:t>주요 관광지에 다수분포</a:t>
            </a:r>
            <a:endParaRPr lang="en-US" altLang="ko-KR" sz="2000" dirty="0">
              <a:solidFill>
                <a:srgbClr val="000000"/>
              </a:solidFill>
            </a:endParaRPr>
          </a:p>
          <a:p>
            <a:r>
              <a:rPr lang="ko-KR" altLang="en-US" sz="2000" dirty="0">
                <a:solidFill>
                  <a:srgbClr val="000000"/>
                </a:solidFill>
              </a:rPr>
              <a:t>다양한 가격대</a:t>
            </a:r>
            <a:endParaRPr lang="en-US" altLang="ko-KR" sz="2000" dirty="0">
              <a:solidFill>
                <a:srgbClr val="000000"/>
              </a:solidFill>
            </a:endParaRPr>
          </a:p>
          <a:p>
            <a:r>
              <a:rPr lang="ko-KR" altLang="en-US" sz="2000" dirty="0">
                <a:solidFill>
                  <a:srgbClr val="000000"/>
                </a:solidFill>
              </a:rPr>
              <a:t>편리한 </a:t>
            </a:r>
            <a:r>
              <a:rPr lang="ko-KR" altLang="en-US" sz="2000" dirty="0" err="1">
                <a:solidFill>
                  <a:srgbClr val="000000"/>
                </a:solidFill>
              </a:rPr>
              <a:t>서비스및</a:t>
            </a:r>
            <a:r>
              <a:rPr lang="ko-KR" altLang="en-US" sz="2000" dirty="0">
                <a:solidFill>
                  <a:srgbClr val="000000"/>
                </a:solidFill>
              </a:rPr>
              <a:t> 깨끗한시설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350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3764243C-D8F8-4F12-85A2-9022DA850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ko-KR" altLang="en-US">
                <a:solidFill>
                  <a:srgbClr val="000000"/>
                </a:solidFill>
              </a:rPr>
              <a:t>료칸</a:t>
            </a:r>
          </a:p>
        </p:txBody>
      </p:sp>
      <p:sp>
        <p:nvSpPr>
          <p:cNvPr id="16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내용 개체 틀 4" descr="실내, 바닥, 천장, 창문이(가) 표시된 사진&#10;&#10;자동 생성된 설명">
            <a:extLst>
              <a:ext uri="{FF2B5EF4-FFF2-40B4-BE49-F238E27FC236}">
                <a16:creationId xmlns:a16="http://schemas.microsoft.com/office/drawing/2014/main" id="{5D73B91F-8570-4436-A59D-800EE5E99C4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20" r="24573" b="-2"/>
          <a:stretch/>
        </p:blipFill>
        <p:spPr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23D413D-67B6-4BF7-8F1B-7909835E9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ko-KR" altLang="en-US" sz="2000" dirty="0">
                <a:solidFill>
                  <a:srgbClr val="000000"/>
                </a:solidFill>
              </a:rPr>
              <a:t>온천이나 일본지역관광지에 분포</a:t>
            </a:r>
            <a:endParaRPr lang="en-US" altLang="ko-KR" sz="2000" dirty="0">
              <a:solidFill>
                <a:srgbClr val="000000"/>
              </a:solidFill>
            </a:endParaRPr>
          </a:p>
          <a:p>
            <a:r>
              <a:rPr lang="ko-KR" altLang="en-US" sz="2000" dirty="0">
                <a:solidFill>
                  <a:srgbClr val="000000"/>
                </a:solidFill>
              </a:rPr>
              <a:t>일본고유의 </a:t>
            </a:r>
            <a:r>
              <a:rPr lang="ko-KR" altLang="en-US" sz="2000" dirty="0" err="1">
                <a:solidFill>
                  <a:srgbClr val="000000"/>
                </a:solidFill>
              </a:rPr>
              <a:t>문화를느낌</a:t>
            </a:r>
            <a:endParaRPr lang="en-US" altLang="ko-KR" sz="2000" dirty="0">
              <a:solidFill>
                <a:srgbClr val="000000"/>
              </a:solidFill>
            </a:endParaRPr>
          </a:p>
          <a:p>
            <a:r>
              <a:rPr lang="ko-KR" altLang="en-US" sz="2000" dirty="0">
                <a:solidFill>
                  <a:srgbClr val="000000"/>
                </a:solidFill>
              </a:rPr>
              <a:t>식사부터 방관리까지 </a:t>
            </a:r>
            <a:r>
              <a:rPr lang="ko-KR" altLang="en-US" sz="2000" dirty="0" err="1">
                <a:solidFill>
                  <a:srgbClr val="000000"/>
                </a:solidFill>
              </a:rPr>
              <a:t>해줌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273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6126428D-2D66-41F8-8CAA-7E797A00C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000000"/>
                </a:solidFill>
              </a:rPr>
              <a:t>캡슐호텔</a:t>
            </a:r>
          </a:p>
        </p:txBody>
      </p:sp>
      <p:sp>
        <p:nvSpPr>
          <p:cNvPr id="16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내용 개체 틀 4">
            <a:extLst>
              <a:ext uri="{FF2B5EF4-FFF2-40B4-BE49-F238E27FC236}">
                <a16:creationId xmlns:a16="http://schemas.microsoft.com/office/drawing/2014/main" id="{2DA42E85-9AD6-42EE-9714-EC6171B4F23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36" r="11919" b="-1"/>
          <a:stretch/>
        </p:blipFill>
        <p:spPr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4274A4A-DCF3-4BFD-8A38-E3FA4BFE9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ko-KR" altLang="en-US" sz="2000" dirty="0">
                <a:solidFill>
                  <a:srgbClr val="000000"/>
                </a:solidFill>
              </a:rPr>
              <a:t>저렴한 가격대로 이용가능</a:t>
            </a:r>
            <a:endParaRPr lang="en-US" altLang="ko-KR" sz="2000" dirty="0">
              <a:solidFill>
                <a:srgbClr val="000000"/>
              </a:solidFill>
            </a:endParaRPr>
          </a:p>
          <a:p>
            <a:r>
              <a:rPr lang="ko-KR" altLang="en-US" sz="2000" dirty="0" err="1">
                <a:solidFill>
                  <a:srgbClr val="000000"/>
                </a:solidFill>
              </a:rPr>
              <a:t>혼자여행할때</a:t>
            </a:r>
            <a:r>
              <a:rPr lang="ko-KR" altLang="en-US" sz="2000" dirty="0">
                <a:solidFill>
                  <a:srgbClr val="000000"/>
                </a:solidFill>
              </a:rPr>
              <a:t> 주로이용</a:t>
            </a:r>
            <a:endParaRPr lang="en-US" altLang="ko-KR" sz="2000" dirty="0">
              <a:solidFill>
                <a:srgbClr val="000000"/>
              </a:solidFill>
            </a:endParaRPr>
          </a:p>
          <a:p>
            <a:r>
              <a:rPr lang="ko-KR" altLang="en-US" sz="2000" dirty="0">
                <a:solidFill>
                  <a:srgbClr val="000000"/>
                </a:solidFill>
              </a:rPr>
              <a:t>샤워실도 있음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63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1F459094-2712-48B6-8E27-AA1E5D5A8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ko-KR" altLang="en-US" sz="4000">
                <a:solidFill>
                  <a:srgbClr val="FFFFFF"/>
                </a:solidFill>
              </a:rPr>
              <a:t>목차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3BAC80F-29BB-4319-B187-7E14ADA9A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r>
              <a:rPr lang="en-US" altLang="ko-KR" sz="2000" dirty="0">
                <a:solidFill>
                  <a:srgbClr val="000000"/>
                </a:solidFill>
              </a:rPr>
              <a:t>1.</a:t>
            </a:r>
            <a:r>
              <a:rPr lang="ko-KR" altLang="en-US" sz="2000" dirty="0">
                <a:solidFill>
                  <a:srgbClr val="000000"/>
                </a:solidFill>
              </a:rPr>
              <a:t>일본의 관광자원</a:t>
            </a:r>
            <a:endParaRPr lang="en-US" altLang="ko-KR" sz="2000" dirty="0">
              <a:solidFill>
                <a:srgbClr val="000000"/>
              </a:solidFill>
            </a:endParaRPr>
          </a:p>
          <a:p>
            <a:r>
              <a:rPr lang="en-US" altLang="ko-KR" sz="2000" dirty="0">
                <a:solidFill>
                  <a:srgbClr val="000000"/>
                </a:solidFill>
              </a:rPr>
              <a:t>2.</a:t>
            </a:r>
            <a:r>
              <a:rPr lang="ko-KR" altLang="en-US" sz="2000" dirty="0">
                <a:solidFill>
                  <a:srgbClr val="000000"/>
                </a:solidFill>
              </a:rPr>
              <a:t>일본의 교통</a:t>
            </a:r>
            <a:endParaRPr lang="en-US" altLang="ko-KR" sz="2000" dirty="0">
              <a:solidFill>
                <a:srgbClr val="000000"/>
              </a:solidFill>
            </a:endParaRPr>
          </a:p>
          <a:p>
            <a:r>
              <a:rPr lang="en-US" altLang="ko-KR" sz="2000" dirty="0">
                <a:solidFill>
                  <a:srgbClr val="000000"/>
                </a:solidFill>
              </a:rPr>
              <a:t>3.</a:t>
            </a:r>
            <a:r>
              <a:rPr lang="ko-KR" altLang="en-US" sz="2000" dirty="0">
                <a:solidFill>
                  <a:srgbClr val="000000"/>
                </a:solidFill>
              </a:rPr>
              <a:t>일본의 숙박시설</a:t>
            </a:r>
            <a:endParaRPr lang="en-US" altLang="ko-KR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805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316F0999-257E-4FA3-A374-C04C043B2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000000"/>
                </a:solidFill>
              </a:rPr>
              <a:t>게스트하우스</a:t>
            </a:r>
          </a:p>
        </p:txBody>
      </p:sp>
      <p:sp>
        <p:nvSpPr>
          <p:cNvPr id="16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내용 개체 틀 4" descr="창문, 건물, 가구이(가) 표시된 사진&#10;&#10;자동 생성된 설명">
            <a:extLst>
              <a:ext uri="{FF2B5EF4-FFF2-40B4-BE49-F238E27FC236}">
                <a16:creationId xmlns:a16="http://schemas.microsoft.com/office/drawing/2014/main" id="{C75BB957-DAB5-4406-BE01-D2E6BE59B0F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78" r="23573" b="1"/>
          <a:stretch/>
        </p:blipFill>
        <p:spPr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41D5CFC-9801-4865-A872-B3BE5F832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ko-KR" altLang="en-US" sz="2000" dirty="0">
                <a:solidFill>
                  <a:srgbClr val="000000"/>
                </a:solidFill>
              </a:rPr>
              <a:t>다양한 나라사람을 </a:t>
            </a:r>
            <a:r>
              <a:rPr lang="ko-KR" altLang="en-US" sz="2000" dirty="0" err="1">
                <a:solidFill>
                  <a:srgbClr val="000000"/>
                </a:solidFill>
              </a:rPr>
              <a:t>만날수있음</a:t>
            </a:r>
            <a:endParaRPr lang="en-US" altLang="ko-KR" sz="2000" dirty="0">
              <a:solidFill>
                <a:srgbClr val="000000"/>
              </a:solidFill>
            </a:endParaRPr>
          </a:p>
          <a:p>
            <a:r>
              <a:rPr lang="ko-KR" altLang="en-US" sz="2000" dirty="0">
                <a:solidFill>
                  <a:srgbClr val="000000"/>
                </a:solidFill>
              </a:rPr>
              <a:t>저녁시간대에 </a:t>
            </a:r>
            <a:r>
              <a:rPr lang="ko-KR" altLang="en-US" sz="2000" dirty="0" err="1">
                <a:solidFill>
                  <a:srgbClr val="000000"/>
                </a:solidFill>
              </a:rPr>
              <a:t>라운지에모여</a:t>
            </a:r>
            <a:r>
              <a:rPr lang="ko-KR" altLang="en-US" sz="2000" dirty="0">
                <a:solidFill>
                  <a:srgbClr val="000000"/>
                </a:solidFill>
              </a:rPr>
              <a:t> 이야기</a:t>
            </a:r>
            <a:endParaRPr lang="en-US" altLang="ko-KR" sz="2000" dirty="0">
              <a:solidFill>
                <a:srgbClr val="000000"/>
              </a:solidFill>
            </a:endParaRPr>
          </a:p>
          <a:p>
            <a:r>
              <a:rPr lang="ko-KR" altLang="en-US" sz="2000" dirty="0" err="1">
                <a:solidFill>
                  <a:srgbClr val="000000"/>
                </a:solidFill>
              </a:rPr>
              <a:t>마음맞는사람과</a:t>
            </a:r>
            <a:r>
              <a:rPr lang="ko-KR" altLang="en-US" sz="2000" dirty="0">
                <a:solidFill>
                  <a:srgbClr val="000000"/>
                </a:solidFill>
              </a:rPr>
              <a:t> 여행을 </a:t>
            </a:r>
            <a:r>
              <a:rPr lang="ko-KR" altLang="en-US" sz="2000" dirty="0" err="1">
                <a:solidFill>
                  <a:srgbClr val="000000"/>
                </a:solidFill>
              </a:rPr>
              <a:t>즐길수있음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19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84A3AE50-B37C-407C-9C28-7910B3B3A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ko-KR" altLang="en-US" dirty="0" err="1">
                <a:solidFill>
                  <a:srgbClr val="FFFFFF"/>
                </a:solidFill>
              </a:rPr>
              <a:t>일본관과관련영상</a:t>
            </a:r>
            <a:endParaRPr lang="ko-KR" altLang="en-US" dirty="0">
              <a:solidFill>
                <a:srgbClr val="FFFFFF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C7D2A89-0CF8-4DF5-8C56-5992BADD0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ko-KR" altLang="en-US" sz="2400" dirty="0">
                <a:solidFill>
                  <a:srgbClr val="000000"/>
                </a:solidFill>
              </a:rPr>
              <a:t>일본지방 소도시여행</a:t>
            </a:r>
            <a:endParaRPr lang="en-US" altLang="ko-KR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altLang="ko-KR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altLang="ko-KR" sz="2400" dirty="0">
                <a:solidFill>
                  <a:srgbClr val="000000"/>
                </a:solidFill>
                <a:hlinkClick r:id="rId3"/>
              </a:rPr>
              <a:t>https://www.youtube.com/watch?v=KaYT4SQ_3HQ&amp;ab_channel=%EB%B0%A9%EA%B5%AC%EC%84%9DTV</a:t>
            </a:r>
            <a:endParaRPr lang="ko-KR" alt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961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A413B5C-706A-4D9D-9187-714038475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출처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366AE3-94DE-4B05-9D22-2FCBDFA8A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나무위키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r>
              <a:rPr lang="ko-KR" altLang="en-US" dirty="0"/>
              <a:t>이미지</a:t>
            </a:r>
            <a:r>
              <a:rPr lang="en-US" altLang="ko-KR" dirty="0"/>
              <a:t>: </a:t>
            </a:r>
            <a:r>
              <a:rPr lang="ko-KR" altLang="en-US" dirty="0"/>
              <a:t>구글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813287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1C9CC24-B375-4226-BF2B-61FADBBA6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1084747"/>
            <a:ext cx="12188952" cy="3294207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9647E21-5366-4638-AC97-D8CD4111E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r="8214" b="45501"/>
          <a:stretch>
            <a:fillRect/>
          </a:stretch>
        </p:blipFill>
        <p:spPr>
          <a:xfrm flipV="1">
            <a:off x="0" y="0"/>
            <a:ext cx="12191999" cy="4473360"/>
          </a:xfrm>
          <a:custGeom>
            <a:avLst/>
            <a:gdLst>
              <a:gd name="connsiteX0" fmla="*/ 0 w 12191999"/>
              <a:gd name="connsiteY0" fmla="*/ 4473360 h 4473360"/>
              <a:gd name="connsiteX1" fmla="*/ 12191999 w 12191999"/>
              <a:gd name="connsiteY1" fmla="*/ 4473360 h 4473360"/>
              <a:gd name="connsiteX2" fmla="*/ 12191999 w 12191999"/>
              <a:gd name="connsiteY2" fmla="*/ 0 h 4473360"/>
              <a:gd name="connsiteX3" fmla="*/ 0 w 12191999"/>
              <a:gd name="connsiteY3" fmla="*/ 0 h 447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4473360">
                <a:moveTo>
                  <a:pt x="0" y="4473360"/>
                </a:moveTo>
                <a:lnTo>
                  <a:pt x="12191999" y="447336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C4C25065-F825-4B34-B1ED-C7EB2690D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925" y="2076450"/>
            <a:ext cx="10684151" cy="13451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latinLnBrk="0"/>
            <a:r>
              <a:rPr lang="ko-KR" altLang="en-US" sz="5600" dirty="0">
                <a:solidFill>
                  <a:srgbClr val="FFFFFF"/>
                </a:solidFill>
              </a:rPr>
              <a:t>감사합니다</a:t>
            </a:r>
            <a:endParaRPr lang="en-US" altLang="ko-KR" sz="5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49434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52D65EAF-182A-4EB5-9C6E-FD4D12A7CA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rgbClr val="FFFFFF"/>
                </a:solidFill>
              </a:rPr>
              <a:t>1.</a:t>
            </a:r>
            <a:r>
              <a:rPr lang="ko-KR" altLang="en-US" dirty="0">
                <a:solidFill>
                  <a:srgbClr val="FFFFFF"/>
                </a:solidFill>
              </a:rPr>
              <a:t>일본의 </a:t>
            </a:r>
            <a:br>
              <a:rPr lang="en-US" altLang="ko-KR" dirty="0">
                <a:solidFill>
                  <a:srgbClr val="FFFFFF"/>
                </a:solidFill>
              </a:rPr>
            </a:br>
            <a:r>
              <a:rPr lang="ko-KR" altLang="en-US" dirty="0">
                <a:solidFill>
                  <a:srgbClr val="FFFFFF"/>
                </a:solidFill>
              </a:rPr>
              <a:t>관광자원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9357041-1B03-4CB8-9294-E0223DD1E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endParaRPr lang="ko-KR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563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9CD2D09-B1BB-4DF5-9E1C-3D21B21ED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3355637-BA71-4F63-94C9-E77BF81BDF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671D3A5D-8C93-4B62-91F4-6AB04C2B0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8" y="798445"/>
            <a:ext cx="4803636" cy="1311664"/>
          </a:xfrm>
        </p:spPr>
        <p:txBody>
          <a:bodyPr>
            <a:normAutofit/>
          </a:bodyPr>
          <a:lstStyle/>
          <a:p>
            <a:r>
              <a:rPr lang="ko-KR" altLang="en-US">
                <a:solidFill>
                  <a:srgbClr val="000000"/>
                </a:solidFill>
              </a:rPr>
              <a:t>온천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7A54DC-1ACC-402E-998A-C168B3BCB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2272143"/>
            <a:ext cx="4706803" cy="3788830"/>
          </a:xfrm>
        </p:spPr>
        <p:txBody>
          <a:bodyPr anchor="ctr">
            <a:normAutofit/>
          </a:bodyPr>
          <a:lstStyle/>
          <a:p>
            <a:r>
              <a:rPr lang="ko-KR" altLang="en-US" sz="2000" dirty="0">
                <a:solidFill>
                  <a:srgbClr val="000000"/>
                </a:solidFill>
              </a:rPr>
              <a:t>일본은 화산섬 온천발달</a:t>
            </a:r>
            <a:endParaRPr lang="en-US" altLang="ko-KR" sz="2000" dirty="0">
              <a:solidFill>
                <a:srgbClr val="000000"/>
              </a:solidFill>
            </a:endParaRPr>
          </a:p>
          <a:p>
            <a:r>
              <a:rPr lang="ko-KR" altLang="en-US" sz="2000" dirty="0">
                <a:solidFill>
                  <a:srgbClr val="000000"/>
                </a:solidFill>
              </a:rPr>
              <a:t>지역 온천발달</a:t>
            </a:r>
            <a:endParaRPr lang="en-US" altLang="ko-KR" sz="2000" dirty="0">
              <a:solidFill>
                <a:srgbClr val="000000"/>
              </a:solidFill>
            </a:endParaRPr>
          </a:p>
          <a:p>
            <a:r>
              <a:rPr lang="ko-KR" altLang="en-US" sz="2000" dirty="0">
                <a:solidFill>
                  <a:srgbClr val="000000"/>
                </a:solidFill>
              </a:rPr>
              <a:t>국내 </a:t>
            </a:r>
            <a:r>
              <a:rPr lang="ko-KR" altLang="en-US" sz="2000" dirty="0" err="1">
                <a:solidFill>
                  <a:srgbClr val="000000"/>
                </a:solidFill>
              </a:rPr>
              <a:t>국외방문활발</a:t>
            </a:r>
            <a:endParaRPr lang="ko-KR" altLang="en-US" sz="2000" dirty="0">
              <a:solidFill>
                <a:srgbClr val="000000"/>
              </a:solidFill>
            </a:endParaRPr>
          </a:p>
        </p:txBody>
      </p:sp>
      <p:sp>
        <p:nvSpPr>
          <p:cNvPr id="14" name="Freeform 49">
            <a:extLst>
              <a:ext uri="{FF2B5EF4-FFF2-40B4-BE49-F238E27FC236}">
                <a16:creationId xmlns:a16="http://schemas.microsoft.com/office/drawing/2014/main" id="{967C29FE-FD32-4AFB-AD20-DBDF5864B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그림 4" descr="실외, 수영이(가) 표시된 사진&#10;&#10;자동 생성된 설명">
            <a:extLst>
              <a:ext uri="{FF2B5EF4-FFF2-40B4-BE49-F238E27FC236}">
                <a16:creationId xmlns:a16="http://schemas.microsoft.com/office/drawing/2014/main" id="{49F7C8B1-B015-4F47-9014-E7A246FCBA4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04" r="14504"/>
          <a:stretch/>
        </p:blipFill>
        <p:spPr>
          <a:xfrm>
            <a:off x="6893318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3120528" y="0"/>
                </a:moveTo>
                <a:cubicBezTo>
                  <a:pt x="3874524" y="0"/>
                  <a:pt x="4566062" y="267415"/>
                  <a:pt x="5105473" y="712577"/>
                </a:cubicBezTo>
                <a:lnTo>
                  <a:pt x="5298683" y="888178"/>
                </a:lnTo>
                <a:lnTo>
                  <a:pt x="5298683" y="5352876"/>
                </a:lnTo>
                <a:lnTo>
                  <a:pt x="5105473" y="5528477"/>
                </a:lnTo>
                <a:cubicBezTo>
                  <a:pt x="4874296" y="5719261"/>
                  <a:pt x="4615179" y="5877397"/>
                  <a:pt x="4335177" y="5995828"/>
                </a:cubicBezTo>
                <a:lnTo>
                  <a:pt x="4057556" y="6097438"/>
                </a:lnTo>
                <a:lnTo>
                  <a:pt x="2183499" y="6097438"/>
                </a:lnTo>
                <a:lnTo>
                  <a:pt x="1905878" y="5995828"/>
                </a:lnTo>
                <a:cubicBezTo>
                  <a:pt x="785873" y="5522106"/>
                  <a:pt x="0" y="4413092"/>
                  <a:pt x="0" y="3120527"/>
                </a:cubicBezTo>
                <a:cubicBezTo>
                  <a:pt x="0" y="1397108"/>
                  <a:pt x="1397108" y="0"/>
                  <a:pt x="312052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369732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0E74D41C-87F4-49F9-BB48-1433490AE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ko-KR" altLang="en-US" dirty="0">
                <a:solidFill>
                  <a:srgbClr val="000000"/>
                </a:solidFill>
              </a:rPr>
              <a:t>지역문화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그림 4" descr="텍스트, 실외, 집, 오래된이(가) 표시된 사진&#10;&#10;자동 생성된 설명">
            <a:extLst>
              <a:ext uri="{FF2B5EF4-FFF2-40B4-BE49-F238E27FC236}">
                <a16:creationId xmlns:a16="http://schemas.microsoft.com/office/drawing/2014/main" id="{1F992E93-A03F-4F96-B256-34C08E4B7E6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66" r="19089" b="-1"/>
          <a:stretch/>
        </p:blipFill>
        <p:spPr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4195F3C-C75E-4CD3-BE6C-5B3B3BC07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ko-KR" altLang="en-US" sz="2000" dirty="0">
                <a:solidFill>
                  <a:srgbClr val="000000"/>
                </a:solidFill>
              </a:rPr>
              <a:t>수도에 편향되지않은 관광객수</a:t>
            </a:r>
            <a:endParaRPr lang="en-US" altLang="ko-KR" sz="2000" dirty="0">
              <a:solidFill>
                <a:srgbClr val="000000"/>
              </a:solidFill>
            </a:endParaRPr>
          </a:p>
          <a:p>
            <a:r>
              <a:rPr lang="ko-KR" altLang="en-US" sz="2000" dirty="0">
                <a:solidFill>
                  <a:srgbClr val="000000"/>
                </a:solidFill>
              </a:rPr>
              <a:t>지역 고유의 문화재계승</a:t>
            </a:r>
            <a:endParaRPr lang="en-US" altLang="ko-KR" sz="2000" dirty="0">
              <a:solidFill>
                <a:srgbClr val="000000"/>
              </a:solidFill>
            </a:endParaRPr>
          </a:p>
          <a:p>
            <a:r>
              <a:rPr lang="ko-KR" altLang="en-US" sz="2000" dirty="0">
                <a:solidFill>
                  <a:srgbClr val="000000"/>
                </a:solidFill>
              </a:rPr>
              <a:t>오래된 노포유지</a:t>
            </a:r>
            <a:endParaRPr lang="en-US" altLang="ko-KR" sz="2000" dirty="0">
              <a:solidFill>
                <a:srgbClr val="000000"/>
              </a:solidFill>
            </a:endParaRPr>
          </a:p>
          <a:p>
            <a:r>
              <a:rPr lang="ko-KR" altLang="en-US" sz="2000" dirty="0">
                <a:solidFill>
                  <a:srgbClr val="000000"/>
                </a:solidFill>
              </a:rPr>
              <a:t>적은 대형 프랜차이즈 숫자</a:t>
            </a:r>
            <a:endParaRPr lang="en-US" altLang="ko-KR" sz="2000" dirty="0">
              <a:solidFill>
                <a:srgbClr val="000000"/>
              </a:solidFill>
            </a:endParaRPr>
          </a:p>
          <a:p>
            <a:endParaRPr lang="ko-KR" alt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361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7CE17903-ADBD-4008-BF80-3D224A3E7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ko-KR" altLang="en-US">
                <a:solidFill>
                  <a:srgbClr val="000000"/>
                </a:solidFill>
              </a:rPr>
              <a:t>서브컬쳐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그림 4" descr="텍스트, 구름, 자연이(가) 표시된 사진&#10;&#10;자동 생성된 설명">
            <a:extLst>
              <a:ext uri="{FF2B5EF4-FFF2-40B4-BE49-F238E27FC236}">
                <a16:creationId xmlns:a16="http://schemas.microsoft.com/office/drawing/2014/main" id="{246FA3FD-6196-4DFD-9AD7-29C38DDF820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23" r="24731" b="1"/>
          <a:stretch/>
        </p:blipFill>
        <p:spPr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99DA180-D958-49F6-BE44-AAD2B4FAD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ko-KR" altLang="en-US" sz="2000" dirty="0">
                <a:solidFill>
                  <a:srgbClr val="000000"/>
                </a:solidFill>
              </a:rPr>
              <a:t>마니아층의 일본방문</a:t>
            </a:r>
            <a:endParaRPr lang="en-US" altLang="ko-KR" sz="2000" dirty="0">
              <a:solidFill>
                <a:srgbClr val="000000"/>
              </a:solidFill>
            </a:endParaRPr>
          </a:p>
          <a:p>
            <a:r>
              <a:rPr lang="ko-KR" altLang="en-US" sz="2000" dirty="0">
                <a:solidFill>
                  <a:srgbClr val="000000"/>
                </a:solidFill>
              </a:rPr>
              <a:t>넓은 전파력으로 세계각지의 관광객</a:t>
            </a:r>
            <a:endParaRPr lang="en-US" altLang="ko-KR" sz="2000" dirty="0">
              <a:solidFill>
                <a:srgbClr val="000000"/>
              </a:solidFill>
            </a:endParaRPr>
          </a:p>
          <a:p>
            <a:r>
              <a:rPr lang="ko-KR" altLang="en-US" sz="2000" dirty="0">
                <a:solidFill>
                  <a:srgbClr val="000000"/>
                </a:solidFill>
              </a:rPr>
              <a:t>다양한 상품판매로 수익</a:t>
            </a:r>
          </a:p>
        </p:txBody>
      </p:sp>
    </p:spTree>
    <p:extLst>
      <p:ext uri="{BB962C8B-B14F-4D97-AF65-F5344CB8AC3E}">
        <p14:creationId xmlns:p14="http://schemas.microsoft.com/office/powerpoint/2010/main" val="2096645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1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3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9E241AED-7678-4365-A10B-15B937BDA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ko-KR" altLang="en-US">
                <a:solidFill>
                  <a:srgbClr val="000000"/>
                </a:solidFill>
              </a:rPr>
              <a:t>쇼핑</a:t>
            </a:r>
          </a:p>
        </p:txBody>
      </p:sp>
      <p:sp>
        <p:nvSpPr>
          <p:cNvPr id="20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내용 개체 틀 4" descr="텍스트, 놀이기구이(가) 표시된 사진&#10;&#10;자동 생성된 설명">
            <a:extLst>
              <a:ext uri="{FF2B5EF4-FFF2-40B4-BE49-F238E27FC236}">
                <a16:creationId xmlns:a16="http://schemas.microsoft.com/office/drawing/2014/main" id="{400CBCD6-9EC5-4C73-8377-7EA057FDE76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82" r="14915" b="-1"/>
          <a:stretch/>
        </p:blipFill>
        <p:spPr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21" name="Content Placeholder 8">
            <a:extLst>
              <a:ext uri="{FF2B5EF4-FFF2-40B4-BE49-F238E27FC236}">
                <a16:creationId xmlns:a16="http://schemas.microsoft.com/office/drawing/2014/main" id="{33255FE2-7648-401C-A4AB-367167063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ko-KR" altLang="en-US" sz="2000" dirty="0">
                <a:solidFill>
                  <a:srgbClr val="000000"/>
                </a:solidFill>
              </a:rPr>
              <a:t>주요관광지마다 쇼핑센터</a:t>
            </a:r>
            <a:endParaRPr lang="en-US" altLang="ko-KR" sz="2000" dirty="0">
              <a:solidFill>
                <a:srgbClr val="000000"/>
              </a:solidFill>
            </a:endParaRPr>
          </a:p>
          <a:p>
            <a:r>
              <a:rPr lang="ko-KR" altLang="en-US" sz="2000" dirty="0">
                <a:solidFill>
                  <a:srgbClr val="000000"/>
                </a:solidFill>
              </a:rPr>
              <a:t>일본 각지의 특산품</a:t>
            </a:r>
            <a:endParaRPr lang="en-US" altLang="ko-KR" sz="2000" dirty="0">
              <a:solidFill>
                <a:srgbClr val="000000"/>
              </a:solidFill>
            </a:endParaRPr>
          </a:p>
          <a:p>
            <a:r>
              <a:rPr lang="ko-KR" altLang="en-US" sz="2000" dirty="0">
                <a:solidFill>
                  <a:srgbClr val="000000"/>
                </a:solidFill>
              </a:rPr>
              <a:t>면세로 쇼핑가능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844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FC17DF56-BE4E-4B47-8F0D-EB32AE08D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ko-KR" altLang="en-US">
                <a:solidFill>
                  <a:srgbClr val="000000"/>
                </a:solidFill>
              </a:rPr>
              <a:t>음식</a:t>
            </a:r>
          </a:p>
        </p:txBody>
      </p:sp>
      <p:sp>
        <p:nvSpPr>
          <p:cNvPr id="16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내용 개체 틀 4" descr="음식, 그릇이(가) 표시된 사진&#10;&#10;자동 생성된 설명">
            <a:extLst>
              <a:ext uri="{FF2B5EF4-FFF2-40B4-BE49-F238E27FC236}">
                <a16:creationId xmlns:a16="http://schemas.microsoft.com/office/drawing/2014/main" id="{1D2F9343-364B-4E58-AFE0-3C525607289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00" r="20596" b="-1"/>
          <a:stretch/>
        </p:blipFill>
        <p:spPr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DA9C948-8F8A-4E90-A20A-ECD4501C6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ko-KR" altLang="en-US" sz="2000" dirty="0">
                <a:solidFill>
                  <a:srgbClr val="000000"/>
                </a:solidFill>
              </a:rPr>
              <a:t>섬나라여서 </a:t>
            </a:r>
            <a:r>
              <a:rPr lang="ko-KR" altLang="en-US" sz="2000" dirty="0" err="1">
                <a:solidFill>
                  <a:srgbClr val="000000"/>
                </a:solidFill>
              </a:rPr>
              <a:t>발달된해산물</a:t>
            </a:r>
            <a:endParaRPr lang="en-US" altLang="ko-KR" sz="2000" dirty="0">
              <a:solidFill>
                <a:srgbClr val="000000"/>
              </a:solidFill>
            </a:endParaRPr>
          </a:p>
          <a:p>
            <a:r>
              <a:rPr lang="ko-KR" altLang="en-US" sz="2000" dirty="0">
                <a:solidFill>
                  <a:srgbClr val="000000"/>
                </a:solidFill>
              </a:rPr>
              <a:t>지역마다 </a:t>
            </a:r>
            <a:r>
              <a:rPr lang="ko-KR" altLang="en-US" sz="2000" dirty="0" err="1">
                <a:solidFill>
                  <a:srgbClr val="000000"/>
                </a:solidFill>
              </a:rPr>
              <a:t>특색있는음식</a:t>
            </a:r>
            <a:endParaRPr lang="en-US" altLang="ko-KR" sz="2000" dirty="0">
              <a:solidFill>
                <a:srgbClr val="000000"/>
              </a:solidFill>
            </a:endParaRPr>
          </a:p>
          <a:p>
            <a:r>
              <a:rPr lang="ko-KR" altLang="en-US" sz="2000" dirty="0">
                <a:solidFill>
                  <a:srgbClr val="000000"/>
                </a:solidFill>
              </a:rPr>
              <a:t>음식의 고급화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312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E3400FDC-1AE7-4F38-B422-CF9DD1A58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ko-KR" altLang="en-US">
                <a:solidFill>
                  <a:srgbClr val="000000"/>
                </a:solidFill>
              </a:rPr>
              <a:t>테마파크</a:t>
            </a:r>
          </a:p>
        </p:txBody>
      </p:sp>
      <p:sp>
        <p:nvSpPr>
          <p:cNvPr id="25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그림 6" descr="건물, 모스크이(가) 표시된 사진&#10;&#10;자동 생성된 설명">
            <a:extLst>
              <a:ext uri="{FF2B5EF4-FFF2-40B4-BE49-F238E27FC236}">
                <a16:creationId xmlns:a16="http://schemas.microsoft.com/office/drawing/2014/main" id="{911E2FA3-C443-4AA3-89F3-AAFC8537C07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19" r="19656"/>
          <a:stretch/>
        </p:blipFill>
        <p:spPr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6E98D80-8563-4447-88EA-88029AA73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ko-KR" altLang="en-US" sz="2000" dirty="0" err="1">
                <a:solidFill>
                  <a:srgbClr val="000000"/>
                </a:solidFill>
              </a:rPr>
              <a:t>디지니랜드</a:t>
            </a:r>
            <a:r>
              <a:rPr lang="en-US" altLang="ko-KR" sz="2000" dirty="0">
                <a:solidFill>
                  <a:srgbClr val="000000"/>
                </a:solidFill>
              </a:rPr>
              <a:t>,USJ </a:t>
            </a:r>
            <a:r>
              <a:rPr lang="ko-KR" altLang="en-US" sz="2000" dirty="0">
                <a:solidFill>
                  <a:srgbClr val="000000"/>
                </a:solidFill>
              </a:rPr>
              <a:t>같은 테마파크</a:t>
            </a:r>
            <a:endParaRPr lang="en-US" altLang="ko-KR" sz="2000" dirty="0">
              <a:solidFill>
                <a:srgbClr val="000000"/>
              </a:solidFill>
            </a:endParaRPr>
          </a:p>
          <a:p>
            <a:r>
              <a:rPr lang="ko-KR" altLang="en-US" sz="2000" dirty="0">
                <a:solidFill>
                  <a:srgbClr val="000000"/>
                </a:solidFill>
              </a:rPr>
              <a:t>버블경제때 지어진 </a:t>
            </a:r>
            <a:r>
              <a:rPr lang="ko-KR" altLang="en-US" sz="2000" dirty="0" err="1">
                <a:solidFill>
                  <a:srgbClr val="000000"/>
                </a:solidFill>
              </a:rPr>
              <a:t>여러놀이공원</a:t>
            </a:r>
            <a:endParaRPr lang="en-US" altLang="ko-KR" sz="2000" dirty="0">
              <a:solidFill>
                <a:srgbClr val="000000"/>
              </a:solidFill>
            </a:endParaRPr>
          </a:p>
          <a:p>
            <a:r>
              <a:rPr lang="ko-KR" altLang="en-US" sz="2000" dirty="0">
                <a:solidFill>
                  <a:srgbClr val="000000"/>
                </a:solidFill>
              </a:rPr>
              <a:t>국제적인 테마파크</a:t>
            </a: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149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209</Words>
  <Application>Microsoft Office PowerPoint</Application>
  <PresentationFormat>와이드스크린</PresentationFormat>
  <Paragraphs>77</Paragraphs>
  <Slides>23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6" baseType="lpstr">
      <vt:lpstr>맑은 고딕</vt:lpstr>
      <vt:lpstr>Arial</vt:lpstr>
      <vt:lpstr>Office 테마</vt:lpstr>
      <vt:lpstr>일본관광의 특징  </vt:lpstr>
      <vt:lpstr>목차</vt:lpstr>
      <vt:lpstr>1.일본의  관광자원</vt:lpstr>
      <vt:lpstr>온천</vt:lpstr>
      <vt:lpstr>지역문화</vt:lpstr>
      <vt:lpstr>서브컬쳐</vt:lpstr>
      <vt:lpstr>쇼핑</vt:lpstr>
      <vt:lpstr>음식</vt:lpstr>
      <vt:lpstr>테마파크</vt:lpstr>
      <vt:lpstr>2.일본의 교통</vt:lpstr>
      <vt:lpstr>공항과이어진 교통</vt:lpstr>
      <vt:lpstr>교통패스</vt:lpstr>
      <vt:lpstr>택시</vt:lpstr>
      <vt:lpstr>버스</vt:lpstr>
      <vt:lpstr>지하철</vt:lpstr>
      <vt:lpstr>3.일본의 숙박</vt:lpstr>
      <vt:lpstr>호텔</vt:lpstr>
      <vt:lpstr>료칸</vt:lpstr>
      <vt:lpstr>캡슐호텔</vt:lpstr>
      <vt:lpstr>게스트하우스</vt:lpstr>
      <vt:lpstr>일본관과관련영상</vt:lpstr>
      <vt:lpstr>출처</vt:lpstr>
      <vt:lpstr>감사합니다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일본관광의 특징  </dc:title>
  <dc:creator>손준호</dc:creator>
  <cp:lastModifiedBy>손준호</cp:lastModifiedBy>
  <cp:revision>18</cp:revision>
  <dcterms:created xsi:type="dcterms:W3CDTF">2021-03-23T13:55:26Z</dcterms:created>
  <dcterms:modified xsi:type="dcterms:W3CDTF">2021-03-29T01:39:49Z</dcterms:modified>
</cp:coreProperties>
</file>