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808" r:id="rId2"/>
  </p:sldMasterIdLst>
  <p:sldIdLst>
    <p:sldId id="256" r:id="rId3"/>
    <p:sldId id="258" r:id="rId4"/>
    <p:sldId id="259" r:id="rId5"/>
    <p:sldId id="260" r:id="rId6"/>
    <p:sldId id="261" r:id="rId7"/>
    <p:sldId id="298" r:id="rId8"/>
    <p:sldId id="299" r:id="rId9"/>
    <p:sldId id="263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29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B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9183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315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684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 bwMode="gray">
          <a:xfrm>
            <a:off x="0" y="1929384"/>
            <a:ext cx="12192000" cy="49286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8" name="Picture 46" descr="2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>
            <a:off x="6762756" y="3571876"/>
            <a:ext cx="495612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1011936" y="786384"/>
            <a:ext cx="8534400" cy="841248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20"/>
          <p:cNvGrpSpPr/>
          <p:nvPr/>
        </p:nvGrpSpPr>
        <p:grpSpPr bwMode="gray">
          <a:xfrm>
            <a:off x="9790176" y="740664"/>
            <a:ext cx="984069" cy="1640146"/>
            <a:chOff x="6869341" y="609600"/>
            <a:chExt cx="738052" cy="1640146"/>
          </a:xfrm>
        </p:grpSpPr>
        <p:sp>
          <p:nvSpPr>
            <p:cNvPr id="20" name="Rectangle 19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8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7" name="Rectangle 16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8" name="Rectangle 17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9" name="Group 26"/>
          <p:cNvGrpSpPr/>
          <p:nvPr/>
        </p:nvGrpSpPr>
        <p:grpSpPr bwMode="gray">
          <a:xfrm>
            <a:off x="10594849" y="1106424"/>
            <a:ext cx="1005068" cy="1637570"/>
            <a:chOff x="7946136" y="1106424"/>
            <a:chExt cx="753801" cy="1637570"/>
          </a:xfrm>
        </p:grpSpPr>
        <p:sp>
          <p:nvSpPr>
            <p:cNvPr id="23" name="Rectangle 2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5" name="Rectangle 24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6" name="Rectangle 25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0" name="Group 41"/>
          <p:cNvGrpSpPr/>
          <p:nvPr/>
        </p:nvGrpSpPr>
        <p:grpSpPr bwMode="gray">
          <a:xfrm>
            <a:off x="0" y="1810512"/>
            <a:ext cx="12192000" cy="120460"/>
            <a:chOff x="0" y="1810512"/>
            <a:chExt cx="9144000" cy="120460"/>
          </a:xfrm>
        </p:grpSpPr>
        <p:cxnSp>
          <p:nvCxnSpPr>
            <p:cNvPr id="32" name="Straight Connector 3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778718" y="2100960"/>
            <a:ext cx="1500199" cy="1889313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4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73552"/>
            <a:ext cx="103632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9771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gray">
          <a:xfrm>
            <a:off x="0" y="1316736"/>
            <a:ext cx="11436096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77"/>
          <p:cNvGrpSpPr>
            <a:grpSpLocks/>
          </p:cNvGrpSpPr>
          <p:nvPr/>
        </p:nvGrpSpPr>
        <p:grpSpPr bwMode="gray">
          <a:xfrm rot="5400000">
            <a:off x="568452" y="67056"/>
            <a:ext cx="996696" cy="1292352"/>
            <a:chOff x="42" y="4085"/>
            <a:chExt cx="224" cy="224"/>
          </a:xfrm>
          <a:solidFill>
            <a:schemeClr val="bg2">
              <a:lumMod val="75000"/>
              <a:alpha val="30196"/>
            </a:schemeClr>
          </a:solidFill>
        </p:grpSpPr>
        <p:sp>
          <p:nvSpPr>
            <p:cNvPr id="1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12" name="Rectangle 11"/>
          <p:cNvSpPr/>
          <p:nvPr/>
        </p:nvSpPr>
        <p:spPr bwMode="gray">
          <a:xfrm>
            <a:off x="11472672" y="0"/>
            <a:ext cx="71932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 bwMode="gray">
          <a:xfrm>
            <a:off x="11460480" y="0"/>
            <a:ext cx="524256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18"/>
          <p:cNvGrpSpPr/>
          <p:nvPr/>
        </p:nvGrpSpPr>
        <p:grpSpPr bwMode="gray">
          <a:xfrm>
            <a:off x="10692384" y="246889"/>
            <a:ext cx="1426464" cy="490035"/>
            <a:chOff x="8019288" y="246888"/>
            <a:chExt cx="1069848" cy="490035"/>
          </a:xfrm>
        </p:grpSpPr>
        <p:sp>
          <p:nvSpPr>
            <p:cNvPr id="15" name="Freeform 14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" name="Rectangle 16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1"/>
            <a:ext cx="10813143" cy="452596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394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gray">
          <a:xfrm>
            <a:off x="0" y="4718304"/>
            <a:ext cx="12192000" cy="17282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999232"/>
            <a:ext cx="8388096" cy="14996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9448800" y="3465576"/>
            <a:ext cx="984069" cy="1640146"/>
            <a:chOff x="6869341" y="609600"/>
            <a:chExt cx="738052" cy="1640146"/>
          </a:xfrm>
        </p:grpSpPr>
        <p:sp>
          <p:nvSpPr>
            <p:cNvPr id="8" name="Rectangle 7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9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0" name="Rectangle 9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1" name="Rectangle 10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12" name="Group 11"/>
          <p:cNvGrpSpPr/>
          <p:nvPr/>
        </p:nvGrpSpPr>
        <p:grpSpPr bwMode="gray">
          <a:xfrm>
            <a:off x="10277857" y="3831336"/>
            <a:ext cx="1005068" cy="1637570"/>
            <a:chOff x="7946136" y="1106424"/>
            <a:chExt cx="753801" cy="1637570"/>
          </a:xfrm>
        </p:grpSpPr>
        <p:sp>
          <p:nvSpPr>
            <p:cNvPr id="13" name="Rectangle 1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20" name="Group 19"/>
          <p:cNvGrpSpPr/>
          <p:nvPr/>
        </p:nvGrpSpPr>
        <p:grpSpPr bwMode="gray">
          <a:xfrm>
            <a:off x="0" y="4575048"/>
            <a:ext cx="12192000" cy="120460"/>
            <a:chOff x="0" y="1810512"/>
            <a:chExt cx="9144000" cy="120460"/>
          </a:xfrm>
        </p:grpSpPr>
        <p:cxnSp>
          <p:nvCxnSpPr>
            <p:cNvPr id="16" name="Straight Connector 15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77"/>
          <p:cNvGrpSpPr>
            <a:grpSpLocks/>
          </p:cNvGrpSpPr>
          <p:nvPr/>
        </p:nvGrpSpPr>
        <p:grpSpPr bwMode="gray">
          <a:xfrm rot="5400000">
            <a:off x="605028" y="4872228"/>
            <a:ext cx="1069848" cy="1328928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22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3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488" y="4855465"/>
            <a:ext cx="9314688" cy="1362075"/>
          </a:xfrm>
        </p:spPr>
        <p:txBody>
          <a:bodyPr anchor="ctr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129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0" y="1600199"/>
            <a:ext cx="5145024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8464" y="1600199"/>
            <a:ext cx="5145024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11472672" y="0"/>
            <a:ext cx="71932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11460480" y="0"/>
            <a:ext cx="524256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2" name="Group 9"/>
          <p:cNvGrpSpPr/>
          <p:nvPr/>
        </p:nvGrpSpPr>
        <p:grpSpPr bwMode="gray">
          <a:xfrm>
            <a:off x="10692384" y="246889"/>
            <a:ext cx="1426464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cxnSp>
        <p:nvCxnSpPr>
          <p:cNvPr id="14" name="Straight Connector 13"/>
          <p:cNvCxnSpPr/>
          <p:nvPr/>
        </p:nvCxnSpPr>
        <p:spPr bwMode="gray">
          <a:xfrm>
            <a:off x="0" y="1316736"/>
            <a:ext cx="11436096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644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0" y="0"/>
            <a:ext cx="121920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024" y="1535113"/>
            <a:ext cx="5242560" cy="639762"/>
          </a:xfrm>
          <a:solidFill>
            <a:srgbClr val="77933C">
              <a:alpha val="20000"/>
            </a:srgb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024" y="2267712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6416" y="1535113"/>
            <a:ext cx="5242560" cy="639762"/>
          </a:xfrm>
          <a:solidFill>
            <a:srgbClr val="E46C0A">
              <a:alpha val="20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6416" y="2267712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0"/>
          <p:cNvGrpSpPr/>
          <p:nvPr/>
        </p:nvGrpSpPr>
        <p:grpSpPr bwMode="gray">
          <a:xfrm>
            <a:off x="0" y="1143000"/>
            <a:ext cx="12192000" cy="120460"/>
            <a:chOff x="0" y="1810512"/>
            <a:chExt cx="9144000" cy="120460"/>
          </a:xfrm>
        </p:grpSpPr>
        <p:cxnSp>
          <p:nvCxnSpPr>
            <p:cNvPr id="12" name="Straight Connector 1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484632" y="39624"/>
            <a:ext cx="932688" cy="1146048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16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7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426464" y="146304"/>
            <a:ext cx="9241536" cy="99669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8840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8387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1320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52" y="356616"/>
            <a:ext cx="10863072" cy="7132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424" y="1216152"/>
            <a:ext cx="6705600" cy="50749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53" y="1216152"/>
            <a:ext cx="4011084" cy="50749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11472672" y="0"/>
            <a:ext cx="71932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gray">
          <a:xfrm>
            <a:off x="11460480" y="0"/>
            <a:ext cx="524256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0" name="Group 9"/>
          <p:cNvGrpSpPr/>
          <p:nvPr/>
        </p:nvGrpSpPr>
        <p:grpSpPr bwMode="gray">
          <a:xfrm>
            <a:off x="10692384" y="246889"/>
            <a:ext cx="1426464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8886854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1938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43456" y="1143000"/>
            <a:ext cx="8217408" cy="5029200"/>
          </a:xfrm>
          <a:solidFill>
            <a:srgbClr val="FFFFFF"/>
          </a:solidFill>
          <a:ln w="920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anchor="b">
            <a:normAutofit/>
          </a:bodyPr>
          <a:lstStyle>
            <a:lvl1pPr marL="0" indent="0">
              <a:buFont typeface="Arial" pitchFamily="34" charset="0"/>
              <a:buChar char="•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 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621536" y="384048"/>
            <a:ext cx="8400288" cy="566738"/>
          </a:xfrm>
        </p:spPr>
        <p:txBody>
          <a:bodyPr anchor="b"/>
          <a:lstStyle>
            <a:lvl1pPr algn="l">
              <a:defRPr sz="2000" b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55648" y="1143000"/>
            <a:ext cx="8144256" cy="3867912"/>
          </a:xfrm>
          <a:solidFill>
            <a:srgbClr val="F8F8F8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11472672" y="0"/>
            <a:ext cx="71932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 bwMode="gray">
          <a:xfrm>
            <a:off x="11460480" y="0"/>
            <a:ext cx="524256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10"/>
          <p:cNvGrpSpPr/>
          <p:nvPr/>
        </p:nvGrpSpPr>
        <p:grpSpPr bwMode="gray">
          <a:xfrm>
            <a:off x="10692384" y="246889"/>
            <a:ext cx="1426464" cy="490035"/>
            <a:chOff x="8019288" y="246888"/>
            <a:chExt cx="1069848" cy="490035"/>
          </a:xfrm>
        </p:grpSpPr>
        <p:sp>
          <p:nvSpPr>
            <p:cNvPr id="12" name="Freeform 11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167076583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12192000" cy="13898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2" name="Group 7"/>
          <p:cNvGrpSpPr/>
          <p:nvPr/>
        </p:nvGrpSpPr>
        <p:grpSpPr bwMode="gray">
          <a:xfrm>
            <a:off x="0" y="1380744"/>
            <a:ext cx="12192000" cy="120460"/>
            <a:chOff x="0" y="1810512"/>
            <a:chExt cx="9144000" cy="120460"/>
          </a:xfrm>
        </p:grpSpPr>
        <p:cxnSp>
          <p:nvCxnSpPr>
            <p:cNvPr id="9" name="Straight Connector 8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Vertical Text Placeholder 14"/>
          <p:cNvSpPr>
            <a:spLocks noGrp="1"/>
          </p:cNvSpPr>
          <p:nvPr>
            <p:ph type="body" orient="vert" sz="quarter" idx="13"/>
          </p:nvPr>
        </p:nvSpPr>
        <p:spPr>
          <a:xfrm>
            <a:off x="609600" y="1719072"/>
            <a:ext cx="10972800" cy="452628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34777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472672" y="0"/>
            <a:ext cx="71932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gray">
          <a:xfrm>
            <a:off x="11460480" y="0"/>
            <a:ext cx="524256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3" name="Group 8"/>
          <p:cNvGrpSpPr/>
          <p:nvPr/>
        </p:nvGrpSpPr>
        <p:grpSpPr bwMode="gray">
          <a:xfrm>
            <a:off x="10692384" y="246889"/>
            <a:ext cx="1426464" cy="490035"/>
            <a:chOff x="8019288" y="246888"/>
            <a:chExt cx="1069848" cy="490035"/>
          </a:xfrm>
        </p:grpSpPr>
        <p:sp>
          <p:nvSpPr>
            <p:cNvPr id="10" name="Freeform 9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Rectangle 10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9339072" y="429768"/>
            <a:ext cx="1999488" cy="582472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Vertical Text Placeholder 13"/>
          <p:cNvSpPr>
            <a:spLocks noGrp="1"/>
          </p:cNvSpPr>
          <p:nvPr>
            <p:ph type="body" orient="vert" sz="quarter" idx="13"/>
          </p:nvPr>
        </p:nvSpPr>
        <p:spPr bwMode="gray">
          <a:xfrm>
            <a:off x="609600" y="429768"/>
            <a:ext cx="8534400" cy="582472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565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9476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49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711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7213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1801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1390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2294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9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3952"/>
            <a:ext cx="28448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73952"/>
            <a:ext cx="38608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1936" y="6473952"/>
            <a:ext cx="28448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2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3"/>
        </a:buClr>
        <a:buSzPct val="70000"/>
        <a:buFont typeface="Wingdings 2" pitchFamily="18" charset="2"/>
        <a:buChar char="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4"/>
        </a:buClr>
        <a:buSzPct val="70000"/>
        <a:buFont typeface="Wingdings 2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5"/>
        </a:buClr>
        <a:buSzPct val="100000"/>
        <a:buFont typeface="Wingdings 2" pitchFamily="18" charset="2"/>
        <a:buChar char="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/>
        </a:buClr>
        <a:buSzPct val="100000"/>
        <a:buFont typeface="Wingdings 2" pitchFamily="18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ko.wikipedia.org/wiki/%EA%B5%AC%EC%B9%B4%EC%9D%B4" TargetMode="External"/><Relationship Id="rId4" Type="http://schemas.openxmlformats.org/officeDocument/2006/relationships/hyperlink" Target="https://ko.wikipedia.org/wiki/%EC%A6%89%EC%8B%A0%EC%84%B1%EB%B6%88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ideo" Target="https://www.youtube.com/embed/MPbrKGnIX0Y?feature=oembed" TargetMode="External"/><Relationship Id="rId1" Type="http://schemas.openxmlformats.org/officeDocument/2006/relationships/video" Target="https://www.youtube.com/embed/Uk4pwMN0b9g?feature=oembed" TargetMode="Externa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07AE81-C05D-4760-A99A-DCAA672C5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0285" y="2115435"/>
            <a:ext cx="11923294" cy="1590291"/>
          </a:xfrm>
        </p:spPr>
        <p:txBody>
          <a:bodyPr anchor="b">
            <a:noAutofit/>
          </a:bodyPr>
          <a:lstStyle/>
          <a:p>
            <a:pPr algn="l"/>
            <a:r>
              <a:rPr lang="ko-KR" altLang="en-US" sz="8800" dirty="0"/>
              <a:t>신</a:t>
            </a:r>
            <a:r>
              <a:rPr lang="en-US" altLang="ko-KR" sz="8800" dirty="0"/>
              <a:t>(</a:t>
            </a:r>
            <a:r>
              <a:rPr lang="ko-KR" altLang="en-US" sz="8800" dirty="0"/>
              <a:t>神</a:t>
            </a:r>
            <a:r>
              <a:rPr lang="en-US" altLang="ko-KR" sz="8800" dirty="0"/>
              <a:t>)</a:t>
            </a:r>
            <a:r>
              <a:rPr lang="ko-KR" altLang="en-US" sz="8800" dirty="0"/>
              <a:t>을 사랑한 일본</a:t>
            </a:r>
            <a:endParaRPr lang="ko-KR" altLang="en-US" sz="8800" dirty="0">
              <a:solidFill>
                <a:schemeClr val="tx1"/>
              </a:solidFill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1F8FE154-F79A-4513-9663-1AEAC6D8BE1B}"/>
              </a:ext>
            </a:extLst>
          </p:cNvPr>
          <p:cNvSpPr txBox="1">
            <a:spLocks/>
          </p:cNvSpPr>
          <p:nvPr/>
        </p:nvSpPr>
        <p:spPr>
          <a:xfrm>
            <a:off x="7298924" y="4740248"/>
            <a:ext cx="4137339" cy="9340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z="3200"/>
              <a:t>21*114*4 </a:t>
            </a:r>
            <a:r>
              <a:rPr lang="ko-KR" altLang="en-US" sz="3200" dirty="0" err="1"/>
              <a:t>일본어일본학과</a:t>
            </a:r>
            <a:r>
              <a:rPr lang="ko-KR" altLang="en-US" sz="3200" dirty="0"/>
              <a:t> </a:t>
            </a:r>
            <a:endParaRPr lang="en-US" altLang="ko-KR" sz="3200" dirty="0"/>
          </a:p>
          <a:p>
            <a:pPr algn="r"/>
            <a:r>
              <a:rPr lang="ko-KR" altLang="en-US" sz="3200" dirty="0"/>
              <a:t>강준</a:t>
            </a:r>
            <a:r>
              <a:rPr lang="en-US" altLang="ko-KR" sz="3200" dirty="0"/>
              <a:t>*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3434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9469913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인간도 신이 될 수 있는 특이한 문화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750089" y="2117030"/>
            <a:ext cx="7764798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500" dirty="0">
                <a:solidFill>
                  <a:srgbClr val="7030A0"/>
                </a:solidFill>
              </a:rPr>
              <a:t>※ </a:t>
            </a:r>
            <a:r>
              <a:rPr lang="ko-KR" altLang="en-US" sz="3500" dirty="0">
                <a:solidFill>
                  <a:srgbClr val="7030A0"/>
                </a:solidFill>
              </a:rPr>
              <a:t>조상신</a:t>
            </a:r>
            <a:r>
              <a:rPr lang="en-US" altLang="ja-JP" dirty="0">
                <a:solidFill>
                  <a:srgbClr val="7030A0"/>
                </a:solidFill>
              </a:rPr>
              <a:t>(</a:t>
            </a:r>
            <a:r>
              <a:rPr lang="ja-JP" altLang="en-US" dirty="0">
                <a:solidFill>
                  <a:srgbClr val="7030A0"/>
                </a:solidFill>
              </a:rPr>
              <a:t>ひとがみ</a:t>
            </a:r>
            <a:r>
              <a:rPr lang="en-US" altLang="ja-JP" dirty="0">
                <a:solidFill>
                  <a:srgbClr val="7030A0"/>
                </a:solidFill>
              </a:rPr>
              <a:t>)</a:t>
            </a:r>
            <a:endParaRPr lang="ko-KR" altLang="en-US" sz="3500" dirty="0">
              <a:solidFill>
                <a:srgbClr val="7030A0"/>
              </a:solidFill>
            </a:endParaRP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112784" y="320856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과거 씨족 문화부터 번성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F3732F5-7045-49BC-B7A5-30DBFBF3773B}"/>
              </a:ext>
            </a:extLst>
          </p:cNvPr>
          <p:cNvSpPr txBox="1">
            <a:spLocks/>
          </p:cNvSpPr>
          <p:nvPr/>
        </p:nvSpPr>
        <p:spPr>
          <a:xfrm>
            <a:off x="1112784" y="428951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돌아가신 조상을 섬기는 신도 문화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E50095EA-9395-4AD5-BD32-05D5C735F8F0}"/>
              </a:ext>
            </a:extLst>
          </p:cNvPr>
          <p:cNvSpPr txBox="1">
            <a:spLocks/>
          </p:cNvSpPr>
          <p:nvPr/>
        </p:nvSpPr>
        <p:spPr>
          <a:xfrm>
            <a:off x="1112784" y="5370465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지역마다 지방색이 강함</a:t>
            </a:r>
          </a:p>
        </p:txBody>
      </p:sp>
    </p:spTree>
    <p:extLst>
      <p:ext uri="{BB962C8B-B14F-4D97-AF65-F5344CB8AC3E}">
        <p14:creationId xmlns:p14="http://schemas.microsoft.com/office/powerpoint/2010/main" val="199214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9469913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인간도 신이 될 수 있는 특이한 문화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750089" y="2117030"/>
            <a:ext cx="7764798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500" dirty="0">
                <a:solidFill>
                  <a:srgbClr val="00B0F0"/>
                </a:solidFill>
              </a:rPr>
              <a:t>※ </a:t>
            </a:r>
            <a:r>
              <a:rPr lang="ko-KR" altLang="en-US" sz="3500" dirty="0">
                <a:solidFill>
                  <a:srgbClr val="00B0F0"/>
                </a:solidFill>
              </a:rPr>
              <a:t>수호신</a:t>
            </a:r>
            <a:r>
              <a:rPr lang="en-US" altLang="ja-JP" dirty="0">
                <a:solidFill>
                  <a:srgbClr val="00B0F0"/>
                </a:solidFill>
              </a:rPr>
              <a:t>(</a:t>
            </a:r>
            <a:r>
              <a:rPr lang="ko-KR" altLang="en-US" dirty="0">
                <a:solidFill>
                  <a:srgbClr val="00B0F0"/>
                </a:solidFill>
              </a:rPr>
              <a:t>守護神</a:t>
            </a:r>
            <a:r>
              <a:rPr lang="en-US" altLang="ja-JP" dirty="0">
                <a:solidFill>
                  <a:srgbClr val="00B0F0"/>
                </a:solidFill>
              </a:rPr>
              <a:t>)</a:t>
            </a:r>
            <a:endParaRPr lang="ko-KR" altLang="en-US" sz="3500" dirty="0">
              <a:solidFill>
                <a:srgbClr val="00B0F0"/>
              </a:solidFill>
            </a:endParaRP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112784" y="320856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마을을 지키는 </a:t>
            </a:r>
            <a:r>
              <a:rPr lang="ko-KR" altLang="en-US" sz="3000" dirty="0" err="1"/>
              <a:t>토지신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F3732F5-7045-49BC-B7A5-30DBFBF3773B}"/>
              </a:ext>
            </a:extLst>
          </p:cNvPr>
          <p:cNvSpPr txBox="1">
            <a:spLocks/>
          </p:cNvSpPr>
          <p:nvPr/>
        </p:nvSpPr>
        <p:spPr>
          <a:xfrm>
            <a:off x="1112784" y="4249314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개인의 생을 보호하는 </a:t>
            </a:r>
            <a:r>
              <a:rPr lang="ko-KR" altLang="en-US" sz="3000" dirty="0" err="1"/>
              <a:t>산토신</a:t>
            </a:r>
            <a:r>
              <a:rPr lang="en-US" altLang="ko-KR" dirty="0"/>
              <a:t>( </a:t>
            </a:r>
            <a:r>
              <a:rPr lang="ko-KR" altLang="en-US" dirty="0"/>
              <a:t>産土神</a:t>
            </a:r>
            <a:r>
              <a:rPr lang="en-US" altLang="ko-KR" dirty="0"/>
              <a:t>)</a:t>
            </a:r>
            <a:endParaRPr lang="ko-KR" altLang="en-US" dirty="0"/>
          </a:p>
          <a:p>
            <a:pPr marL="0" indent="0">
              <a:buNone/>
            </a:pPr>
            <a:endParaRPr lang="ko-KR" altLang="en-US" sz="3000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E50095EA-9395-4AD5-BD32-05D5C735F8F0}"/>
              </a:ext>
            </a:extLst>
          </p:cNvPr>
          <p:cNvSpPr txBox="1">
            <a:spLocks/>
          </p:cNvSpPr>
          <p:nvPr/>
        </p:nvSpPr>
        <p:spPr>
          <a:xfrm>
            <a:off x="1112784" y="5548139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 </a:t>
            </a:r>
            <a:r>
              <a:rPr lang="ko-KR" altLang="en-US" sz="3000" dirty="0"/>
              <a:t>신과 인간의 경계가 사라짐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600D6FAA-0BEE-4094-8134-0C702B9551E4}"/>
              </a:ext>
            </a:extLst>
          </p:cNvPr>
          <p:cNvSpPr txBox="1">
            <a:spLocks/>
          </p:cNvSpPr>
          <p:nvPr/>
        </p:nvSpPr>
        <p:spPr>
          <a:xfrm>
            <a:off x="3382846" y="4814935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오키나와의 </a:t>
            </a:r>
            <a:r>
              <a:rPr lang="ko-KR" altLang="en-US" sz="2500" dirty="0" err="1">
                <a:solidFill>
                  <a:srgbClr val="FF0000"/>
                </a:solidFill>
              </a:rPr>
              <a:t>마우간</a:t>
            </a:r>
            <a:r>
              <a:rPr lang="ja-JP" altLang="en-US" dirty="0">
                <a:solidFill>
                  <a:srgbClr val="FF0000"/>
                </a:solidFill>
              </a:rPr>
              <a:t>まうがん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65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  <p:bldP spid="8" grpId="0"/>
      <p:bldP spid="10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9469913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인간도 신이 될 수 있는 특이한 문화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365077" y="1734372"/>
            <a:ext cx="6865902" cy="58954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신을 규정하는 특이한 일본의 기준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930097" y="282360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조선의 장군 이순신을 숭배 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F3732F5-7045-49BC-B7A5-30DBFBF3773B}"/>
              </a:ext>
            </a:extLst>
          </p:cNvPr>
          <p:cNvSpPr txBox="1">
            <a:spLocks/>
          </p:cNvSpPr>
          <p:nvPr/>
        </p:nvSpPr>
        <p:spPr>
          <a:xfrm>
            <a:off x="930097" y="44938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수몰된 몽고군을 숭배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98168C00-983E-4191-95A8-F1377A8442C4}"/>
              </a:ext>
            </a:extLst>
          </p:cNvPr>
          <p:cNvSpPr txBox="1">
            <a:spLocks/>
          </p:cNvSpPr>
          <p:nvPr/>
        </p:nvSpPr>
        <p:spPr>
          <a:xfrm>
            <a:off x="3021794" y="3494754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적이지만 강함을 인정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50B1A6AD-A260-4BAA-9A1E-9EF1D37F2FD3}"/>
              </a:ext>
            </a:extLst>
          </p:cNvPr>
          <p:cNvSpPr txBox="1">
            <a:spLocks/>
          </p:cNvSpPr>
          <p:nvPr/>
        </p:nvSpPr>
        <p:spPr>
          <a:xfrm>
            <a:off x="3021794" y="516499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적군이 일으킨 사건을 기억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10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14" grpId="0" animBg="1"/>
      <p:bldP spid="8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A01CA9-268B-4ECE-A44A-88905128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8" y="226977"/>
            <a:ext cx="4947340" cy="884816"/>
          </a:xfrm>
          <a:ln w="152400" cmpd="thickThin">
            <a:noFill/>
          </a:ln>
        </p:spPr>
        <p:txBody>
          <a:bodyPr>
            <a:noAutofit/>
          </a:bodyPr>
          <a:lstStyle/>
          <a:p>
            <a:r>
              <a:rPr lang="en-US" altLang="ko-KR" sz="4500" dirty="0">
                <a:solidFill>
                  <a:srgbClr val="0070C0"/>
                </a:solidFill>
                <a:latin typeface="+mj-ea"/>
              </a:rPr>
              <a:t>2</a:t>
            </a:r>
            <a:r>
              <a:rPr lang="en-US" altLang="ko-KR" sz="4000" dirty="0">
                <a:solidFill>
                  <a:srgbClr val="0070C0"/>
                </a:solidFill>
                <a:latin typeface="+mj-ea"/>
              </a:rPr>
              <a:t>. </a:t>
            </a:r>
            <a:r>
              <a:rPr lang="ko-KR" altLang="en-US" sz="4000" dirty="0">
                <a:solidFill>
                  <a:srgbClr val="0070C0"/>
                </a:solidFill>
                <a:latin typeface="+mj-ea"/>
              </a:rPr>
              <a:t>일본의 불교 문화</a:t>
            </a:r>
            <a:endParaRPr lang="ko-KR" altLang="en-US" sz="4000" dirty="0">
              <a:solidFill>
                <a:srgbClr val="0070C0"/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1AA44EDD-F7B6-4597-83B1-0E32212E7736}"/>
              </a:ext>
            </a:extLst>
          </p:cNvPr>
          <p:cNvSpPr txBox="1">
            <a:spLocks/>
          </p:cNvSpPr>
          <p:nvPr/>
        </p:nvSpPr>
        <p:spPr>
          <a:xfrm>
            <a:off x="4887473" y="1808372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인과이론</a:t>
            </a: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66C3B4F-B6C4-41DB-A9C2-3315127C0276}"/>
              </a:ext>
            </a:extLst>
          </p:cNvPr>
          <p:cNvSpPr txBox="1">
            <a:spLocks/>
          </p:cNvSpPr>
          <p:nvPr/>
        </p:nvSpPr>
        <p:spPr>
          <a:xfrm>
            <a:off x="9084441" y="1810166"/>
            <a:ext cx="4011708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/>
              <a:t>자비</a:t>
            </a:r>
            <a:endParaRPr lang="ko-KR" altLang="en-US" sz="3200" dirty="0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FBE9CF9D-FE8D-4CF3-B219-D470A713D283}"/>
              </a:ext>
            </a:extLst>
          </p:cNvPr>
          <p:cNvSpPr/>
          <p:nvPr/>
        </p:nvSpPr>
        <p:spPr>
          <a:xfrm>
            <a:off x="4628287" y="2452334"/>
            <a:ext cx="2935425" cy="250495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DFACC475-D603-4819-AA44-04978778F33F}"/>
              </a:ext>
            </a:extLst>
          </p:cNvPr>
          <p:cNvSpPr/>
          <p:nvPr/>
        </p:nvSpPr>
        <p:spPr>
          <a:xfrm>
            <a:off x="705931" y="2452335"/>
            <a:ext cx="2935425" cy="250495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59A1461E-CE01-45FA-A46F-0AF569D5EF1A}"/>
              </a:ext>
            </a:extLst>
          </p:cNvPr>
          <p:cNvSpPr/>
          <p:nvPr/>
        </p:nvSpPr>
        <p:spPr>
          <a:xfrm>
            <a:off x="8430723" y="2537375"/>
            <a:ext cx="2935425" cy="2504951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내용 개체 틀 2">
            <a:extLst>
              <a:ext uri="{FF2B5EF4-FFF2-40B4-BE49-F238E27FC236}">
                <a16:creationId xmlns:a16="http://schemas.microsoft.com/office/drawing/2014/main" id="{283548C8-EA59-4872-9C1C-8BC52944CEAE}"/>
              </a:ext>
            </a:extLst>
          </p:cNvPr>
          <p:cNvSpPr txBox="1">
            <a:spLocks/>
          </p:cNvSpPr>
          <p:nvPr/>
        </p:nvSpPr>
        <p:spPr>
          <a:xfrm>
            <a:off x="4807803" y="5425238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윤회의 고리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6151A673-481D-40CA-B1F3-1B68991349AA}"/>
              </a:ext>
            </a:extLst>
          </p:cNvPr>
          <p:cNvSpPr txBox="1">
            <a:spLocks/>
          </p:cNvSpPr>
          <p:nvPr/>
        </p:nvSpPr>
        <p:spPr>
          <a:xfrm>
            <a:off x="1195832" y="1808372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/>
              <a:t>깨달음</a:t>
            </a:r>
            <a:endParaRPr lang="ko-KR" altLang="en-US" sz="3200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EEA47F57-D5BE-456E-9B40-9A5D93D269CD}"/>
              </a:ext>
            </a:extLst>
          </p:cNvPr>
          <p:cNvSpPr txBox="1">
            <a:spLocks/>
          </p:cNvSpPr>
          <p:nvPr/>
        </p:nvSpPr>
        <p:spPr>
          <a:xfrm>
            <a:off x="705931" y="5423617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번뇌에서 해탈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B19DB5D7-F743-4460-80D8-00FE1E0D0D4B}"/>
              </a:ext>
            </a:extLst>
          </p:cNvPr>
          <p:cNvSpPr txBox="1">
            <a:spLocks/>
          </p:cNvSpPr>
          <p:nvPr/>
        </p:nvSpPr>
        <p:spPr>
          <a:xfrm>
            <a:off x="8646554" y="5423617"/>
            <a:ext cx="380243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애틋한 마음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9801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8" grpId="0" animBg="1"/>
      <p:bldP spid="20" grpId="0" animBg="1"/>
      <p:bldP spid="22" grpId="0" animBg="1"/>
      <p:bldP spid="24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7555042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2.1 </a:t>
            </a:r>
            <a:r>
              <a:rPr lang="ko-KR" altLang="en-US" sz="4000" dirty="0"/>
              <a:t>일본인의 생활이 된 불교 문화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394576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아스카 시대에 전래된 불교</a:t>
            </a:r>
            <a:r>
              <a:rPr lang="en-US" altLang="ko-KR" sz="3200" dirty="0"/>
              <a:t> 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2989668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헤이안</a:t>
            </a:r>
            <a:r>
              <a:rPr lang="en-US" altLang="ko-KR" sz="3000" dirty="0"/>
              <a:t>, </a:t>
            </a:r>
            <a:r>
              <a:rPr lang="ko-KR" altLang="en-US" sz="3000" dirty="0"/>
              <a:t>나라 시대에 더욱 번성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597150" y="391554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신도 문화와 불교 문화의 융화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6410B849-4BB2-4650-B8A0-BA22FC6BDCAC}"/>
              </a:ext>
            </a:extLst>
          </p:cNvPr>
          <p:cNvSpPr txBox="1">
            <a:spLocks/>
          </p:cNvSpPr>
          <p:nvPr/>
        </p:nvSpPr>
        <p:spPr>
          <a:xfrm>
            <a:off x="597150" y="4840618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오랜 시간동안 생활 속 문화로 자리매김</a:t>
            </a:r>
          </a:p>
        </p:txBody>
      </p:sp>
    </p:spTree>
    <p:extLst>
      <p:ext uri="{BB962C8B-B14F-4D97-AF65-F5344CB8AC3E}">
        <p14:creationId xmlns:p14="http://schemas.microsoft.com/office/powerpoint/2010/main" val="68252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365077" y="1734372"/>
            <a:ext cx="5960567" cy="58954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5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쇼토쿠</a:t>
            </a:r>
            <a:r>
              <a:rPr lang="ko-KR" altLang="en-US" sz="3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태자</a:t>
            </a:r>
            <a:r>
              <a:rPr lang="en-US" altLang="ko-KR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(6</a:t>
            </a:r>
            <a:r>
              <a:rPr lang="ko-KR" altLang="en-US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세기</a:t>
            </a:r>
            <a:r>
              <a:rPr lang="en-US" altLang="ko-KR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용명천황의</a:t>
            </a:r>
            <a:r>
              <a:rPr lang="ko-KR" altLang="en-US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아들</a:t>
            </a:r>
            <a:r>
              <a:rPr lang="en-US" altLang="ko-KR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ko-KR" altLang="en-US" sz="2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930097" y="282360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일본 불교 부흥의 중심 인물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F3732F5-7045-49BC-B7A5-30DBFBF3773B}"/>
              </a:ext>
            </a:extLst>
          </p:cNvPr>
          <p:cNvSpPr txBox="1">
            <a:spLocks/>
          </p:cNvSpPr>
          <p:nvPr/>
        </p:nvSpPr>
        <p:spPr>
          <a:xfrm>
            <a:off x="930097" y="44938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불교를 중심으로 신도와 융합 추진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98168C00-983E-4191-95A8-F1377A8442C4}"/>
              </a:ext>
            </a:extLst>
          </p:cNvPr>
          <p:cNvSpPr txBox="1">
            <a:spLocks/>
          </p:cNvSpPr>
          <p:nvPr/>
        </p:nvSpPr>
        <p:spPr>
          <a:xfrm>
            <a:off x="3021794" y="3494754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포교를 위해 법륭사法隆寺 건립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50B1A6AD-A260-4BAA-9A1E-9EF1D37F2FD3}"/>
              </a:ext>
            </a:extLst>
          </p:cNvPr>
          <p:cNvSpPr txBox="1">
            <a:spLocks/>
          </p:cNvSpPr>
          <p:nvPr/>
        </p:nvSpPr>
        <p:spPr>
          <a:xfrm>
            <a:off x="3021794" y="516499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 err="1">
                <a:solidFill>
                  <a:srgbClr val="FF0000"/>
                </a:solidFill>
              </a:rPr>
              <a:t>신불유습합사상</a:t>
            </a: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神佛儒習合思想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703B243A-982B-4474-9635-1028D68EB5EE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7555042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2.1 </a:t>
            </a:r>
            <a:r>
              <a:rPr lang="ko-KR" altLang="en-US" sz="4000" dirty="0"/>
              <a:t>일본인의 생활이 된 불교 문화</a:t>
            </a:r>
          </a:p>
        </p:txBody>
      </p:sp>
    </p:spTree>
    <p:extLst>
      <p:ext uri="{BB962C8B-B14F-4D97-AF65-F5344CB8AC3E}">
        <p14:creationId xmlns:p14="http://schemas.microsoft.com/office/powerpoint/2010/main" val="386605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14" grpId="0" animBg="1"/>
      <p:bldP spid="8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365078" y="1734372"/>
            <a:ext cx="1977290" cy="58954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대승불교</a:t>
            </a:r>
            <a:endParaRPr lang="ko-KR" altLang="en-US" sz="2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930097" y="282360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불법을 널리 퍼트려 중생을 구제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F3732F5-7045-49BC-B7A5-30DBFBF3773B}"/>
              </a:ext>
            </a:extLst>
          </p:cNvPr>
          <p:cNvSpPr txBox="1">
            <a:spLocks/>
          </p:cNvSpPr>
          <p:nvPr/>
        </p:nvSpPr>
        <p:spPr>
          <a:xfrm>
            <a:off x="930097" y="44938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 </a:t>
            </a:r>
            <a:r>
              <a:rPr lang="ko-KR" altLang="en-US" sz="3000" dirty="0"/>
              <a:t>북방불교</a:t>
            </a:r>
            <a:r>
              <a:rPr lang="en-US" altLang="ko-KR" sz="3000" dirty="0"/>
              <a:t>(</a:t>
            </a:r>
            <a:r>
              <a:rPr lang="ko-KR" altLang="en-US" sz="3000" dirty="0"/>
              <a:t>北方佛敎</a:t>
            </a:r>
            <a:r>
              <a:rPr lang="en-US" altLang="ko-KR" sz="3000" dirty="0"/>
              <a:t>)</a:t>
            </a:r>
            <a:r>
              <a:rPr lang="ko-KR" altLang="en-US" sz="3000" dirty="0"/>
              <a:t>의 이타적 사상 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98168C00-983E-4191-95A8-F1377A8442C4}"/>
              </a:ext>
            </a:extLst>
          </p:cNvPr>
          <p:cNvSpPr txBox="1">
            <a:spLocks/>
          </p:cNvSpPr>
          <p:nvPr/>
        </p:nvSpPr>
        <p:spPr>
          <a:xfrm>
            <a:off x="3021794" y="3494754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일체중생</a:t>
            </a: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一切衆生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r>
              <a:rPr lang="ko-KR" altLang="en-US" sz="2500" dirty="0">
                <a:solidFill>
                  <a:srgbClr val="FF0000"/>
                </a:solidFill>
              </a:rPr>
              <a:t>의 실천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50B1A6AD-A260-4BAA-9A1E-9EF1D37F2FD3}"/>
              </a:ext>
            </a:extLst>
          </p:cNvPr>
          <p:cNvSpPr txBox="1">
            <a:spLocks/>
          </p:cNvSpPr>
          <p:nvPr/>
        </p:nvSpPr>
        <p:spPr>
          <a:xfrm>
            <a:off x="3021794" y="516499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기존 소승불교와 다른 길 개척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703B243A-982B-4474-9635-1028D68EB5EE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7555042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2.2 </a:t>
            </a:r>
            <a:r>
              <a:rPr lang="ko-KR" altLang="en-US" sz="4000" dirty="0"/>
              <a:t>일본 불교의 대표적 종파</a:t>
            </a:r>
          </a:p>
        </p:txBody>
      </p:sp>
    </p:spTree>
    <p:extLst>
      <p:ext uri="{BB962C8B-B14F-4D97-AF65-F5344CB8AC3E}">
        <p14:creationId xmlns:p14="http://schemas.microsoft.com/office/powerpoint/2010/main" val="312886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14" grpId="0" animBg="1"/>
      <p:bldP spid="8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716404" y="1724777"/>
            <a:ext cx="1713645" cy="58954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밀교</a:t>
            </a:r>
            <a:r>
              <a:rPr lang="en-US" altLang="ko-KR" dirty="0">
                <a:solidFill>
                  <a:srgbClr val="FF0000"/>
                </a:solidFill>
              </a:rPr>
              <a:t>(</a:t>
            </a:r>
            <a:r>
              <a:rPr lang="ko-KR" altLang="en-US" dirty="0">
                <a:solidFill>
                  <a:srgbClr val="FF0000"/>
                </a:solidFill>
              </a:rPr>
              <a:t>密敎</a:t>
            </a:r>
            <a:r>
              <a:rPr lang="en-US" altLang="ko-KR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930097" y="282360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법의 화신 대일여래가 본존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F3732F5-7045-49BC-B7A5-30DBFBF3773B}"/>
              </a:ext>
            </a:extLst>
          </p:cNvPr>
          <p:cNvSpPr txBox="1">
            <a:spLocks/>
          </p:cNvSpPr>
          <p:nvPr/>
        </p:nvSpPr>
        <p:spPr>
          <a:xfrm>
            <a:off x="930097" y="44938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 </a:t>
            </a:r>
            <a:r>
              <a:rPr lang="ko-KR" altLang="en-US" sz="3000" dirty="0"/>
              <a:t> </a:t>
            </a:r>
            <a:r>
              <a:rPr lang="ko-KR" altLang="en-US" sz="3000" dirty="0" err="1">
                <a:hlinkClick r:id="rId4" tooltip="즉신성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즉신성불</a:t>
            </a:r>
            <a:r>
              <a:rPr lang="en-US" altLang="ko-KR" sz="3000" dirty="0"/>
              <a:t>(</a:t>
            </a:r>
            <a:r>
              <a:rPr lang="ko-KR" altLang="en-US" sz="3000" dirty="0"/>
              <a:t>卽身成佛</a:t>
            </a:r>
            <a:r>
              <a:rPr lang="en-US" altLang="ko-KR" sz="3000" dirty="0"/>
              <a:t>)</a:t>
            </a:r>
            <a:r>
              <a:rPr lang="ko-KR" altLang="en-US" sz="3000" dirty="0"/>
              <a:t>의 사상을 강조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98168C00-983E-4191-95A8-F1377A8442C4}"/>
              </a:ext>
            </a:extLst>
          </p:cNvPr>
          <p:cNvSpPr txBox="1">
            <a:spLocks/>
          </p:cNvSpPr>
          <p:nvPr/>
        </p:nvSpPr>
        <p:spPr>
          <a:xfrm>
            <a:off x="2318479" y="3467259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 err="1">
                <a:solidFill>
                  <a:srgbClr val="FF0000"/>
                </a:solidFill>
              </a:rPr>
              <a:t>진언종</a:t>
            </a:r>
            <a:r>
              <a:rPr lang="ko-KR" altLang="en-US" sz="2500" dirty="0">
                <a:solidFill>
                  <a:srgbClr val="FF0000"/>
                </a:solidFill>
              </a:rPr>
              <a:t> </a:t>
            </a:r>
            <a:r>
              <a:rPr lang="ja-JP" altLang="en-US" sz="2500" dirty="0">
                <a:solidFill>
                  <a:srgbClr val="FF0000"/>
                </a:solidFill>
              </a:rPr>
              <a:t> </a:t>
            </a:r>
            <a:r>
              <a:rPr lang="ja-JP" altLang="en-US" sz="2500" dirty="0">
                <a:solidFill>
                  <a:srgbClr val="FF0000"/>
                </a:solidFill>
                <a:hlinkClick r:id="rId5" tooltip="구카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구카이</a:t>
            </a:r>
            <a:r>
              <a:rPr lang="en-US" altLang="ja-JP" sz="2500" dirty="0">
                <a:solidFill>
                  <a:srgbClr val="FF0000"/>
                </a:solidFill>
              </a:rPr>
              <a:t>(</a:t>
            </a:r>
            <a:r>
              <a:rPr lang="ja-JP" altLang="en-US" sz="2500" dirty="0">
                <a:solidFill>
                  <a:srgbClr val="FF0000"/>
                </a:solidFill>
              </a:rPr>
              <a:t>空海 </a:t>
            </a:r>
            <a:r>
              <a:rPr lang="en-US" altLang="ja-JP" sz="2500" b="1" dirty="0">
                <a:solidFill>
                  <a:srgbClr val="FF0000"/>
                </a:solidFill>
              </a:rPr>
              <a:t>·</a:t>
            </a:r>
            <a:r>
              <a:rPr lang="ja-JP" altLang="en-US" sz="2500" dirty="0">
                <a:solidFill>
                  <a:srgbClr val="FF0000"/>
                </a:solidFill>
              </a:rPr>
              <a:t> くうかい</a:t>
            </a:r>
            <a:r>
              <a:rPr lang="ko-KR" altLang="en-US" sz="2500" dirty="0">
                <a:solidFill>
                  <a:srgbClr val="FF0000"/>
                </a:solidFill>
              </a:rPr>
              <a:t>가 전래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50B1A6AD-A260-4BAA-9A1E-9EF1D37F2FD3}"/>
              </a:ext>
            </a:extLst>
          </p:cNvPr>
          <p:cNvSpPr txBox="1">
            <a:spLocks/>
          </p:cNvSpPr>
          <p:nvPr/>
        </p:nvSpPr>
        <p:spPr>
          <a:xfrm>
            <a:off x="2318479" y="5137495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현실의 육신</a:t>
            </a:r>
            <a:r>
              <a:rPr lang="en-US" altLang="ko-KR" sz="2500" dirty="0">
                <a:solidFill>
                  <a:srgbClr val="FF0000"/>
                </a:solidFill>
              </a:rPr>
              <a:t>, </a:t>
            </a:r>
            <a:r>
              <a:rPr lang="ko-KR" altLang="en-US" sz="2500" dirty="0">
                <a:solidFill>
                  <a:srgbClr val="FF0000"/>
                </a:solidFill>
              </a:rPr>
              <a:t>상태로 부처가 됨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703B243A-982B-4474-9635-1028D68EB5EE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7555042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2.2 </a:t>
            </a:r>
            <a:r>
              <a:rPr lang="ko-KR" altLang="en-US" sz="4000" dirty="0"/>
              <a:t>일본 불교의 대표적 종파</a:t>
            </a:r>
          </a:p>
        </p:txBody>
      </p:sp>
    </p:spTree>
    <p:extLst>
      <p:ext uri="{BB962C8B-B14F-4D97-AF65-F5344CB8AC3E}">
        <p14:creationId xmlns:p14="http://schemas.microsoft.com/office/powerpoint/2010/main" val="197860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14" grpId="0" animBg="1"/>
      <p:bldP spid="8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716404" y="1724777"/>
            <a:ext cx="2991300" cy="58954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5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부파불교</a:t>
            </a:r>
            <a:r>
              <a:rPr lang="en-US" altLang="ko-KR" dirty="0">
                <a:solidFill>
                  <a:srgbClr val="FF0000"/>
                </a:solidFill>
              </a:rPr>
              <a:t>(</a:t>
            </a:r>
            <a:r>
              <a:rPr lang="ko-KR" altLang="en-US" dirty="0">
                <a:solidFill>
                  <a:srgbClr val="FF0000"/>
                </a:solidFill>
              </a:rPr>
              <a:t>部派佛敎</a:t>
            </a:r>
            <a:r>
              <a:rPr lang="en-US" altLang="ko-KR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930097" y="282360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석가 입멸 후 </a:t>
            </a:r>
            <a:r>
              <a:rPr lang="en-US" altLang="ko-KR" sz="3000" dirty="0"/>
              <a:t>100</a:t>
            </a:r>
            <a:r>
              <a:rPr lang="ko-KR" altLang="en-US" sz="3000" dirty="0"/>
              <a:t>년경에 원시불교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F3732F5-7045-49BC-B7A5-30DBFBF3773B}"/>
              </a:ext>
            </a:extLst>
          </p:cNvPr>
          <p:cNvSpPr txBox="1">
            <a:spLocks/>
          </p:cNvSpPr>
          <p:nvPr/>
        </p:nvSpPr>
        <p:spPr>
          <a:xfrm>
            <a:off x="930097" y="44938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 </a:t>
            </a:r>
            <a:r>
              <a:rPr lang="ko-KR" altLang="en-US" sz="3000" dirty="0"/>
              <a:t> 출가자와 승원</a:t>
            </a:r>
            <a:r>
              <a:rPr lang="en-US" altLang="ko-KR" sz="3000" dirty="0"/>
              <a:t>(</a:t>
            </a:r>
            <a:r>
              <a:rPr lang="ko-KR" altLang="en-US" sz="3000" dirty="0"/>
              <a:t>僧院</a:t>
            </a:r>
            <a:r>
              <a:rPr lang="en-US" altLang="ko-KR" sz="3000" dirty="0"/>
              <a:t>)</a:t>
            </a:r>
            <a:r>
              <a:rPr lang="ko-KR" altLang="en-US" sz="3000" dirty="0"/>
              <a:t>을 중심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98168C00-983E-4191-95A8-F1377A8442C4}"/>
              </a:ext>
            </a:extLst>
          </p:cNvPr>
          <p:cNvSpPr txBox="1">
            <a:spLocks/>
          </p:cNvSpPr>
          <p:nvPr/>
        </p:nvSpPr>
        <p:spPr>
          <a:xfrm>
            <a:off x="2318479" y="3467259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 보수적인 성향</a:t>
            </a:r>
            <a:r>
              <a:rPr lang="en-US" altLang="ko-KR" sz="2500" dirty="0">
                <a:solidFill>
                  <a:srgbClr val="FF0000"/>
                </a:solidFill>
              </a:rPr>
              <a:t>, </a:t>
            </a:r>
            <a:r>
              <a:rPr lang="ko-KR" altLang="en-US" sz="2500" dirty="0">
                <a:solidFill>
                  <a:srgbClr val="FF0000"/>
                </a:solidFill>
              </a:rPr>
              <a:t>개인적 깨달음 강조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50B1A6AD-A260-4BAA-9A1E-9EF1D37F2FD3}"/>
              </a:ext>
            </a:extLst>
          </p:cNvPr>
          <p:cNvSpPr txBox="1">
            <a:spLocks/>
          </p:cNvSpPr>
          <p:nvPr/>
        </p:nvSpPr>
        <p:spPr>
          <a:xfrm>
            <a:off x="2318479" y="5137495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자기 수행</a:t>
            </a:r>
            <a:r>
              <a:rPr lang="en-US" altLang="ko-KR" sz="2500" dirty="0">
                <a:solidFill>
                  <a:srgbClr val="FF0000"/>
                </a:solidFill>
              </a:rPr>
              <a:t>, </a:t>
            </a:r>
            <a:r>
              <a:rPr lang="ko-KR" altLang="en-US" sz="2500" dirty="0">
                <a:solidFill>
                  <a:srgbClr val="FF0000"/>
                </a:solidFill>
              </a:rPr>
              <a:t>타인 구제엔 소홀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703B243A-982B-4474-9635-1028D68EB5EE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7555042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2.2 </a:t>
            </a:r>
            <a:r>
              <a:rPr lang="ko-KR" altLang="en-US" sz="4000" dirty="0"/>
              <a:t>일본 불교의 대표적 종파</a:t>
            </a:r>
          </a:p>
        </p:txBody>
      </p:sp>
    </p:spTree>
    <p:extLst>
      <p:ext uri="{BB962C8B-B14F-4D97-AF65-F5344CB8AC3E}">
        <p14:creationId xmlns:p14="http://schemas.microsoft.com/office/powerpoint/2010/main" val="165881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14" grpId="0" animBg="1"/>
      <p:bldP spid="8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7555042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>
                <a:solidFill>
                  <a:srgbClr val="0070C0"/>
                </a:solidFill>
              </a:rPr>
              <a:t>3. </a:t>
            </a:r>
            <a:r>
              <a:rPr lang="ko-KR" altLang="en-US" sz="4000" dirty="0">
                <a:solidFill>
                  <a:srgbClr val="0070C0"/>
                </a:solidFill>
              </a:rPr>
              <a:t>일본 내 다양한 종교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611890" y="1988811"/>
            <a:ext cx="6855838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3.1 </a:t>
            </a:r>
            <a:r>
              <a:rPr lang="ko-KR" altLang="en-US" sz="3000" dirty="0"/>
              <a:t>신흥 종교가 많은 이유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98191" y="305865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타종교에 대한 관용의 자세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1130F954-A3EC-439F-AB12-E778439ACFBB}"/>
              </a:ext>
            </a:extLst>
          </p:cNvPr>
          <p:cNvSpPr txBox="1">
            <a:spLocks/>
          </p:cNvSpPr>
          <p:nvPr/>
        </p:nvSpPr>
        <p:spPr>
          <a:xfrm>
            <a:off x="1098191" y="408600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 err="1"/>
              <a:t>타신에</a:t>
            </a:r>
            <a:r>
              <a:rPr lang="ko-KR" altLang="en-US" sz="2500" dirty="0"/>
              <a:t> 대한 거부감 제로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A7B93D41-92A0-45A4-8952-B6295B1C0CA1}"/>
              </a:ext>
            </a:extLst>
          </p:cNvPr>
          <p:cNvSpPr txBox="1">
            <a:spLocks/>
          </p:cNvSpPr>
          <p:nvPr/>
        </p:nvSpPr>
        <p:spPr>
          <a:xfrm>
            <a:off x="1098191" y="511335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- </a:t>
            </a:r>
            <a:r>
              <a:rPr lang="ko-KR" altLang="en-US" sz="2500" dirty="0">
                <a:solidFill>
                  <a:srgbClr val="FF0000"/>
                </a:solidFill>
              </a:rPr>
              <a:t>부작용으로 사이비 종교가 난립</a:t>
            </a:r>
          </a:p>
        </p:txBody>
      </p:sp>
    </p:spTree>
    <p:extLst>
      <p:ext uri="{BB962C8B-B14F-4D97-AF65-F5344CB8AC3E}">
        <p14:creationId xmlns:p14="http://schemas.microsoft.com/office/powerpoint/2010/main" val="154640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2FC3B4-B61E-4C54-8EAA-DD63D4EE5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85" y="-577516"/>
            <a:ext cx="10548778" cy="69133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4000" b="1" u="sng" dirty="0"/>
          </a:p>
          <a:p>
            <a:pPr marL="0" indent="0">
              <a:buNone/>
            </a:pPr>
            <a:r>
              <a:rPr lang="ko-KR" altLang="en-US" sz="5400" dirty="0"/>
              <a:t>목차</a:t>
            </a:r>
            <a:endParaRPr lang="en-US" altLang="ko-KR" sz="5400" dirty="0"/>
          </a:p>
          <a:p>
            <a:pPr marL="0" indent="0">
              <a:buNone/>
            </a:pPr>
            <a:endParaRPr lang="en-US" altLang="ko-KR" sz="4000" dirty="0"/>
          </a:p>
          <a:p>
            <a:pPr marL="0" indent="0">
              <a:buNone/>
            </a:pPr>
            <a:r>
              <a:rPr lang="en-US" altLang="ko-KR" sz="4000" dirty="0"/>
              <a:t>1. </a:t>
            </a:r>
            <a:r>
              <a:rPr lang="ko-KR" altLang="en-US" sz="4000" dirty="0"/>
              <a:t>일본의 신도 문화</a:t>
            </a:r>
            <a:endParaRPr lang="en-US" altLang="ko-KR" sz="4000" dirty="0"/>
          </a:p>
          <a:p>
            <a:pPr marL="0" indent="0">
              <a:buNone/>
            </a:pPr>
            <a:r>
              <a:rPr lang="en-US" altLang="ko-KR" sz="2200" dirty="0"/>
              <a:t>              </a:t>
            </a:r>
            <a:r>
              <a:rPr lang="en-US" altLang="ko-KR" sz="2400" dirty="0"/>
              <a:t>1.1  </a:t>
            </a:r>
            <a:r>
              <a:rPr lang="ko-KR" altLang="en-US" sz="2400" dirty="0"/>
              <a:t>뿌리 깊은 신도 문화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             1.2  </a:t>
            </a:r>
            <a:r>
              <a:rPr lang="ko-KR" altLang="en-US" sz="2400" dirty="0"/>
              <a:t>인간도 신이 될 수 있는 특이한 문화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4000" dirty="0"/>
              <a:t>2. </a:t>
            </a:r>
            <a:r>
              <a:rPr lang="ko-KR" altLang="en-US" sz="4000" dirty="0"/>
              <a:t>일본의 불교 문화 </a:t>
            </a:r>
            <a:endParaRPr lang="en-US" altLang="ko-KR" sz="4000" dirty="0"/>
          </a:p>
          <a:p>
            <a:pPr marL="0" indent="0">
              <a:buNone/>
            </a:pPr>
            <a:r>
              <a:rPr lang="en-US" altLang="ko-KR" sz="2400" dirty="0"/>
              <a:t>             2.1 </a:t>
            </a:r>
            <a:r>
              <a:rPr lang="ko-KR" altLang="en-US" sz="2400" dirty="0"/>
              <a:t>일본인의 생활이 된 불교 문화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             2.2 </a:t>
            </a:r>
            <a:r>
              <a:rPr lang="ko-KR" altLang="en-US" sz="2400" dirty="0"/>
              <a:t>불교의 대표적 종파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4000" dirty="0"/>
              <a:t>3. </a:t>
            </a:r>
            <a:r>
              <a:rPr lang="ko-KR" altLang="en-US" sz="4000" dirty="0"/>
              <a:t>일본 내 다양한 종교</a:t>
            </a:r>
            <a:endParaRPr lang="en-US" altLang="ko-KR" sz="4000" dirty="0"/>
          </a:p>
          <a:p>
            <a:pPr marL="0" indent="0">
              <a:buNone/>
            </a:pPr>
            <a:r>
              <a:rPr lang="en-US" altLang="ko-KR" sz="2400" dirty="0"/>
              <a:t>             3.1  </a:t>
            </a:r>
            <a:r>
              <a:rPr lang="ko-KR" altLang="en-US" sz="2400" dirty="0"/>
              <a:t>신흥 종교가 많은 이유</a:t>
            </a:r>
            <a:endParaRPr lang="en-US" altLang="ko-KR" sz="2400" dirty="0"/>
          </a:p>
          <a:p>
            <a:pPr marL="0" indent="0">
              <a:buNone/>
            </a:pPr>
            <a:endParaRPr lang="en-US" altLang="ko-KR" sz="4000" dirty="0"/>
          </a:p>
          <a:p>
            <a:pPr marL="0" indent="0">
              <a:buNone/>
            </a:pPr>
            <a:endParaRPr lang="en-US" altLang="ko-KR" sz="4000" dirty="0"/>
          </a:p>
        </p:txBody>
      </p:sp>
    </p:spTree>
    <p:extLst>
      <p:ext uri="{BB962C8B-B14F-4D97-AF65-F5344CB8AC3E}">
        <p14:creationId xmlns:p14="http://schemas.microsoft.com/office/powerpoint/2010/main" val="2989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2FC3B4-B61E-4C54-8EAA-DD63D4EE5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348" y="137786"/>
            <a:ext cx="10515600" cy="58143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altLang="ko-KR" sz="4000" b="1" u="sng" dirty="0"/>
          </a:p>
          <a:p>
            <a:pPr marL="0" indent="0">
              <a:buNone/>
            </a:pPr>
            <a:r>
              <a:rPr lang="ko-KR" altLang="en-US" sz="5200" u="sng" dirty="0">
                <a:solidFill>
                  <a:srgbClr val="0070C0"/>
                </a:solidFill>
              </a:rPr>
              <a:t>일본 종교의 의의</a:t>
            </a:r>
            <a:endParaRPr lang="en-US" altLang="ko-KR" sz="52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신에게 의탁하여 안정을 얻음</a:t>
            </a:r>
            <a:endParaRPr lang="en-US" altLang="ko-KR" sz="4800" dirty="0"/>
          </a:p>
          <a:p>
            <a:pPr marL="742950" indent="-742950">
              <a:buAutoNum type="arabicPeriod"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사후세계에 대한 두려움을 극복</a:t>
            </a:r>
            <a:endParaRPr lang="en-US" altLang="ko-KR" sz="4800" dirty="0"/>
          </a:p>
          <a:p>
            <a:pPr marL="742950" indent="-742950">
              <a:buAutoNum type="arabicPeriod"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자연재해의 이유를 신에게서 찾음</a:t>
            </a:r>
            <a:endParaRPr lang="en-US" altLang="ko-KR" sz="4800" dirty="0"/>
          </a:p>
          <a:p>
            <a:pPr marL="742950" indent="-742950">
              <a:buAutoNum type="arabicPeriod"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관습과 전통 </a:t>
            </a:r>
            <a:r>
              <a:rPr lang="ko-KR" altLang="en-US" sz="4800" dirty="0" err="1"/>
              <a:t>문화로써의</a:t>
            </a:r>
            <a:r>
              <a:rPr lang="ko-KR" altLang="en-US" sz="4800" dirty="0"/>
              <a:t> 가치가 높음</a:t>
            </a:r>
            <a:endParaRPr lang="en-US" altLang="ko-KR" sz="4800" dirty="0"/>
          </a:p>
        </p:txBody>
      </p:sp>
    </p:spTree>
    <p:extLst>
      <p:ext uri="{BB962C8B-B14F-4D97-AF65-F5344CB8AC3E}">
        <p14:creationId xmlns:p14="http://schemas.microsoft.com/office/powerpoint/2010/main" val="106246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A01CA9-268B-4ECE-A44A-88905128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8" y="226977"/>
            <a:ext cx="4947340" cy="884816"/>
          </a:xfrm>
          <a:ln w="152400" cmpd="thickThin">
            <a:noFill/>
          </a:ln>
        </p:spPr>
        <p:txBody>
          <a:bodyPr>
            <a:noAutofit/>
          </a:bodyPr>
          <a:lstStyle/>
          <a:p>
            <a:r>
              <a:rPr lang="en-US" altLang="ko-KR" sz="4500" dirty="0">
                <a:solidFill>
                  <a:srgbClr val="0070C0"/>
                </a:solidFill>
                <a:latin typeface="+mj-ea"/>
              </a:rPr>
              <a:t>1</a:t>
            </a:r>
            <a:r>
              <a:rPr lang="en-US" altLang="ko-KR" sz="4000" dirty="0">
                <a:solidFill>
                  <a:srgbClr val="0070C0"/>
                </a:solidFill>
                <a:latin typeface="+mj-ea"/>
              </a:rPr>
              <a:t>. </a:t>
            </a:r>
            <a:r>
              <a:rPr lang="ko-KR" altLang="en-US" sz="4000" dirty="0">
                <a:solidFill>
                  <a:srgbClr val="0070C0"/>
                </a:solidFill>
                <a:latin typeface="+mj-ea"/>
              </a:rPr>
              <a:t>일본의 신도 문화</a:t>
            </a:r>
            <a:endParaRPr lang="ko-KR" altLang="en-US" sz="4000" dirty="0">
              <a:solidFill>
                <a:srgbClr val="0070C0"/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1AA44EDD-F7B6-4597-83B1-0E32212E7736}"/>
              </a:ext>
            </a:extLst>
          </p:cNvPr>
          <p:cNvSpPr txBox="1">
            <a:spLocks/>
          </p:cNvSpPr>
          <p:nvPr/>
        </p:nvSpPr>
        <p:spPr>
          <a:xfrm>
            <a:off x="4400526" y="1808372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신을 모시는 신사</a:t>
            </a: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66C3B4F-B6C4-41DB-A9C2-3315127C0276}"/>
              </a:ext>
            </a:extLst>
          </p:cNvPr>
          <p:cNvSpPr txBox="1">
            <a:spLocks/>
          </p:cNvSpPr>
          <p:nvPr/>
        </p:nvSpPr>
        <p:spPr>
          <a:xfrm>
            <a:off x="8579115" y="1808373"/>
            <a:ext cx="4011708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신사 참배</a:t>
            </a: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FBE9CF9D-FE8D-4CF3-B219-D470A713D283}"/>
              </a:ext>
            </a:extLst>
          </p:cNvPr>
          <p:cNvSpPr/>
          <p:nvPr/>
        </p:nvSpPr>
        <p:spPr>
          <a:xfrm>
            <a:off x="4628287" y="2452334"/>
            <a:ext cx="2935425" cy="250495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DFACC475-D603-4819-AA44-04978778F33F}"/>
              </a:ext>
            </a:extLst>
          </p:cNvPr>
          <p:cNvSpPr/>
          <p:nvPr/>
        </p:nvSpPr>
        <p:spPr>
          <a:xfrm>
            <a:off x="705931" y="2452335"/>
            <a:ext cx="2935425" cy="250495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59A1461E-CE01-45FA-A46F-0AF569D5EF1A}"/>
              </a:ext>
            </a:extLst>
          </p:cNvPr>
          <p:cNvSpPr/>
          <p:nvPr/>
        </p:nvSpPr>
        <p:spPr>
          <a:xfrm>
            <a:off x="8430723" y="2537375"/>
            <a:ext cx="2935425" cy="2504951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내용 개체 틀 2">
            <a:extLst>
              <a:ext uri="{FF2B5EF4-FFF2-40B4-BE49-F238E27FC236}">
                <a16:creationId xmlns:a16="http://schemas.microsoft.com/office/drawing/2014/main" id="{283548C8-EA59-4872-9C1C-8BC52944CEAE}"/>
              </a:ext>
            </a:extLst>
          </p:cNvPr>
          <p:cNvSpPr txBox="1">
            <a:spLocks/>
          </p:cNvSpPr>
          <p:nvPr/>
        </p:nvSpPr>
        <p:spPr>
          <a:xfrm>
            <a:off x="4058129" y="5423618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신과 인간의 만나는 곳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6151A673-481D-40CA-B1F3-1B68991349AA}"/>
              </a:ext>
            </a:extLst>
          </p:cNvPr>
          <p:cNvSpPr txBox="1">
            <a:spLocks/>
          </p:cNvSpPr>
          <p:nvPr/>
        </p:nvSpPr>
        <p:spPr>
          <a:xfrm>
            <a:off x="389716" y="1810078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200" dirty="0"/>
              <a:t>800</a:t>
            </a:r>
            <a:r>
              <a:rPr lang="ko-KR" altLang="en-US" sz="3200" dirty="0"/>
              <a:t>백만의 다신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EEA47F57-D5BE-456E-9B40-9A5D93D269CD}"/>
              </a:ext>
            </a:extLst>
          </p:cNvPr>
          <p:cNvSpPr txBox="1">
            <a:spLocks/>
          </p:cNvSpPr>
          <p:nvPr/>
        </p:nvSpPr>
        <p:spPr>
          <a:xfrm>
            <a:off x="389716" y="5429199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수많은 신을 섬김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B19DB5D7-F743-4460-80D8-00FE1E0D0D4B}"/>
              </a:ext>
            </a:extLst>
          </p:cNvPr>
          <p:cNvSpPr txBox="1">
            <a:spLocks/>
          </p:cNvSpPr>
          <p:nvPr/>
        </p:nvSpPr>
        <p:spPr>
          <a:xfrm>
            <a:off x="8442782" y="5423618"/>
            <a:ext cx="292336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뿌리깊은 관습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1804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8" grpId="0" animBg="1"/>
      <p:bldP spid="20" grpId="0" animBg="1"/>
      <p:bldP spid="22" grpId="0" animBg="1"/>
      <p:bldP spid="24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/>
              <a:t>뿌리깊은 신도 문화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394576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일본인에게 신은 친숙한 존재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94688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고대 시대부터 </a:t>
            </a:r>
            <a:r>
              <a:rPr lang="ko-KR" altLang="en-US" sz="3000" dirty="0" err="1"/>
              <a:t>기원된</a:t>
            </a:r>
            <a:r>
              <a:rPr lang="ko-KR" altLang="en-US" sz="3000" dirty="0"/>
              <a:t> 관습적 문화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597150" y="512558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타종교와 달리 창시자와 교리의 부재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888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사각형: 잘린 한쪽 모서리 15">
            <a:extLst>
              <a:ext uri="{FF2B5EF4-FFF2-40B4-BE49-F238E27FC236}">
                <a16:creationId xmlns:a16="http://schemas.microsoft.com/office/drawing/2014/main" id="{6EF30830-EF82-4E21-B2A3-A0473D17F010}"/>
              </a:ext>
            </a:extLst>
          </p:cNvPr>
          <p:cNvSpPr/>
          <p:nvPr/>
        </p:nvSpPr>
        <p:spPr>
          <a:xfrm>
            <a:off x="933267" y="3400646"/>
            <a:ext cx="2517318" cy="2333379"/>
          </a:xfrm>
          <a:prstGeom prst="snip1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1782560D-7B0D-40C4-9493-6662F5E297FE}"/>
              </a:ext>
            </a:extLst>
          </p:cNvPr>
          <p:cNvSpPr txBox="1">
            <a:spLocks/>
          </p:cNvSpPr>
          <p:nvPr/>
        </p:nvSpPr>
        <p:spPr>
          <a:xfrm>
            <a:off x="454482" y="1627541"/>
            <a:ext cx="3515939" cy="534116"/>
          </a:xfrm>
          <a:prstGeom prst="rect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200" dirty="0">
                <a:solidFill>
                  <a:srgbClr val="FF0000"/>
                </a:solidFill>
              </a:rPr>
              <a:t>일본 내 유명한 신들 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7" name="내용 개체 틀 2">
            <a:extLst>
              <a:ext uri="{FF2B5EF4-FFF2-40B4-BE49-F238E27FC236}">
                <a16:creationId xmlns:a16="http://schemas.microsoft.com/office/drawing/2014/main" id="{212FA9FF-C71A-43B1-8BE8-54423E17FFEC}"/>
              </a:ext>
            </a:extLst>
          </p:cNvPr>
          <p:cNvSpPr txBox="1">
            <a:spLocks/>
          </p:cNvSpPr>
          <p:nvPr/>
        </p:nvSpPr>
        <p:spPr>
          <a:xfrm>
            <a:off x="368550" y="259165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아마테라스</a:t>
            </a:r>
            <a:r>
              <a:rPr lang="ko-KR" altLang="en-US" sz="3000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天照大神</a:t>
            </a:r>
            <a:r>
              <a:rPr lang="en-US" altLang="ko-KR" dirty="0"/>
              <a:t>) </a:t>
            </a:r>
            <a:endParaRPr lang="ko-KR" altLang="en-US" sz="3000" dirty="0"/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1AEE7079-441A-4617-9AB8-0AA2FB976EF4}"/>
              </a:ext>
            </a:extLst>
          </p:cNvPr>
          <p:cNvSpPr txBox="1">
            <a:spLocks/>
          </p:cNvSpPr>
          <p:nvPr/>
        </p:nvSpPr>
        <p:spPr>
          <a:xfrm>
            <a:off x="4146071" y="2591650"/>
            <a:ext cx="3602266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스사노오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須佐之男命</a:t>
            </a:r>
            <a:r>
              <a:rPr lang="en-US" altLang="ko-KR" dirty="0"/>
              <a:t>)</a:t>
            </a:r>
            <a:endParaRPr lang="ko-KR" altLang="en-US" sz="3000" dirty="0"/>
          </a:p>
        </p:txBody>
      </p:sp>
      <p:sp>
        <p:nvSpPr>
          <p:cNvPr id="12" name="제목 1">
            <a:extLst>
              <a:ext uri="{FF2B5EF4-FFF2-40B4-BE49-F238E27FC236}">
                <a16:creationId xmlns:a16="http://schemas.microsoft.com/office/drawing/2014/main" id="{0D3C49B2-BBE2-475A-BF49-5E04D76F8D02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/>
              <a:t>뿌리깊은 신도 문화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2F718A-5C73-4A02-91C3-7A580984A94E}"/>
              </a:ext>
            </a:extLst>
          </p:cNvPr>
          <p:cNvSpPr txBox="1"/>
          <p:nvPr/>
        </p:nvSpPr>
        <p:spPr>
          <a:xfrm>
            <a:off x="895481" y="6008009"/>
            <a:ext cx="25173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( </a:t>
            </a:r>
            <a:r>
              <a:rPr lang="ko-KR" altLang="en-US" dirty="0"/>
              <a:t>주신</a:t>
            </a:r>
            <a:r>
              <a:rPr lang="en-US" altLang="ko-KR" dirty="0"/>
              <a:t>, </a:t>
            </a:r>
            <a:r>
              <a:rPr lang="ko-KR" altLang="en-US" dirty="0"/>
              <a:t>태양신</a:t>
            </a:r>
            <a:r>
              <a:rPr lang="en-US" altLang="ko-KR" dirty="0"/>
              <a:t>, </a:t>
            </a:r>
            <a:r>
              <a:rPr lang="ko-KR" altLang="en-US" dirty="0"/>
              <a:t>농경신</a:t>
            </a:r>
            <a:r>
              <a:rPr lang="en-US" altLang="ko-KR" dirty="0"/>
              <a:t> ) </a:t>
            </a:r>
            <a:r>
              <a:rPr lang="ko-KR" altLang="en-US" dirty="0"/>
              <a:t> </a:t>
            </a:r>
          </a:p>
        </p:txBody>
      </p:sp>
      <p:sp>
        <p:nvSpPr>
          <p:cNvPr id="22" name="사각형: 잘린 한쪽 모서리 21">
            <a:extLst>
              <a:ext uri="{FF2B5EF4-FFF2-40B4-BE49-F238E27FC236}">
                <a16:creationId xmlns:a16="http://schemas.microsoft.com/office/drawing/2014/main" id="{88A4BE8A-91AB-4BB2-BED4-2DF664355BDC}"/>
              </a:ext>
            </a:extLst>
          </p:cNvPr>
          <p:cNvSpPr/>
          <p:nvPr/>
        </p:nvSpPr>
        <p:spPr>
          <a:xfrm>
            <a:off x="4584677" y="3429000"/>
            <a:ext cx="2517318" cy="2333379"/>
          </a:xfrm>
          <a:prstGeom prst="snip1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41C9CD-ECEA-45D6-AE54-E476AF05D3C8}"/>
              </a:ext>
            </a:extLst>
          </p:cNvPr>
          <p:cNvSpPr txBox="1"/>
          <p:nvPr/>
        </p:nvSpPr>
        <p:spPr>
          <a:xfrm>
            <a:off x="3965992" y="6032676"/>
            <a:ext cx="39174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( </a:t>
            </a:r>
            <a:r>
              <a:rPr lang="ko-KR" altLang="en-US" dirty="0"/>
              <a:t>폭풍의 신</a:t>
            </a:r>
            <a:r>
              <a:rPr lang="en-US" altLang="ko-KR" dirty="0"/>
              <a:t>, </a:t>
            </a:r>
            <a:r>
              <a:rPr lang="ko-KR" altLang="en-US" dirty="0" err="1"/>
              <a:t>오로치를</a:t>
            </a:r>
            <a:r>
              <a:rPr lang="ko-KR" altLang="en-US" dirty="0"/>
              <a:t> 퇴치한 영웅신</a:t>
            </a:r>
            <a:r>
              <a:rPr lang="en-US" altLang="ko-KR" dirty="0"/>
              <a:t>) </a:t>
            </a:r>
            <a:r>
              <a:rPr lang="ko-KR" altLang="en-US" dirty="0"/>
              <a:t> </a:t>
            </a:r>
          </a:p>
        </p:txBody>
      </p:sp>
      <p:sp>
        <p:nvSpPr>
          <p:cNvPr id="24" name="내용 개체 틀 2">
            <a:extLst>
              <a:ext uri="{FF2B5EF4-FFF2-40B4-BE49-F238E27FC236}">
                <a16:creationId xmlns:a16="http://schemas.microsoft.com/office/drawing/2014/main" id="{DA759719-343F-404E-B5EA-65FA0061013B}"/>
              </a:ext>
            </a:extLst>
          </p:cNvPr>
          <p:cNvSpPr txBox="1">
            <a:spLocks/>
          </p:cNvSpPr>
          <p:nvPr/>
        </p:nvSpPr>
        <p:spPr>
          <a:xfrm>
            <a:off x="8081856" y="2599161"/>
            <a:ext cx="3602266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츠쿠요미</a:t>
            </a:r>
            <a:r>
              <a:rPr lang="en-US" altLang="ko-KR" dirty="0"/>
              <a:t>(</a:t>
            </a:r>
            <a:r>
              <a:rPr lang="ko-KR" altLang="en-US" dirty="0"/>
              <a:t>月論命</a:t>
            </a:r>
            <a:r>
              <a:rPr lang="en-US" altLang="ko-KR" dirty="0"/>
              <a:t>)</a:t>
            </a:r>
            <a:endParaRPr lang="ko-KR" altLang="en-US" sz="3000" dirty="0"/>
          </a:p>
        </p:txBody>
      </p:sp>
      <p:sp>
        <p:nvSpPr>
          <p:cNvPr id="25" name="사각형: 잘린 한쪽 모서리 24">
            <a:extLst>
              <a:ext uri="{FF2B5EF4-FFF2-40B4-BE49-F238E27FC236}">
                <a16:creationId xmlns:a16="http://schemas.microsoft.com/office/drawing/2014/main" id="{43FA0F1B-87FC-4C1E-980E-F277799CF9C9}"/>
              </a:ext>
            </a:extLst>
          </p:cNvPr>
          <p:cNvSpPr/>
          <p:nvPr/>
        </p:nvSpPr>
        <p:spPr>
          <a:xfrm>
            <a:off x="8236087" y="3400646"/>
            <a:ext cx="2517318" cy="2333379"/>
          </a:xfrm>
          <a:prstGeom prst="snip1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F554EF-E032-4E3F-911E-7F4C51D893A4}"/>
              </a:ext>
            </a:extLst>
          </p:cNvPr>
          <p:cNvSpPr txBox="1"/>
          <p:nvPr/>
        </p:nvSpPr>
        <p:spPr>
          <a:xfrm>
            <a:off x="8436595" y="6039565"/>
            <a:ext cx="25173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( </a:t>
            </a:r>
            <a:r>
              <a:rPr lang="ko-KR" altLang="en-US" dirty="0"/>
              <a:t>달의 신</a:t>
            </a:r>
            <a:r>
              <a:rPr lang="en-US" altLang="ko-KR" dirty="0"/>
              <a:t>, </a:t>
            </a:r>
            <a:r>
              <a:rPr lang="ko-KR" altLang="en-US" dirty="0"/>
              <a:t>악의 신</a:t>
            </a:r>
            <a:r>
              <a:rPr lang="en-US" altLang="ko-KR" dirty="0"/>
              <a:t>) </a:t>
            </a:r>
            <a:r>
              <a:rPr lang="ko-KR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989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7" grpId="0"/>
      <p:bldP spid="18" grpId="0"/>
      <p:bldP spid="21" grpId="0"/>
      <p:bldP spid="22" grpId="0" animBg="1"/>
      <p:bldP spid="23" grpId="0"/>
      <p:bldP spid="24" grpId="0"/>
      <p:bldP spid="25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/>
              <a:t>뿌리깊은 신도 문화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454482" y="2750075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주요 신들의 설화가 고대부터 전승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454482" y="357555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자연재해를 신에게 의탁하여 치유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454482" y="451619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각 지방에 따른 폐쇄적인 마을 문화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B38B787A-F681-4425-A320-3EFD586EAE3D}"/>
              </a:ext>
            </a:extLst>
          </p:cNvPr>
          <p:cNvSpPr txBox="1">
            <a:spLocks/>
          </p:cNvSpPr>
          <p:nvPr/>
        </p:nvSpPr>
        <p:spPr>
          <a:xfrm>
            <a:off x="454482" y="1627541"/>
            <a:ext cx="4249865" cy="534116"/>
          </a:xfrm>
          <a:prstGeom prst="rect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200" dirty="0">
                <a:solidFill>
                  <a:srgbClr val="FF0000"/>
                </a:solidFill>
              </a:rPr>
              <a:t>신도 문화가 번성한 이유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03DFEA1A-0DB3-4AF2-BEA9-EFAB21435F4F}"/>
              </a:ext>
            </a:extLst>
          </p:cNvPr>
          <p:cNvSpPr txBox="1">
            <a:spLocks/>
          </p:cNvSpPr>
          <p:nvPr/>
        </p:nvSpPr>
        <p:spPr>
          <a:xfrm>
            <a:off x="454482" y="548767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지역마다 전승되는 전설과 신화가 다름</a:t>
            </a:r>
          </a:p>
        </p:txBody>
      </p:sp>
    </p:spTree>
    <p:extLst>
      <p:ext uri="{BB962C8B-B14F-4D97-AF65-F5344CB8AC3E}">
        <p14:creationId xmlns:p14="http://schemas.microsoft.com/office/powerpoint/2010/main" val="58635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4" grpId="0" animBg="1"/>
      <p:bldP spid="10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/>
              <a:t>뿌리깊은 신도 문화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454482" y="2750075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샤머니즘</a:t>
            </a:r>
            <a:r>
              <a:rPr lang="en-US" altLang="ko-KR" sz="3200" dirty="0"/>
              <a:t> (</a:t>
            </a:r>
            <a:r>
              <a:rPr lang="ko-KR" altLang="en-US" sz="3200" dirty="0"/>
              <a:t>초자연존재와 소통</a:t>
            </a:r>
            <a:r>
              <a:rPr lang="en-US" altLang="ko-KR" sz="3200" dirty="0"/>
              <a:t>)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454482" y="384448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애니미즘</a:t>
            </a:r>
            <a:r>
              <a:rPr lang="en-US" altLang="ko-KR" sz="3000" dirty="0"/>
              <a:t> (</a:t>
            </a:r>
            <a:r>
              <a:rPr lang="ko-KR" altLang="en-US" sz="3000" dirty="0"/>
              <a:t>무생물에게도 신이 </a:t>
            </a:r>
            <a:r>
              <a:rPr lang="ko-KR" altLang="en-US" sz="3000" dirty="0" err="1"/>
              <a:t>깃듬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454482" y="4938898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토테미즘 </a:t>
            </a:r>
            <a:r>
              <a:rPr lang="en-US" altLang="ko-KR" sz="3000" dirty="0"/>
              <a:t>(</a:t>
            </a:r>
            <a:r>
              <a:rPr lang="ko-KR" altLang="en-US" sz="3000" dirty="0"/>
              <a:t>사회의 합의에 의해 만들어진 신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B38B787A-F681-4425-A320-3EFD586EAE3D}"/>
              </a:ext>
            </a:extLst>
          </p:cNvPr>
          <p:cNvSpPr txBox="1">
            <a:spLocks/>
          </p:cNvSpPr>
          <p:nvPr/>
        </p:nvSpPr>
        <p:spPr>
          <a:xfrm>
            <a:off x="454482" y="1627541"/>
            <a:ext cx="3925013" cy="534116"/>
          </a:xfrm>
          <a:prstGeom prst="rect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200" dirty="0">
                <a:solidFill>
                  <a:srgbClr val="FF0000"/>
                </a:solidFill>
              </a:rPr>
              <a:t>신도 </a:t>
            </a:r>
            <a:r>
              <a:rPr lang="ko-KR" altLang="en-US" sz="3200">
                <a:solidFill>
                  <a:srgbClr val="FF0000"/>
                </a:solidFill>
              </a:rPr>
              <a:t>문화의 주요 속성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5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4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CA051AA8-FD4B-4AD5-86D1-D26DD4C0EC1E}"/>
              </a:ext>
            </a:extLst>
          </p:cNvPr>
          <p:cNvSpPr txBox="1">
            <a:spLocks/>
          </p:cNvSpPr>
          <p:nvPr/>
        </p:nvSpPr>
        <p:spPr>
          <a:xfrm>
            <a:off x="860623" y="4633996"/>
            <a:ext cx="5757151" cy="526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3200" dirty="0"/>
          </a:p>
          <a:p>
            <a:endParaRPr lang="ko-KR" altLang="en-US" sz="3200" dirty="0"/>
          </a:p>
        </p:txBody>
      </p:sp>
      <p:sp>
        <p:nvSpPr>
          <p:cNvPr id="17" name="내용 개체 틀 2">
            <a:extLst>
              <a:ext uri="{FF2B5EF4-FFF2-40B4-BE49-F238E27FC236}">
                <a16:creationId xmlns:a16="http://schemas.microsoft.com/office/drawing/2014/main" id="{EDBBEFA8-814B-4900-BF27-3F8FEE459096}"/>
              </a:ext>
            </a:extLst>
          </p:cNvPr>
          <p:cNvSpPr txBox="1">
            <a:spLocks/>
          </p:cNvSpPr>
          <p:nvPr/>
        </p:nvSpPr>
        <p:spPr>
          <a:xfrm>
            <a:off x="3868349" y="2024287"/>
            <a:ext cx="549885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 err="1"/>
              <a:t>신도란</a:t>
            </a:r>
            <a:r>
              <a:rPr lang="ko-KR" altLang="en-US" sz="3200" dirty="0"/>
              <a:t> 무엇인가</a:t>
            </a:r>
            <a:r>
              <a:rPr lang="en-US" altLang="ko-KR" sz="3200" dirty="0"/>
              <a:t>?</a:t>
            </a:r>
            <a:endParaRPr lang="ko-KR" altLang="en-US" dirty="0"/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888A5C6E-529B-4F6C-A3E1-B425E17F0347}"/>
              </a:ext>
            </a:extLst>
          </p:cNvPr>
          <p:cNvSpPr txBox="1">
            <a:spLocks/>
          </p:cNvSpPr>
          <p:nvPr/>
        </p:nvSpPr>
        <p:spPr>
          <a:xfrm>
            <a:off x="1248711" y="5489472"/>
            <a:ext cx="3628811" cy="495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/>
              <a:t>(</a:t>
            </a:r>
            <a:r>
              <a:rPr lang="ko-KR" altLang="en-US" sz="2200" dirty="0"/>
              <a:t>동영상으로 보는 신도 문화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21" name="내용 개체 틀 2">
            <a:extLst>
              <a:ext uri="{FF2B5EF4-FFF2-40B4-BE49-F238E27FC236}">
                <a16:creationId xmlns:a16="http://schemas.microsoft.com/office/drawing/2014/main" id="{4B0A6E29-86AE-4C17-91DC-AB3BCF5F4D26}"/>
              </a:ext>
            </a:extLst>
          </p:cNvPr>
          <p:cNvSpPr txBox="1">
            <a:spLocks/>
          </p:cNvSpPr>
          <p:nvPr/>
        </p:nvSpPr>
        <p:spPr>
          <a:xfrm>
            <a:off x="6617774" y="5489472"/>
            <a:ext cx="4593285" cy="495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/>
              <a:t>(</a:t>
            </a:r>
            <a:r>
              <a:rPr lang="ko-KR" altLang="en-US" sz="2200" dirty="0"/>
              <a:t>동영상으로 보는 신도 문화</a:t>
            </a:r>
            <a:r>
              <a:rPr lang="en-US" altLang="ko-KR" sz="2200" dirty="0"/>
              <a:t>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pic>
        <p:nvPicPr>
          <p:cNvPr id="2" name="온라인 미디어 1" title="神道とは何か？わかりやすく解説">
            <a:hlinkClick r:id="" action="ppaction://media"/>
            <a:extLst>
              <a:ext uri="{FF2B5EF4-FFF2-40B4-BE49-F238E27FC236}">
                <a16:creationId xmlns:a16="http://schemas.microsoft.com/office/drawing/2014/main" id="{4A0E444D-3A24-41A9-BAE0-E646CA319DD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72971" y="2843415"/>
            <a:ext cx="3980292" cy="2248865"/>
          </a:xfrm>
          <a:prstGeom prst="rect">
            <a:avLst/>
          </a:prstGeom>
        </p:spPr>
      </p:pic>
      <p:sp>
        <p:nvSpPr>
          <p:cNvPr id="16" name="제목 1">
            <a:extLst>
              <a:ext uri="{FF2B5EF4-FFF2-40B4-BE49-F238E27FC236}">
                <a16:creationId xmlns:a16="http://schemas.microsoft.com/office/drawing/2014/main" id="{FE93602E-A475-4666-B8EA-B4CA8A7643C9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/>
              <a:t>뿌리깊은 신도 문화</a:t>
            </a:r>
          </a:p>
        </p:txBody>
      </p:sp>
      <p:pic>
        <p:nvPicPr>
          <p:cNvPr id="4" name="온라인 미디어 3" title="日本人が知っておくべき神道！【CGS 小坂達也 本当はすごい神道 】">
            <a:hlinkClick r:id="" action="ppaction://media"/>
            <a:extLst>
              <a:ext uri="{FF2B5EF4-FFF2-40B4-BE49-F238E27FC236}">
                <a16:creationId xmlns:a16="http://schemas.microsoft.com/office/drawing/2014/main" id="{86234E5E-E6CF-49FC-8916-72CF2B93EE66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416423" y="2848766"/>
            <a:ext cx="3980292" cy="231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4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4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video>
              <p:cMediaNode vol="80000">
                <p:cTn id="25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17" grpId="0"/>
      <p:bldP spid="18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9469913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인간도 신이 될 수 있는 특이한 문화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750089" y="2117030"/>
            <a:ext cx="7764798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500" dirty="0">
                <a:solidFill>
                  <a:srgbClr val="00B050"/>
                </a:solidFill>
              </a:rPr>
              <a:t>※ </a:t>
            </a:r>
            <a:r>
              <a:rPr lang="ko-KR" altLang="en-US" sz="3500" dirty="0">
                <a:solidFill>
                  <a:srgbClr val="00B050"/>
                </a:solidFill>
              </a:rPr>
              <a:t>태생부터 신이 아닌 존재들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112784" y="320856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자연 현상으로 생긴 신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F3732F5-7045-49BC-B7A5-30DBFBF3773B}"/>
              </a:ext>
            </a:extLst>
          </p:cNvPr>
          <p:cNvSpPr txBox="1">
            <a:spLocks/>
          </p:cNvSpPr>
          <p:nvPr/>
        </p:nvSpPr>
        <p:spPr>
          <a:xfrm>
            <a:off x="1112784" y="414759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인간의 사후 신으로 추대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E50095EA-9395-4AD5-BD32-05D5C735F8F0}"/>
              </a:ext>
            </a:extLst>
          </p:cNvPr>
          <p:cNvSpPr txBox="1">
            <a:spLocks/>
          </p:cNvSpPr>
          <p:nvPr/>
        </p:nvSpPr>
        <p:spPr>
          <a:xfrm>
            <a:off x="1112784" y="508859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 집단의 합의에 의한 무생물의 신</a:t>
            </a:r>
          </a:p>
        </p:txBody>
      </p:sp>
    </p:spTree>
    <p:extLst>
      <p:ext uri="{BB962C8B-B14F-4D97-AF65-F5344CB8AC3E}">
        <p14:creationId xmlns:p14="http://schemas.microsoft.com/office/powerpoint/2010/main" val="104849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  <p:bldP spid="8" grpId="0"/>
      <p:bldP spid="10" grpId="0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_Education03">
  <a:themeElements>
    <a:clrScheme name="Education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ducation03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ducation03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hade val="100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25400" dir="5400000" sx="102000" sy="102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31750" h="19050" prst="softRound"/>
            <a:contourClr>
              <a:schemeClr val="phClr"/>
            </a:contourClr>
          </a:sp3d>
        </a:effectStyle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69850" h="5715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64000">
              <a:schemeClr val="phClr">
                <a:tint val="100000"/>
                <a:shade val="85000"/>
                <a:satMod val="130000"/>
              </a:schemeClr>
            </a:gs>
            <a:gs pos="72000">
              <a:schemeClr val="phClr">
                <a:shade val="85000"/>
                <a:satMod val="13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90000"/>
                <a:satMod val="20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l="50000" t="10000" r="50000" b="9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762</TotalTime>
  <Words>625</Words>
  <Application>Microsoft Office PowerPoint</Application>
  <PresentationFormat>와이드스크린</PresentationFormat>
  <Paragraphs>121</Paragraphs>
  <Slides>20</Slides>
  <Notes>0</Notes>
  <HiddenSlides>0</HiddenSlides>
  <MMClips>2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20</vt:i4>
      </vt:variant>
    </vt:vector>
  </HeadingPairs>
  <TitlesOfParts>
    <vt:vector size="30" baseType="lpstr">
      <vt:lpstr>맑은 고딕</vt:lpstr>
      <vt:lpstr>Arial</vt:lpstr>
      <vt:lpstr>Calibri</vt:lpstr>
      <vt:lpstr>Calibri Light</vt:lpstr>
      <vt:lpstr>Corbel</vt:lpstr>
      <vt:lpstr>Garamond</vt:lpstr>
      <vt:lpstr>Wingdings</vt:lpstr>
      <vt:lpstr>Wingdings 2</vt:lpstr>
      <vt:lpstr>HDOfficeLightV0</vt:lpstr>
      <vt:lpstr>New_Education03</vt:lpstr>
      <vt:lpstr>신(神)을 사랑한 일본</vt:lpstr>
      <vt:lpstr>PowerPoint 프레젠테이션</vt:lpstr>
      <vt:lpstr>1. 일본의 신도 문화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2. 일본의 불교 문화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고대, 중세 일본의  정치와 경제의 특징</dc:title>
  <dc:creator>user</dc:creator>
  <cp:lastModifiedBy>user</cp:lastModifiedBy>
  <cp:revision>95</cp:revision>
  <dcterms:created xsi:type="dcterms:W3CDTF">2020-09-25T02:40:32Z</dcterms:created>
  <dcterms:modified xsi:type="dcterms:W3CDTF">2021-03-18T00:28:58Z</dcterms:modified>
</cp:coreProperties>
</file>