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82" r:id="rId21"/>
    <p:sldId id="281" r:id="rId22"/>
    <p:sldId id="279" r:id="rId23"/>
    <p:sldId id="280" r:id="rId24"/>
    <p:sldId id="283" r:id="rId25"/>
    <p:sldId id="284" r:id="rId26"/>
    <p:sldId id="285" r:id="rId27"/>
    <p:sldId id="293" r:id="rId28"/>
    <p:sldId id="286" r:id="rId29"/>
    <p:sldId id="288" r:id="rId30"/>
    <p:sldId id="289" r:id="rId31"/>
    <p:sldId id="290" r:id="rId32"/>
    <p:sldId id="258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4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0F38F-02FB-4089-94B6-6410F5D35F47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2DF19-1E63-449B-A7AE-5BC4E79FC6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19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D34929-6078-4148-A9DB-3C76FA7E5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626B192-4F25-450F-B173-213C201CA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9DE3B6-E4E9-4251-A767-51FA1449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9F1146-54CA-4305-A7ED-6CF3FBE3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6454E1-7818-4214-B474-74A12A36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59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1CF8C7-C14F-41BB-830B-C116C1F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A980E14-CA8E-4B5E-B8F1-BE72A5F8A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29BCBF-15F8-4B82-9E6B-F61B9BEB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E3A23C-1422-4781-ADE3-19FA72B7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3B0D61-838D-489D-AD10-905A9778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73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72E6891-7621-4F4D-BB07-20C96C946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B4992D-3F53-471D-8A93-15A08C186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40E73F-2B04-416B-A82C-2EDC1F65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BB6E59-87DA-408C-8165-2163FE5D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6A13ED-E6D3-4947-BB24-2C13E442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7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92B715-FFF4-4F63-A541-2947205B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C2C4CB-272A-48CB-A2E7-C9E17D37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97CC2A-5B3E-4FA3-83C2-9CB424A6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36B4AD-A959-48B7-BBD2-FE2577D8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D19BEA-CAF0-459B-B68D-EEA8BDBB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11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2E1C0C-5784-4F2E-B6E0-68C4B3AA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DCA2F2-AFE5-4050-B030-831BD386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9FE356-D553-4114-BA1D-08A31545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323193-8320-4219-AF25-A11E807F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20CDFC-F31F-4A56-8190-FE1A5EFE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80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3F2E46-11C0-4CEA-AC5F-7DA18633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8B9F01-21A4-49E8-B1BF-A840F7834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E19785A-8ADC-40C8-8133-E3CBA10A1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1D0086-DB2A-44E7-90A2-46238A54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E5D98E-32D2-4CCC-B7E4-613E01262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EC0CE8-C2C6-47CD-877B-CB7478E4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8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1F0D1E-1829-4C60-BADA-3E22648E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A6449E-FC9B-4647-9A86-FFE1D6F4B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F44E80F-C469-4B51-B2CB-7F06E03EF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7E927ED-05E7-4D39-ACB7-347E2A759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8D4A5FF-F5E2-4E3A-A238-2589DBD4F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984AB88-06C4-47EC-AE83-C8DB7814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35BF803-8A8E-48AF-A292-8174C6E0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FF156A2-E477-4523-91D0-BACE52B3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43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A753C9-ED35-424F-9A99-8DF1E323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017C29A-154B-4287-9F93-0DF27B63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9A410C1-C2C7-4353-A74B-E693A9D1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3C35281-4D4D-4CC6-AD6B-F87AE1A2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0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BB69779-6234-4513-8783-C1080669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9908649-A6D3-4B4E-870F-9836C966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712778-E926-4FED-A282-BA0CCC54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09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765C49-34A3-4D7F-8463-97142715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3C1E0-8C61-4E1B-BF26-EE9935FE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89BA35-6B43-45EB-9044-0077D07E8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60D0CA-286F-41A7-B446-E8D9AB67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2B69ED-1630-4DCE-A1D1-DDD94112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C74B22-0603-4410-B058-FF762C5B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48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C67986-859A-477D-A314-6CFCEECC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033C2DC-2B6E-4ED8-92A9-4909CF8C2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CD61C54-1AEC-4B26-A47D-DC9D632F7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4FC60B-6782-4676-929F-83867176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1CAD24-F18B-4ADA-82D3-09F95C99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4F799F-DDB8-409D-990F-7F6A1AE8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5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E11EADB-B34C-45C4-9E93-2AFEC7E8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B8AF8A-2C1A-46FD-A6EB-27799667B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507F29-5995-4528-A691-5E07F8B72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44B5-E04E-455D-A786-59531248DDD0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8F536B-1C88-4E31-8D4D-44B61F35C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C354BB-B72D-4D17-9C59-13E6AA220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7037B-A732-422A-BFD7-AB5E176F9B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69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QNsRqfIY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FC0065D-5C4F-4592-B6D2-2F50824DA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26737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236905A-023A-4BA5-A7A3-CD90DC175C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6" r="-2" b="663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6C17A28-B2FC-43AD-AB6B-8B77B4AF8E1F}"/>
              </a:ext>
            </a:extLst>
          </p:cNvPr>
          <p:cNvSpPr/>
          <p:nvPr/>
        </p:nvSpPr>
        <p:spPr>
          <a:xfrm>
            <a:off x="1261982" y="1204038"/>
            <a:ext cx="9668031" cy="4488023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6CD39-9091-4B76-87D8-9BAD94B82DDF}"/>
              </a:ext>
            </a:extLst>
          </p:cNvPr>
          <p:cNvSpPr txBox="1"/>
          <p:nvPr/>
        </p:nvSpPr>
        <p:spPr>
          <a:xfrm>
            <a:off x="1753299" y="2099617"/>
            <a:ext cx="8867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b="1" dirty="0">
                <a:solidFill>
                  <a:schemeClr val="bg1"/>
                </a:solidFill>
                <a:latin typeface="+mj-lt"/>
              </a:rPr>
              <a:t>일본의 관광자원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8D4D0-F313-4E04-945F-C4AB4960F6F9}"/>
              </a:ext>
            </a:extLst>
          </p:cNvPr>
          <p:cNvSpPr txBox="1"/>
          <p:nvPr/>
        </p:nvSpPr>
        <p:spPr>
          <a:xfrm>
            <a:off x="2139193" y="4216112"/>
            <a:ext cx="8095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solidFill>
                  <a:schemeClr val="bg1"/>
                </a:solidFill>
              </a:rPr>
              <a:t>일본어일본학과</a:t>
            </a:r>
            <a:r>
              <a:rPr lang="ko-KR" altLang="en-US" sz="4000" b="1" dirty="0">
                <a:solidFill>
                  <a:schemeClr val="bg1"/>
                </a:solidFill>
              </a:rPr>
              <a:t> </a:t>
            </a:r>
            <a:r>
              <a:rPr lang="en-US" altLang="ko-KR" sz="4000" b="1" dirty="0">
                <a:solidFill>
                  <a:schemeClr val="bg1"/>
                </a:solidFill>
              </a:rPr>
              <a:t>21901XX6 </a:t>
            </a:r>
            <a:r>
              <a:rPr lang="ko-KR" altLang="en-US" sz="4000" b="1" dirty="0">
                <a:solidFill>
                  <a:schemeClr val="bg1"/>
                </a:solidFill>
              </a:rPr>
              <a:t>김</a:t>
            </a:r>
            <a:r>
              <a:rPr lang="en-US" altLang="ko-KR" sz="4000" b="1" dirty="0">
                <a:solidFill>
                  <a:schemeClr val="bg1"/>
                </a:solidFill>
              </a:rPr>
              <a:t>X</a:t>
            </a:r>
            <a:r>
              <a:rPr lang="ko-KR" altLang="en-US" sz="4000" b="1" dirty="0">
                <a:solidFill>
                  <a:schemeClr val="bg1"/>
                </a:solidFill>
              </a:rPr>
              <a:t>혁</a:t>
            </a:r>
          </a:p>
        </p:txBody>
      </p:sp>
    </p:spTree>
    <p:extLst>
      <p:ext uri="{BB962C8B-B14F-4D97-AF65-F5344CB8AC3E}">
        <p14:creationId xmlns:p14="http://schemas.microsoft.com/office/powerpoint/2010/main" val="2725654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3. </a:t>
            </a:r>
            <a:r>
              <a:rPr lang="ko-KR" altLang="en-US" sz="4000" b="1" dirty="0"/>
              <a:t>나라 공원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79" y="1221058"/>
            <a:ext cx="10773592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>
                <a:solidFill>
                  <a:srgbClr val="000000"/>
                </a:solidFill>
              </a:rPr>
              <a:t>고호쿠사</a:t>
            </a:r>
            <a:r>
              <a:rPr lang="ko-KR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ko-KR" sz="3600" b="1" dirty="0">
                <a:solidFill>
                  <a:srgbClr val="000000"/>
                </a:solidFill>
              </a:rPr>
              <a:t>~ </a:t>
            </a:r>
            <a:r>
              <a:rPr lang="ko-KR" altLang="en-US" sz="3600" b="1" dirty="0" err="1">
                <a:solidFill>
                  <a:srgbClr val="000000"/>
                </a:solidFill>
              </a:rPr>
              <a:t>와카구사산</a:t>
            </a:r>
            <a:r>
              <a:rPr lang="ko-KR" altLang="en-US" sz="3600" b="1" dirty="0">
                <a:solidFill>
                  <a:srgbClr val="000000"/>
                </a:solidFill>
              </a:rPr>
              <a:t> 넓은 공원 </a:t>
            </a:r>
            <a:endParaRPr lang="en-US" altLang="ko-KR" sz="3600" b="1" dirty="0">
              <a:solidFill>
                <a:srgbClr val="000000"/>
              </a:solidFill>
            </a:endParaRPr>
          </a:p>
          <a:p>
            <a:r>
              <a:rPr lang="en-US" altLang="ko-KR" sz="3600" b="1" dirty="0">
                <a:solidFill>
                  <a:srgbClr val="000000"/>
                </a:solidFill>
              </a:rPr>
              <a:t>1200 </a:t>
            </a:r>
            <a:r>
              <a:rPr lang="ko-KR" altLang="en-US" sz="3600" b="1" dirty="0">
                <a:solidFill>
                  <a:srgbClr val="000000"/>
                </a:solidFill>
              </a:rPr>
              <a:t>마리 사슴이 뛰어다니는 경치 ⇒ 관광객 多</a:t>
            </a:r>
            <a:endParaRPr lang="en-US" altLang="ko-KR" sz="3600" b="1" dirty="0">
              <a:solidFill>
                <a:srgbClr val="000000"/>
              </a:solidFill>
            </a:endParaRPr>
          </a:p>
          <a:p>
            <a:endParaRPr lang="en-US" altLang="ko-KR" sz="3600" b="1" dirty="0">
              <a:solidFill>
                <a:srgbClr val="000000"/>
              </a:solidFill>
            </a:endParaRPr>
          </a:p>
          <a:p>
            <a:r>
              <a:rPr lang="ko-KR" altLang="en-US" sz="3600" b="1" dirty="0" err="1">
                <a:solidFill>
                  <a:srgbClr val="000000"/>
                </a:solidFill>
              </a:rPr>
              <a:t>다케미카즈치</a:t>
            </a:r>
            <a:r>
              <a:rPr lang="en-US" altLang="ko-KR" sz="3600" b="1" dirty="0">
                <a:solidFill>
                  <a:srgbClr val="000000"/>
                </a:solidFill>
              </a:rPr>
              <a:t>(</a:t>
            </a:r>
            <a:r>
              <a:rPr lang="ko-KR" altLang="en-US" sz="3600" b="1" dirty="0">
                <a:solidFill>
                  <a:srgbClr val="000000"/>
                </a:solidFill>
              </a:rPr>
              <a:t>신</a:t>
            </a:r>
            <a:r>
              <a:rPr lang="en-US" altLang="ko-KR" sz="3600" b="1" dirty="0">
                <a:solidFill>
                  <a:srgbClr val="000000"/>
                </a:solidFill>
              </a:rPr>
              <a:t>)</a:t>
            </a:r>
            <a:r>
              <a:rPr lang="ko-KR" altLang="en-US" sz="3600" b="1" dirty="0">
                <a:solidFill>
                  <a:srgbClr val="000000"/>
                </a:solidFill>
              </a:rPr>
              <a:t>의 방문 ⇒ 사슴을 신성한 것</a:t>
            </a:r>
            <a:endParaRPr lang="en-US" altLang="ko-KR" sz="3600" b="1" dirty="0">
              <a:solidFill>
                <a:srgbClr val="000000"/>
              </a:solidFill>
            </a:endParaRPr>
          </a:p>
          <a:p>
            <a:endParaRPr lang="en-US" altLang="ko-KR" sz="3600" b="1" dirty="0">
              <a:solidFill>
                <a:srgbClr val="000000"/>
              </a:solidFill>
            </a:endParaRPr>
          </a:p>
          <a:p>
            <a:r>
              <a:rPr lang="ko-KR" altLang="en-US" sz="3600" b="1" dirty="0" err="1">
                <a:solidFill>
                  <a:srgbClr val="000000"/>
                </a:solidFill>
              </a:rPr>
              <a:t>나라현</a:t>
            </a:r>
            <a:r>
              <a:rPr lang="en-US" altLang="ko-KR" sz="3600" b="1" dirty="0">
                <a:solidFill>
                  <a:srgbClr val="000000"/>
                </a:solidFill>
              </a:rPr>
              <a:t>:</a:t>
            </a:r>
            <a:r>
              <a:rPr lang="ko-KR" altLang="en-US" sz="3600" b="1" dirty="0">
                <a:solidFill>
                  <a:srgbClr val="000000"/>
                </a:solidFill>
              </a:rPr>
              <a:t> 사슴 多</a:t>
            </a:r>
            <a:endParaRPr lang="en-US" altLang="ko-KR" sz="3600" b="1" dirty="0">
              <a:solidFill>
                <a:srgbClr val="000000"/>
              </a:solidFill>
            </a:endParaRPr>
          </a:p>
          <a:p>
            <a:r>
              <a:rPr lang="ko-KR" altLang="en-US" sz="3600" b="1" dirty="0" err="1">
                <a:solidFill>
                  <a:srgbClr val="000000"/>
                </a:solidFill>
              </a:rPr>
              <a:t>소가노</a:t>
            </a:r>
            <a:r>
              <a:rPr lang="ko-KR" altLang="en-US" sz="3600" b="1" dirty="0">
                <a:solidFill>
                  <a:srgbClr val="000000"/>
                </a:solidFill>
              </a:rPr>
              <a:t> </a:t>
            </a:r>
            <a:r>
              <a:rPr lang="ko-KR" altLang="en-US" sz="3600" b="1" dirty="0" err="1">
                <a:solidFill>
                  <a:srgbClr val="000000"/>
                </a:solidFill>
              </a:rPr>
              <a:t>이루카를</a:t>
            </a:r>
            <a:r>
              <a:rPr lang="ko-KR" altLang="en-US" sz="3600" b="1" dirty="0">
                <a:solidFill>
                  <a:srgbClr val="000000"/>
                </a:solidFill>
              </a:rPr>
              <a:t> 죽이고 </a:t>
            </a:r>
            <a:r>
              <a:rPr lang="ko-KR" altLang="en-US" sz="3600" b="1" dirty="0" err="1">
                <a:solidFill>
                  <a:srgbClr val="000000"/>
                </a:solidFill>
              </a:rPr>
              <a:t>소가노</a:t>
            </a:r>
            <a:r>
              <a:rPr lang="ko-KR" altLang="en-US" sz="3600" b="1" dirty="0">
                <a:solidFill>
                  <a:srgbClr val="000000"/>
                </a:solidFill>
              </a:rPr>
              <a:t> </a:t>
            </a:r>
            <a:r>
              <a:rPr lang="ko-KR" altLang="en-US" sz="3600" b="1" dirty="0" err="1">
                <a:solidFill>
                  <a:srgbClr val="000000"/>
                </a:solidFill>
              </a:rPr>
              <a:t>마코</a:t>
            </a:r>
            <a:r>
              <a:rPr lang="en-US" altLang="ko-KR" sz="3600" b="1" dirty="0">
                <a:solidFill>
                  <a:srgbClr val="000000"/>
                </a:solidFill>
              </a:rPr>
              <a:t>,</a:t>
            </a:r>
            <a:r>
              <a:rPr lang="ko-KR" altLang="en-US" sz="3600" b="1" dirty="0">
                <a:solidFill>
                  <a:srgbClr val="000000"/>
                </a:solidFill>
              </a:rPr>
              <a:t> </a:t>
            </a:r>
            <a:r>
              <a:rPr lang="ko-KR" altLang="en-US" sz="3600" b="1" dirty="0" err="1">
                <a:solidFill>
                  <a:srgbClr val="000000"/>
                </a:solidFill>
              </a:rPr>
              <a:t>소가노</a:t>
            </a:r>
            <a:r>
              <a:rPr lang="ko-KR" altLang="en-US" sz="3600" b="1" dirty="0">
                <a:solidFill>
                  <a:srgbClr val="000000"/>
                </a:solidFill>
              </a:rPr>
              <a:t> </a:t>
            </a:r>
            <a:r>
              <a:rPr lang="ko-KR" altLang="en-US" sz="3600" b="1" dirty="0" err="1">
                <a:solidFill>
                  <a:srgbClr val="000000"/>
                </a:solidFill>
              </a:rPr>
              <a:t>이루카의</a:t>
            </a:r>
            <a:r>
              <a:rPr lang="ko-KR" altLang="en-US" sz="3600" b="1" dirty="0">
                <a:solidFill>
                  <a:srgbClr val="000000"/>
                </a:solidFill>
              </a:rPr>
              <a:t> 이름</a:t>
            </a:r>
            <a:r>
              <a:rPr lang="en-US" altLang="ko-KR" sz="3600" b="1" dirty="0">
                <a:solidFill>
                  <a:srgbClr val="000000"/>
                </a:solidFill>
              </a:rPr>
              <a:t> </a:t>
            </a:r>
            <a:r>
              <a:rPr lang="ko-KR" altLang="en-US" sz="3600" b="1" dirty="0">
                <a:solidFill>
                  <a:srgbClr val="000000"/>
                </a:solidFill>
              </a:rPr>
              <a:t>합쳐 바보</a:t>
            </a:r>
            <a:r>
              <a:rPr lang="en-US" altLang="ko-KR" sz="3600" b="1" dirty="0">
                <a:solidFill>
                  <a:srgbClr val="000000"/>
                </a:solidFill>
              </a:rPr>
              <a:t>(</a:t>
            </a:r>
            <a:r>
              <a:rPr lang="ko-KR" altLang="en-US" sz="3600" b="1" dirty="0" err="1">
                <a:solidFill>
                  <a:srgbClr val="000000"/>
                </a:solidFill>
              </a:rPr>
              <a:t>바카</a:t>
            </a:r>
            <a:r>
              <a:rPr lang="en-US" altLang="ko-KR" sz="3600" b="1" dirty="0">
                <a:solidFill>
                  <a:srgbClr val="000000"/>
                </a:solidFill>
              </a:rPr>
              <a:t>)</a:t>
            </a:r>
            <a:r>
              <a:rPr lang="ko-KR" altLang="en-US" sz="3600" b="1" dirty="0">
                <a:solidFill>
                  <a:srgbClr val="000000"/>
                </a:solidFill>
              </a:rPr>
              <a:t>란 뜻으로 사슴을 </a:t>
            </a:r>
            <a:r>
              <a:rPr lang="ko-KR" altLang="en-US" sz="3600" b="1" dirty="0" err="1">
                <a:solidFill>
                  <a:srgbClr val="000000"/>
                </a:solidFill>
              </a:rPr>
              <a:t>풀음</a:t>
            </a:r>
            <a:endParaRPr lang="en-US" altLang="ko-KR" sz="3600" b="1" dirty="0">
              <a:solidFill>
                <a:srgbClr val="000000"/>
              </a:solidFill>
            </a:endParaRPr>
          </a:p>
          <a:p>
            <a:endParaRPr lang="en-US" altLang="ko-KR" sz="4000" dirty="0">
              <a:solidFill>
                <a:srgbClr val="000000"/>
              </a:solidFill>
            </a:endParaRPr>
          </a:p>
          <a:p>
            <a:r>
              <a:rPr lang="en-US" altLang="ko-KR" sz="4000" dirty="0">
                <a:solidFill>
                  <a:srgbClr val="000000"/>
                </a:solidFill>
                <a:latin typeface="Helvetica Neue"/>
              </a:rPr>
              <a:t>               </a:t>
            </a:r>
            <a:r>
              <a:rPr lang="ko-KR" altLang="en-US" sz="4000" b="1" dirty="0"/>
              <a:t> </a:t>
            </a:r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8776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4. </a:t>
            </a:r>
            <a:r>
              <a:rPr lang="ko-KR" altLang="en-US" sz="4000" b="1" dirty="0"/>
              <a:t>히로시마 평화기념 공원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79" y="1221058"/>
            <a:ext cx="10773592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rgbClr val="000000"/>
                </a:solidFill>
              </a:rPr>
              <a:t>세계 평화를 기원하는 의미로 조성</a:t>
            </a:r>
            <a:endParaRPr lang="en-US" altLang="ko-KR" sz="4000" b="1" dirty="0">
              <a:solidFill>
                <a:srgbClr val="000000"/>
              </a:solidFill>
            </a:endParaRPr>
          </a:p>
          <a:p>
            <a:endParaRPr lang="en-US" altLang="ko-KR" sz="4000" b="1" dirty="0">
              <a:solidFill>
                <a:srgbClr val="000000"/>
              </a:solidFill>
            </a:endParaRPr>
          </a:p>
          <a:p>
            <a:r>
              <a:rPr lang="ko-KR" altLang="en-US" sz="4000" b="1" dirty="0">
                <a:solidFill>
                  <a:srgbClr val="000000"/>
                </a:solidFill>
              </a:rPr>
              <a:t>평화기념 자료관</a:t>
            </a:r>
            <a:r>
              <a:rPr lang="en-US" altLang="ko-KR" sz="4000" b="1" dirty="0">
                <a:solidFill>
                  <a:srgbClr val="000000"/>
                </a:solidFill>
              </a:rPr>
              <a:t>: </a:t>
            </a:r>
            <a:r>
              <a:rPr lang="ko-KR" altLang="en-US" sz="4000" b="1" dirty="0">
                <a:solidFill>
                  <a:srgbClr val="000000"/>
                </a:solidFill>
              </a:rPr>
              <a:t>피폭 당시의 자료</a:t>
            </a:r>
            <a:endParaRPr lang="en-US" altLang="ko-KR" sz="4000" b="1" dirty="0">
              <a:solidFill>
                <a:srgbClr val="000000"/>
              </a:solidFill>
            </a:endParaRPr>
          </a:p>
          <a:p>
            <a:r>
              <a:rPr lang="ko-KR" altLang="en-US" sz="4000" b="1" dirty="0">
                <a:solidFill>
                  <a:srgbClr val="000000"/>
                </a:solidFill>
              </a:rPr>
              <a:t>한국인 위령비</a:t>
            </a:r>
            <a:r>
              <a:rPr lang="en-US" altLang="ko-KR" sz="4000" b="1" dirty="0">
                <a:solidFill>
                  <a:srgbClr val="000000"/>
                </a:solidFill>
              </a:rPr>
              <a:t>: </a:t>
            </a:r>
            <a:r>
              <a:rPr lang="ko-KR" altLang="en-US" sz="4000" b="1" dirty="0">
                <a:solidFill>
                  <a:srgbClr val="000000"/>
                </a:solidFill>
              </a:rPr>
              <a:t>당시 히로시마에 살던 한국인 </a:t>
            </a:r>
            <a:endParaRPr lang="en-US" altLang="ko-KR" sz="4000" b="1" dirty="0">
              <a:solidFill>
                <a:srgbClr val="000000"/>
              </a:solidFill>
            </a:endParaRPr>
          </a:p>
          <a:p>
            <a:r>
              <a:rPr lang="en-US" altLang="ko-KR" sz="4000" b="1" dirty="0">
                <a:solidFill>
                  <a:srgbClr val="000000"/>
                </a:solidFill>
              </a:rPr>
              <a:t>           	    </a:t>
            </a:r>
            <a:r>
              <a:rPr lang="ko-KR" altLang="en-US" sz="4000" b="1" dirty="0">
                <a:solidFill>
                  <a:srgbClr val="000000"/>
                </a:solidFill>
              </a:rPr>
              <a:t>을</a:t>
            </a:r>
            <a:r>
              <a:rPr lang="en-US" altLang="ko-KR" sz="4000" b="1" dirty="0">
                <a:solidFill>
                  <a:srgbClr val="000000"/>
                </a:solidFill>
              </a:rPr>
              <a:t> </a:t>
            </a:r>
            <a:r>
              <a:rPr lang="ko-KR" altLang="en-US" sz="4000" b="1" dirty="0">
                <a:solidFill>
                  <a:srgbClr val="000000"/>
                </a:solidFill>
              </a:rPr>
              <a:t>기리기 위해 </a:t>
            </a:r>
            <a:r>
              <a:rPr lang="en-US" altLang="ko-KR" sz="4000" b="1" dirty="0">
                <a:solidFill>
                  <a:srgbClr val="000000"/>
                </a:solidFill>
              </a:rPr>
              <a:t>1970</a:t>
            </a:r>
            <a:r>
              <a:rPr lang="ko-KR" altLang="en-US" sz="4000" b="1" dirty="0">
                <a:solidFill>
                  <a:srgbClr val="000000"/>
                </a:solidFill>
              </a:rPr>
              <a:t>년에 만듦</a:t>
            </a:r>
            <a:endParaRPr lang="en-US" altLang="ko-KR" sz="4000" b="1" dirty="0">
              <a:solidFill>
                <a:srgbClr val="000000"/>
              </a:solidFill>
            </a:endParaRPr>
          </a:p>
          <a:p>
            <a:endParaRPr lang="en-US" altLang="ko-KR" sz="4000" b="1" dirty="0">
              <a:solidFill>
                <a:srgbClr val="000000"/>
              </a:solidFill>
            </a:endParaRPr>
          </a:p>
          <a:p>
            <a:r>
              <a:rPr lang="ko-KR" altLang="en-US" sz="4000" b="1" dirty="0">
                <a:solidFill>
                  <a:srgbClr val="000000"/>
                </a:solidFill>
              </a:rPr>
              <a:t>히로시마평화기념관</a:t>
            </a:r>
            <a:r>
              <a:rPr lang="en-US" altLang="ko-KR" sz="4000" b="1" dirty="0">
                <a:solidFill>
                  <a:srgbClr val="000000"/>
                </a:solidFill>
              </a:rPr>
              <a:t>: </a:t>
            </a:r>
            <a:r>
              <a:rPr lang="ko-KR" altLang="en-US" sz="4000" b="1" dirty="0">
                <a:solidFill>
                  <a:srgbClr val="000000"/>
                </a:solidFill>
              </a:rPr>
              <a:t>유네스코 세계 문화 유산</a:t>
            </a:r>
            <a:endParaRPr lang="en-US" altLang="ko-KR" sz="4000" b="1" dirty="0">
              <a:solidFill>
                <a:srgbClr val="000000"/>
              </a:solidFill>
            </a:endParaRPr>
          </a:p>
          <a:p>
            <a:r>
              <a:rPr lang="en-US" altLang="ko-KR" sz="4000" dirty="0">
                <a:solidFill>
                  <a:srgbClr val="000000"/>
                </a:solidFill>
                <a:latin typeface="Helvetica Neue"/>
              </a:rPr>
              <a:t> </a:t>
            </a:r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040C37D-D8DF-4976-8896-BC420F417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86" y="1221058"/>
            <a:ext cx="8708227" cy="490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>
            <a:cxnSpLocks/>
          </p:cNvCxnSpPr>
          <p:nvPr/>
        </p:nvCxnSpPr>
        <p:spPr>
          <a:xfrm>
            <a:off x="982980" y="1698056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9F2A99-9306-411F-A48A-E043552F05EB}"/>
              </a:ext>
            </a:extLst>
          </p:cNvPr>
          <p:cNvSpPr txBox="1"/>
          <p:nvPr/>
        </p:nvSpPr>
        <p:spPr>
          <a:xfrm>
            <a:off x="2403406" y="571615"/>
            <a:ext cx="738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latin typeface="+mj-lt"/>
              </a:rPr>
              <a:t>三</a:t>
            </a:r>
            <a:r>
              <a:rPr lang="en-US" altLang="ko-KR" sz="6000" b="1" dirty="0">
                <a:latin typeface="+mj-lt"/>
              </a:rPr>
              <a:t>. </a:t>
            </a:r>
            <a:r>
              <a:rPr lang="ko-KR" altLang="en-US" sz="6000" b="1" dirty="0">
                <a:latin typeface="+mj-lt"/>
              </a:rPr>
              <a:t>자연적 관광자원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EC89A8-56A4-41F6-B071-B02BAF742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47" y="1079447"/>
            <a:ext cx="4699105" cy="46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6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1. </a:t>
            </a:r>
            <a:r>
              <a:rPr lang="ko-KR" altLang="en-US" sz="4000" b="1" dirty="0" err="1"/>
              <a:t>카와즈</a:t>
            </a:r>
            <a:r>
              <a:rPr lang="ko-KR" altLang="en-US" sz="4000" b="1" dirty="0"/>
              <a:t> 벚꽃 축제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rgbClr val="000000"/>
                </a:solidFill>
              </a:rPr>
              <a:t>매년 </a:t>
            </a:r>
            <a:r>
              <a:rPr lang="en-US" altLang="ko-KR" sz="4800" b="1" dirty="0">
                <a:solidFill>
                  <a:srgbClr val="000000"/>
                </a:solidFill>
              </a:rPr>
              <a:t>2</a:t>
            </a:r>
            <a:r>
              <a:rPr lang="ko-KR" altLang="en-US" sz="4800" b="1" dirty="0">
                <a:solidFill>
                  <a:srgbClr val="000000"/>
                </a:solidFill>
              </a:rPr>
              <a:t>월 초 </a:t>
            </a:r>
            <a:r>
              <a:rPr lang="en-US" altLang="ko-KR" sz="4800" b="1" dirty="0">
                <a:solidFill>
                  <a:srgbClr val="000000"/>
                </a:solidFill>
              </a:rPr>
              <a:t>~ 3</a:t>
            </a:r>
            <a:r>
              <a:rPr lang="ko-KR" altLang="en-US" sz="4800" b="1" dirty="0">
                <a:solidFill>
                  <a:srgbClr val="000000"/>
                </a:solidFill>
              </a:rPr>
              <a:t>월 초</a:t>
            </a:r>
            <a:r>
              <a:rPr lang="en-US" altLang="ko-KR" sz="4800" b="1" dirty="0">
                <a:solidFill>
                  <a:srgbClr val="000000"/>
                </a:solidFill>
              </a:rPr>
              <a:t>, </a:t>
            </a:r>
            <a:r>
              <a:rPr lang="ko-KR" altLang="en-US" sz="4800" b="1" dirty="0">
                <a:solidFill>
                  <a:srgbClr val="000000"/>
                </a:solidFill>
              </a:rPr>
              <a:t>시즈오카</a:t>
            </a:r>
            <a:endParaRPr lang="en-US" altLang="ko-KR" sz="4800" b="1" dirty="0">
              <a:solidFill>
                <a:srgbClr val="000000"/>
              </a:solidFill>
            </a:endParaRPr>
          </a:p>
          <a:p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ko-KR" altLang="en-US" sz="4800" b="1" dirty="0">
                <a:solidFill>
                  <a:srgbClr val="000000"/>
                </a:solidFill>
              </a:rPr>
              <a:t>일찍 피는 </a:t>
            </a:r>
            <a:r>
              <a:rPr lang="ko-KR" altLang="en-US" sz="4800" b="1" dirty="0" err="1">
                <a:solidFill>
                  <a:srgbClr val="000000"/>
                </a:solidFill>
              </a:rPr>
              <a:t>카와</a:t>
            </a:r>
            <a:r>
              <a:rPr lang="ko-KR" altLang="en-US" sz="4800" b="1" dirty="0">
                <a:solidFill>
                  <a:srgbClr val="000000"/>
                </a:solidFill>
              </a:rPr>
              <a:t> 벚꽃 </a:t>
            </a:r>
            <a:r>
              <a:rPr lang="en-US" altLang="ko-KR" sz="4800" b="1" dirty="0">
                <a:solidFill>
                  <a:srgbClr val="000000"/>
                </a:solidFill>
              </a:rPr>
              <a:t>+ </a:t>
            </a:r>
            <a:r>
              <a:rPr lang="ko-KR" altLang="en-US" sz="4800" b="1" dirty="0" err="1">
                <a:solidFill>
                  <a:srgbClr val="000000"/>
                </a:solidFill>
              </a:rPr>
              <a:t>시즈오카현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ko-KR" altLang="en-US" sz="4800" b="1" dirty="0">
                <a:solidFill>
                  <a:srgbClr val="000000"/>
                </a:solidFill>
              </a:rPr>
              <a:t>동남부의 온난한 기후 </a:t>
            </a:r>
            <a:endParaRPr lang="en-US" altLang="ko-KR" sz="4800" b="1" dirty="0">
              <a:solidFill>
                <a:srgbClr val="000000"/>
              </a:solidFill>
            </a:endParaRPr>
          </a:p>
          <a:p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en-US" altLang="ko-KR" sz="4800" b="1" dirty="0">
                <a:solidFill>
                  <a:srgbClr val="000000"/>
                </a:solidFill>
              </a:rPr>
              <a:t>150</a:t>
            </a:r>
            <a:r>
              <a:rPr lang="ko-KR" altLang="en-US" sz="4800" b="1" dirty="0">
                <a:solidFill>
                  <a:srgbClr val="000000"/>
                </a:solidFill>
              </a:rPr>
              <a:t>만 </a:t>
            </a:r>
            <a:r>
              <a:rPr lang="en-US" altLang="ko-KR" sz="4800" b="1" dirty="0">
                <a:solidFill>
                  <a:srgbClr val="000000"/>
                </a:solidFill>
              </a:rPr>
              <a:t>~ 200</a:t>
            </a:r>
            <a:r>
              <a:rPr lang="ko-KR" altLang="en-US" sz="4800" b="1" dirty="0">
                <a:solidFill>
                  <a:srgbClr val="000000"/>
                </a:solidFill>
              </a:rPr>
              <a:t>만 명의 전국적 행사</a:t>
            </a:r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en-US" altLang="ko-KR" sz="4000" dirty="0">
                <a:solidFill>
                  <a:srgbClr val="000000"/>
                </a:solidFill>
                <a:latin typeface="Helvetica Neue"/>
              </a:rPr>
              <a:t>               </a:t>
            </a:r>
            <a:r>
              <a:rPr lang="ko-KR" altLang="en-US" sz="4000" b="1" dirty="0"/>
              <a:t> </a:t>
            </a:r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233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2. </a:t>
            </a:r>
            <a:r>
              <a:rPr lang="ko-KR" altLang="en-US" sz="4000" b="1" dirty="0"/>
              <a:t>후쿠오카 벚꽃 축제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000000"/>
                </a:solidFill>
              </a:rPr>
              <a:t>매년 </a:t>
            </a:r>
            <a:r>
              <a:rPr lang="en-US" altLang="ko-KR" sz="3200" b="1" dirty="0">
                <a:solidFill>
                  <a:srgbClr val="000000"/>
                </a:solidFill>
              </a:rPr>
              <a:t>3</a:t>
            </a:r>
            <a:r>
              <a:rPr lang="ko-KR" altLang="en-US" sz="3200" b="1" dirty="0">
                <a:solidFill>
                  <a:srgbClr val="000000"/>
                </a:solidFill>
              </a:rPr>
              <a:t>월 말 </a:t>
            </a:r>
            <a:r>
              <a:rPr lang="en-US" altLang="ko-KR" sz="3200" b="1" dirty="0">
                <a:solidFill>
                  <a:srgbClr val="000000"/>
                </a:solidFill>
              </a:rPr>
              <a:t>~ 4</a:t>
            </a:r>
            <a:r>
              <a:rPr lang="ko-KR" altLang="en-US" sz="3200" b="1" dirty="0">
                <a:solidFill>
                  <a:srgbClr val="000000"/>
                </a:solidFill>
              </a:rPr>
              <a:t>월 초</a:t>
            </a:r>
            <a:r>
              <a:rPr lang="en-US" altLang="ko-KR" sz="3200" b="1" dirty="0">
                <a:solidFill>
                  <a:srgbClr val="000000"/>
                </a:solidFill>
              </a:rPr>
              <a:t>, </a:t>
            </a:r>
            <a:r>
              <a:rPr lang="ko-KR" altLang="en-US" sz="3200" b="1" dirty="0">
                <a:solidFill>
                  <a:srgbClr val="000000"/>
                </a:solidFill>
              </a:rPr>
              <a:t>후쿠오카 성</a:t>
            </a:r>
            <a:endParaRPr lang="en-US" altLang="ko-KR" sz="3200" b="1" dirty="0">
              <a:solidFill>
                <a:srgbClr val="000000"/>
              </a:solidFill>
            </a:endParaRPr>
          </a:p>
          <a:p>
            <a:endParaRPr lang="en-US" altLang="ko-KR" sz="3200" b="1" dirty="0">
              <a:solidFill>
                <a:srgbClr val="000000"/>
              </a:solidFill>
            </a:endParaRPr>
          </a:p>
          <a:p>
            <a:r>
              <a:rPr lang="en-US" altLang="ko-KR" sz="3200" b="1" dirty="0">
                <a:solidFill>
                  <a:srgbClr val="000000"/>
                </a:solidFill>
              </a:rPr>
              <a:t>19 </a:t>
            </a:r>
            <a:r>
              <a:rPr lang="ko-KR" altLang="en-US" sz="3200" b="1" dirty="0">
                <a:solidFill>
                  <a:srgbClr val="000000"/>
                </a:solidFill>
              </a:rPr>
              <a:t>종 </a:t>
            </a:r>
            <a:r>
              <a:rPr lang="en-US" altLang="ko-KR" sz="3200" b="1" dirty="0">
                <a:solidFill>
                  <a:srgbClr val="000000"/>
                </a:solidFill>
              </a:rPr>
              <a:t>1000 </a:t>
            </a:r>
            <a:r>
              <a:rPr lang="ko-KR" altLang="en-US" sz="3200" b="1" dirty="0">
                <a:solidFill>
                  <a:srgbClr val="000000"/>
                </a:solidFill>
              </a:rPr>
              <a:t>그루 벚꽃나무</a:t>
            </a:r>
            <a:endParaRPr lang="en-US" altLang="ko-KR" sz="3200" b="1" dirty="0">
              <a:solidFill>
                <a:srgbClr val="000000"/>
              </a:solidFill>
            </a:endParaRPr>
          </a:p>
          <a:p>
            <a:endParaRPr lang="en-US" altLang="ko-KR" sz="4800" b="1" dirty="0">
              <a:solidFill>
                <a:srgbClr val="000000"/>
              </a:solidFill>
            </a:endParaRPr>
          </a:p>
          <a:p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en-US" altLang="ko-KR" sz="4800" b="1" dirty="0">
                <a:solidFill>
                  <a:srgbClr val="000000"/>
                </a:solidFill>
              </a:rPr>
              <a:t> </a:t>
            </a:r>
          </a:p>
          <a:p>
            <a:r>
              <a:rPr lang="en-US" altLang="ko-KR" sz="4000" dirty="0">
                <a:solidFill>
                  <a:srgbClr val="000000"/>
                </a:solidFill>
                <a:latin typeface="Helvetica Neue"/>
              </a:rPr>
              <a:t>               </a:t>
            </a:r>
            <a:r>
              <a:rPr lang="ko-KR" altLang="en-US" sz="4000" b="1" dirty="0"/>
              <a:t> </a:t>
            </a:r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  <p:graphicFrame>
        <p:nvGraphicFramePr>
          <p:cNvPr id="10" name="표 7">
            <a:extLst>
              <a:ext uri="{FF2B5EF4-FFF2-40B4-BE49-F238E27FC236}">
                <a16:creationId xmlns:a16="http://schemas.microsoft.com/office/drawing/2014/main" id="{8BBED4E0-C10F-42D9-A142-DFF05C86E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33802"/>
              </p:ext>
            </p:extLst>
          </p:nvPr>
        </p:nvGraphicFramePr>
        <p:xfrm>
          <a:off x="435428" y="2812212"/>
          <a:ext cx="11321144" cy="362227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493840">
                  <a:extLst>
                    <a:ext uri="{9D8B030D-6E8A-4147-A177-3AD203B41FA5}">
                      <a16:colId xmlns:a16="http://schemas.microsoft.com/office/drawing/2014/main" val="753818253"/>
                    </a:ext>
                  </a:extLst>
                </a:gridCol>
                <a:gridCol w="6827304">
                  <a:extLst>
                    <a:ext uri="{9D8B030D-6E8A-4147-A177-3AD203B41FA5}">
                      <a16:colId xmlns:a16="http://schemas.microsoft.com/office/drawing/2014/main" val="3434018530"/>
                    </a:ext>
                  </a:extLst>
                </a:gridCol>
              </a:tblGrid>
              <a:tr h="1555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 err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카미노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 다리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수면에 비친 벚꽃 풍경</a:t>
                      </a:r>
                      <a:endParaRPr lang="en-US" altLang="ko-KR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  <a:p>
                      <a:pPr algn="l" latinLnBrk="1"/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2021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년 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3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월 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26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일 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~ 4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월 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4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일 동안 </a:t>
                      </a:r>
                      <a:endParaRPr lang="en-US" altLang="ko-KR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  <a:p>
                      <a:pPr algn="l" latinLnBrk="1"/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라이브 카메라 업로드 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(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코로나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)</a:t>
                      </a:r>
                      <a:endParaRPr lang="ko-KR" altLang="en-US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219486"/>
                  </a:ext>
                </a:extLst>
              </a:tr>
              <a:tr h="13098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사쿠라엔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, </a:t>
                      </a:r>
                      <a:r>
                        <a:rPr lang="ko-KR" altLang="en-US" sz="3000" dirty="0" err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천수대</a:t>
                      </a:r>
                      <a:endParaRPr lang="ko-KR" altLang="en-US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사쿠라엔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: 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벚꽃에 둘러싸여 구경</a:t>
                      </a:r>
                      <a:endParaRPr lang="en-US" altLang="ko-KR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  <a:p>
                      <a:pPr algn="l" latinLnBrk="1"/>
                      <a:r>
                        <a:rPr lang="ko-KR" altLang="en-US" sz="3000" dirty="0" err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천수대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: 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후쿠오카 거리와 벚꽃이 이루 </a:t>
                      </a:r>
                      <a:endParaRPr lang="en-US" altLang="ko-KR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  <a:p>
                      <a:pPr algn="l" latinLnBrk="1"/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          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는 경관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427995"/>
                  </a:ext>
                </a:extLst>
              </a:tr>
              <a:tr h="6037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늘어진 벚꽃 </a:t>
                      </a:r>
                      <a:r>
                        <a:rPr lang="ko-KR" altLang="en-US" sz="3000" dirty="0" err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에리어</a:t>
                      </a:r>
                      <a:endParaRPr lang="ko-KR" altLang="en-US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성의 석벽과 즐길 수 있는 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150m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의</a:t>
                      </a:r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 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길</a:t>
                      </a:r>
                      <a:endParaRPr lang="en-US" altLang="ko-KR" sz="3000" dirty="0">
                        <a:solidFill>
                          <a:schemeClr val="tx1"/>
                        </a:solidFill>
                        <a:latin typeface="+mn-lt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868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68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3. </a:t>
            </a:r>
            <a:r>
              <a:rPr lang="ko-KR" altLang="en-US" sz="4000" b="1" dirty="0" err="1"/>
              <a:t>히로사키</a:t>
            </a:r>
            <a:r>
              <a:rPr lang="ko-KR" altLang="en-US" sz="4000" b="1" dirty="0"/>
              <a:t> 벚꽃 축제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매년 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4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월 말 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~ 5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월 초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, 200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만명 이상의 관광객</a:t>
            </a:r>
            <a:endParaRPr lang="en-US" altLang="ko-KR" sz="3200" b="1" dirty="0">
              <a:solidFill>
                <a:srgbClr val="000000"/>
              </a:solidFill>
              <a:latin typeface="+mn-ea"/>
            </a:endParaRPr>
          </a:p>
          <a:p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벚꽃명소 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100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선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사람이 엮어내는 일본 경치백선</a:t>
            </a:r>
            <a:endParaRPr lang="en-US" altLang="ko-KR" sz="3200" b="1" dirty="0">
              <a:solidFill>
                <a:srgbClr val="000000"/>
              </a:solidFill>
              <a:latin typeface="+mn-ea"/>
            </a:endParaRPr>
          </a:p>
          <a:p>
            <a:endParaRPr lang="en-US" altLang="ko-KR" sz="3200" b="1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1715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년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,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3200" b="1" dirty="0" err="1">
                <a:solidFill>
                  <a:srgbClr val="000000"/>
                </a:solidFill>
                <a:latin typeface="+mn-ea"/>
              </a:rPr>
              <a:t>츠가루번의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 가신이 </a:t>
            </a:r>
            <a:r>
              <a:rPr lang="ko-KR" altLang="en-US" sz="3200" b="1" dirty="0" err="1">
                <a:solidFill>
                  <a:srgbClr val="000000"/>
                </a:solidFill>
                <a:latin typeface="+mn-ea"/>
              </a:rPr>
              <a:t>가스미자쿠라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25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그루를 교토에서 가져와 심어 시작</a:t>
            </a:r>
            <a:endParaRPr lang="en-US" altLang="ko-KR" sz="3200" b="1" dirty="0">
              <a:solidFill>
                <a:srgbClr val="000000"/>
              </a:solidFill>
              <a:latin typeface="+mn-ea"/>
            </a:endParaRPr>
          </a:p>
          <a:p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⇒ 시민의 기부 </a:t>
            </a:r>
            <a:r>
              <a:rPr lang="ko-KR" altLang="en-US" sz="3200" b="1" dirty="0" err="1">
                <a:solidFill>
                  <a:srgbClr val="000000"/>
                </a:solidFill>
                <a:latin typeface="+mn-ea"/>
              </a:rPr>
              <a:t>다이쇼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 시대 성주변이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벚꽃으로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가득 참</a:t>
            </a:r>
            <a:endParaRPr lang="en-US" altLang="ko-KR" sz="3200" b="1" dirty="0">
              <a:solidFill>
                <a:srgbClr val="000000"/>
              </a:solidFill>
              <a:latin typeface="+mn-ea"/>
            </a:endParaRPr>
          </a:p>
          <a:p>
            <a:endParaRPr lang="en-US" altLang="ko-KR" sz="3200" b="1" dirty="0">
              <a:solidFill>
                <a:srgbClr val="000000"/>
              </a:solidFill>
              <a:latin typeface="+mn-ea"/>
            </a:endParaRPr>
          </a:p>
          <a:p>
            <a:r>
              <a:rPr lang="ko-KR" altLang="en-US" sz="3200" b="1" dirty="0" err="1">
                <a:solidFill>
                  <a:srgbClr val="000000"/>
                </a:solidFill>
                <a:latin typeface="+mn-ea"/>
              </a:rPr>
              <a:t>니시보리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 벚꽃</a:t>
            </a:r>
            <a:r>
              <a:rPr lang="en-US" altLang="ko-KR" sz="3200" b="1" dirty="0">
                <a:solidFill>
                  <a:srgbClr val="000000"/>
                </a:solidFill>
                <a:latin typeface="+mn-ea"/>
              </a:rPr>
              <a:t>  </a:t>
            </a:r>
            <a:r>
              <a:rPr lang="ko-KR" altLang="en-US" sz="3200" b="1" dirty="0">
                <a:solidFill>
                  <a:srgbClr val="000000"/>
                </a:solidFill>
                <a:latin typeface="+mn-ea"/>
              </a:rPr>
              <a:t>터널 산책</a:t>
            </a:r>
            <a:endParaRPr lang="en-US" altLang="ko-KR" sz="3200" b="1" dirty="0">
              <a:solidFill>
                <a:srgbClr val="000000"/>
              </a:solidFill>
              <a:latin typeface="+mn-ea"/>
            </a:endParaRPr>
          </a:p>
          <a:p>
            <a:r>
              <a:rPr lang="ko-KR" altLang="en-US" sz="3200" b="1" dirty="0">
                <a:latin typeface="+mn-ea"/>
              </a:rPr>
              <a:t>보트를 타고 수면에 비치는 꽃구경</a:t>
            </a:r>
            <a:endParaRPr lang="en-US" altLang="ko-KR" sz="3200" b="1" dirty="0">
              <a:latin typeface="+mn-ea"/>
            </a:endParaRPr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538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4. </a:t>
            </a:r>
            <a:r>
              <a:rPr lang="ko-KR" altLang="en-US" sz="4000" b="1" dirty="0" err="1"/>
              <a:t>쿠사츠</a:t>
            </a:r>
            <a:r>
              <a:rPr lang="ko-KR" altLang="en-US" sz="4000" b="1" dirty="0"/>
              <a:t> 온천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err="1">
                <a:solidFill>
                  <a:srgbClr val="000000"/>
                </a:solidFill>
              </a:rPr>
              <a:t>시라네산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r>
              <a:rPr lang="en-US" altLang="ko-KR" sz="4800" b="1" dirty="0">
                <a:solidFill>
                  <a:srgbClr val="000000"/>
                </a:solidFill>
              </a:rPr>
              <a:t>1200m </a:t>
            </a:r>
            <a:r>
              <a:rPr lang="ko-KR" altLang="en-US" sz="4800" b="1" dirty="0">
                <a:solidFill>
                  <a:srgbClr val="000000"/>
                </a:solidFill>
              </a:rPr>
              <a:t>위치</a:t>
            </a:r>
            <a:endParaRPr lang="en-US" altLang="ko-KR" sz="4800" b="1" dirty="0">
              <a:solidFill>
                <a:srgbClr val="000000"/>
              </a:solidFill>
            </a:endParaRPr>
          </a:p>
          <a:p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ko-KR" altLang="en-US" sz="4800" b="1" dirty="0">
                <a:solidFill>
                  <a:srgbClr val="000000"/>
                </a:solidFill>
              </a:rPr>
              <a:t>커다란 목욕탕과 신록</a:t>
            </a:r>
            <a:r>
              <a:rPr lang="en-US" altLang="ko-KR" sz="4800" b="1" dirty="0">
                <a:solidFill>
                  <a:srgbClr val="000000"/>
                </a:solidFill>
              </a:rPr>
              <a:t>, </a:t>
            </a:r>
            <a:r>
              <a:rPr lang="ko-KR" altLang="en-US" sz="4800" b="1" dirty="0">
                <a:solidFill>
                  <a:srgbClr val="000000"/>
                </a:solidFill>
              </a:rPr>
              <a:t>홍차</a:t>
            </a:r>
            <a:r>
              <a:rPr lang="en-US" altLang="ko-KR" sz="4800" b="1" dirty="0">
                <a:solidFill>
                  <a:srgbClr val="000000"/>
                </a:solidFill>
              </a:rPr>
              <a:t>, </a:t>
            </a:r>
            <a:r>
              <a:rPr lang="ko-KR" altLang="en-US" sz="4800" b="1" dirty="0">
                <a:solidFill>
                  <a:srgbClr val="000000"/>
                </a:solidFill>
              </a:rPr>
              <a:t>설경 등 사계절마다 다른 자연을 구경</a:t>
            </a:r>
            <a:endParaRPr lang="en-US" altLang="ko-KR" sz="4800" b="1" dirty="0">
              <a:solidFill>
                <a:srgbClr val="000000"/>
              </a:solidFill>
            </a:endParaRPr>
          </a:p>
          <a:p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ko-KR" altLang="en-US" sz="4800" b="1" dirty="0">
                <a:solidFill>
                  <a:srgbClr val="000000"/>
                </a:solidFill>
              </a:rPr>
              <a:t>서쪽 강변 </a:t>
            </a:r>
            <a:r>
              <a:rPr lang="en-US" altLang="ko-KR" sz="4800" b="1" dirty="0">
                <a:solidFill>
                  <a:srgbClr val="000000"/>
                </a:solidFill>
              </a:rPr>
              <a:t>500㎡</a:t>
            </a:r>
            <a:r>
              <a:rPr lang="ko-KR" altLang="en-US" sz="4800" b="1" dirty="0">
                <a:solidFill>
                  <a:srgbClr val="000000"/>
                </a:solidFill>
              </a:rPr>
              <a:t>의 </a:t>
            </a:r>
            <a:r>
              <a:rPr lang="ko-KR" altLang="en-US" sz="4800" b="1" dirty="0" err="1">
                <a:solidFill>
                  <a:srgbClr val="000000"/>
                </a:solidFill>
              </a:rPr>
              <a:t>노천탕</a:t>
            </a:r>
            <a:r>
              <a:rPr lang="en-US" altLang="ko-KR" sz="4000" dirty="0">
                <a:solidFill>
                  <a:srgbClr val="000000"/>
                </a:solidFill>
                <a:latin typeface="Helvetica Neue"/>
              </a:rPr>
              <a:t>               </a:t>
            </a:r>
            <a:r>
              <a:rPr lang="ko-KR" altLang="en-US" sz="4000" b="1" dirty="0"/>
              <a:t> </a:t>
            </a:r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58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5. </a:t>
            </a:r>
            <a:r>
              <a:rPr lang="ko-KR" altLang="en-US" sz="4000" b="1" dirty="0" err="1"/>
              <a:t>벳푸</a:t>
            </a:r>
            <a:r>
              <a:rPr lang="ko-KR" altLang="en-US" sz="4000" b="1" dirty="0"/>
              <a:t> 온천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err="1">
                <a:solidFill>
                  <a:srgbClr val="000000"/>
                </a:solidFill>
              </a:rPr>
              <a:t>원천수</a:t>
            </a:r>
            <a:r>
              <a:rPr lang="en-US" altLang="ko-KR" sz="4800" b="1" dirty="0">
                <a:solidFill>
                  <a:srgbClr val="000000"/>
                </a:solidFill>
              </a:rPr>
              <a:t>, </a:t>
            </a:r>
            <a:r>
              <a:rPr lang="ko-KR" altLang="en-US" sz="4800" b="1" dirty="0" err="1">
                <a:solidFill>
                  <a:srgbClr val="000000"/>
                </a:solidFill>
              </a:rPr>
              <a:t>용출량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r>
              <a:rPr lang="en-US" altLang="ko-KR" sz="4800" b="1" dirty="0">
                <a:solidFill>
                  <a:srgbClr val="000000"/>
                </a:solidFill>
              </a:rPr>
              <a:t>1</a:t>
            </a:r>
            <a:r>
              <a:rPr lang="ko-KR" altLang="en-US" sz="4800" b="1" dirty="0">
                <a:solidFill>
                  <a:srgbClr val="000000"/>
                </a:solidFill>
              </a:rPr>
              <a:t>위</a:t>
            </a:r>
            <a:endParaRPr lang="en-US" altLang="ko-KR" sz="4800" b="1" dirty="0">
              <a:solidFill>
                <a:srgbClr val="000000"/>
              </a:solidFill>
            </a:endParaRPr>
          </a:p>
          <a:p>
            <a:endParaRPr lang="en-US" altLang="ko-KR" sz="4800" b="1" dirty="0">
              <a:solidFill>
                <a:srgbClr val="000000"/>
              </a:solidFill>
            </a:endParaRPr>
          </a:p>
          <a:p>
            <a:r>
              <a:rPr lang="ko-KR" altLang="en-US" sz="4800" b="1" dirty="0" err="1">
                <a:solidFill>
                  <a:srgbClr val="000000"/>
                </a:solidFill>
              </a:rPr>
              <a:t>벳푸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 err="1">
                <a:solidFill>
                  <a:srgbClr val="000000"/>
                </a:solidFill>
              </a:rPr>
              <a:t>팔탕</a:t>
            </a:r>
            <a:r>
              <a:rPr lang="en-US" altLang="ko-KR" sz="4800" b="1" dirty="0">
                <a:solidFill>
                  <a:srgbClr val="000000"/>
                </a:solidFill>
              </a:rPr>
              <a:t>: </a:t>
            </a:r>
            <a:r>
              <a:rPr lang="ko-KR" altLang="en-US" sz="4800" b="1" dirty="0" err="1">
                <a:solidFill>
                  <a:srgbClr val="000000"/>
                </a:solidFill>
              </a:rPr>
              <a:t>벳푸에</a:t>
            </a:r>
            <a:r>
              <a:rPr lang="ko-KR" altLang="en-US" sz="4800" b="1" dirty="0">
                <a:solidFill>
                  <a:srgbClr val="000000"/>
                </a:solidFill>
              </a:rPr>
              <a:t> 있는 온천의 성질</a:t>
            </a:r>
            <a:r>
              <a:rPr lang="en-US" altLang="ko-KR" sz="4800" b="1" dirty="0">
                <a:solidFill>
                  <a:srgbClr val="000000"/>
                </a:solidFill>
              </a:rPr>
              <a:t>, </a:t>
            </a:r>
            <a:r>
              <a:rPr lang="ko-KR" altLang="en-US" sz="4800" b="1" dirty="0">
                <a:solidFill>
                  <a:srgbClr val="000000"/>
                </a:solidFill>
              </a:rPr>
              <a:t>분위기에 따라 </a:t>
            </a:r>
            <a:r>
              <a:rPr lang="en-US" altLang="ko-KR" sz="4800" b="1" dirty="0">
                <a:solidFill>
                  <a:srgbClr val="000000"/>
                </a:solidFill>
              </a:rPr>
              <a:t>8</a:t>
            </a:r>
            <a:r>
              <a:rPr lang="ko-KR" altLang="en-US" sz="4800" b="1" dirty="0">
                <a:solidFill>
                  <a:srgbClr val="000000"/>
                </a:solidFill>
              </a:rPr>
              <a:t>개 지역으로 나눈 것</a:t>
            </a:r>
            <a:r>
              <a:rPr lang="en-US" altLang="ko-KR" sz="4800" b="1" dirty="0">
                <a:solidFill>
                  <a:srgbClr val="000000"/>
                </a:solidFill>
              </a:rPr>
              <a:t>            </a:t>
            </a:r>
            <a:r>
              <a:rPr lang="ko-KR" altLang="en-US" sz="4800" b="1" dirty="0"/>
              <a:t> </a:t>
            </a:r>
            <a:endParaRPr lang="en-US" altLang="ko-KR" sz="4800" b="1" dirty="0"/>
          </a:p>
          <a:p>
            <a:endParaRPr lang="en-US" altLang="ko-KR" sz="4800" b="1" dirty="0"/>
          </a:p>
          <a:p>
            <a:r>
              <a:rPr lang="ko-KR" altLang="en-US" sz="4800" b="1" dirty="0"/>
              <a:t>매년 </a:t>
            </a:r>
            <a:r>
              <a:rPr lang="ko-KR" altLang="en-US" sz="4800" b="1" dirty="0" err="1"/>
              <a:t>벳푸</a:t>
            </a:r>
            <a:r>
              <a:rPr lang="ko-KR" altLang="en-US" sz="4800" b="1" dirty="0"/>
              <a:t> </a:t>
            </a:r>
            <a:r>
              <a:rPr lang="ko-KR" altLang="en-US" sz="4800" b="1" dirty="0" err="1"/>
              <a:t>팔탕</a:t>
            </a:r>
            <a:r>
              <a:rPr lang="ko-KR" altLang="en-US" sz="4800" b="1" dirty="0"/>
              <a:t> 온천 축제 개최</a:t>
            </a:r>
            <a:endParaRPr lang="en-US" altLang="ko-KR" sz="48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51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6. </a:t>
            </a:r>
            <a:r>
              <a:rPr lang="ko-KR" altLang="en-US" sz="4000" b="1" dirty="0" err="1"/>
              <a:t>모에레누마</a:t>
            </a:r>
            <a:r>
              <a:rPr lang="ko-KR" altLang="en-US" sz="4000" b="1" dirty="0"/>
              <a:t> 공원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/>
              <a:t>삿포로시의 환상 그린벨트 구상의  거점 공원으로  계획됨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/>
              <a:t>세계적 유명한 조각가 </a:t>
            </a:r>
            <a:r>
              <a:rPr lang="ko-KR" altLang="en-US" sz="3000" b="1" dirty="0" err="1"/>
              <a:t>이사무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노구치</a:t>
            </a:r>
            <a:r>
              <a:rPr lang="ko-KR" altLang="en-US" sz="3000" b="1" dirty="0"/>
              <a:t> 설계 하나의 조각품</a:t>
            </a:r>
            <a:endParaRPr lang="en-US" altLang="ko-KR" sz="3000" b="1" dirty="0"/>
          </a:p>
          <a:p>
            <a:r>
              <a:rPr lang="en-US" altLang="ko-KR" sz="3000" b="1" dirty="0">
                <a:ea typeface="맑은 고딕" panose="020B0503020000020004" pitchFamily="50" charset="-127"/>
              </a:rPr>
              <a:t>⇒ </a:t>
            </a:r>
            <a:r>
              <a:rPr lang="ko-KR" altLang="en-US" sz="3000" b="1" dirty="0"/>
              <a:t>기하학적 형태를 활용한 여러 시설이 잘 배치돼 자연과 예 </a:t>
            </a:r>
            <a:endParaRPr lang="en-US" altLang="ko-KR" sz="3000" b="1" dirty="0"/>
          </a:p>
          <a:p>
            <a:r>
              <a:rPr lang="en-US" altLang="ko-KR" sz="3000" b="1" dirty="0"/>
              <a:t>    </a:t>
            </a:r>
            <a:r>
              <a:rPr lang="ko-KR" altLang="en-US" sz="3000" b="1" dirty="0"/>
              <a:t>술이 조화롭게 어우러진 경관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/>
              <a:t>봄</a:t>
            </a:r>
            <a:r>
              <a:rPr lang="en-US" altLang="ko-KR" sz="3000" b="1" dirty="0"/>
              <a:t>:</a:t>
            </a:r>
            <a:r>
              <a:rPr lang="ko-KR" altLang="en-US" sz="3000" b="1" dirty="0"/>
              <a:t> 벚꽃</a:t>
            </a:r>
            <a:r>
              <a:rPr lang="en-US" altLang="ko-KR" sz="3000" b="1" dirty="0"/>
              <a:t>		</a:t>
            </a:r>
            <a:r>
              <a:rPr lang="ko-KR" altLang="en-US" sz="3000" b="1" dirty="0"/>
              <a:t>여름</a:t>
            </a:r>
            <a:r>
              <a:rPr lang="en-US" altLang="ko-KR" sz="3000" b="1" dirty="0"/>
              <a:t>:</a:t>
            </a:r>
            <a:r>
              <a:rPr lang="ko-KR" altLang="en-US" sz="3000" b="1" dirty="0"/>
              <a:t> 물놀이장</a:t>
            </a:r>
            <a:endParaRPr lang="en-US" altLang="ko-KR" sz="3000" b="1" dirty="0"/>
          </a:p>
          <a:p>
            <a:r>
              <a:rPr lang="ko-KR" altLang="en-US" sz="3000" b="1" dirty="0"/>
              <a:t>가을</a:t>
            </a:r>
            <a:r>
              <a:rPr lang="en-US" altLang="ko-KR" sz="3000" b="1" dirty="0"/>
              <a:t>:</a:t>
            </a:r>
            <a:r>
              <a:rPr lang="ko-KR" altLang="en-US" sz="3000" b="1" dirty="0"/>
              <a:t> 단풍</a:t>
            </a:r>
            <a:r>
              <a:rPr lang="en-US" altLang="ko-KR" sz="3000" b="1" dirty="0"/>
              <a:t>		</a:t>
            </a:r>
            <a:r>
              <a:rPr lang="ko-KR" altLang="en-US" sz="3000" b="1" dirty="0"/>
              <a:t>겨울</a:t>
            </a:r>
            <a:r>
              <a:rPr lang="en-US" altLang="ko-KR" sz="3000" b="1" dirty="0"/>
              <a:t>:</a:t>
            </a:r>
            <a:r>
              <a:rPr lang="ko-KR" altLang="en-US" sz="3000" b="1" dirty="0"/>
              <a:t> 크로스컨트리 스키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썰매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/>
              <a:t>쓰레기처리장 공원화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유리 피라미드의 눈 활용 냉방 시스템</a:t>
            </a:r>
            <a:endParaRPr lang="en-US" altLang="ko-KR" sz="3000" b="1" dirty="0"/>
          </a:p>
          <a:p>
            <a:r>
              <a:rPr lang="ko-KR" altLang="en-US" sz="3000" b="1" dirty="0">
                <a:ea typeface="맑은 고딕" panose="020B0503020000020004" pitchFamily="50" charset="-127"/>
              </a:rPr>
              <a:t>⇒ </a:t>
            </a:r>
            <a:r>
              <a:rPr lang="ko-KR" altLang="en-US" sz="3000" b="1" dirty="0"/>
              <a:t>자연환경 보전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78A034E-8C80-4E8D-9BDC-BACE5BB39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97" y="1095248"/>
            <a:ext cx="8061158" cy="53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9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7. </a:t>
            </a:r>
            <a:r>
              <a:rPr lang="ko-KR" altLang="en-US" sz="4000" b="1" dirty="0"/>
              <a:t>니가타시 수족관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+mn-ea"/>
              </a:rPr>
              <a:t>애칭</a:t>
            </a:r>
            <a:r>
              <a:rPr lang="en-US" altLang="ko-KR" sz="3600" b="1" dirty="0">
                <a:latin typeface="+mn-ea"/>
              </a:rPr>
              <a:t>: </a:t>
            </a:r>
            <a:r>
              <a:rPr lang="ko-KR" altLang="en-US" sz="3600" b="1" dirty="0" err="1">
                <a:latin typeface="+mn-ea"/>
              </a:rPr>
              <a:t>마린피아니혼카이</a:t>
            </a:r>
            <a:r>
              <a:rPr lang="ko-KR" altLang="en-US" sz="3600" b="1" dirty="0">
                <a:latin typeface="+mn-ea"/>
              </a:rPr>
              <a:t> </a:t>
            </a:r>
            <a:endParaRPr lang="en-US" altLang="ko-KR" sz="3600" b="1" dirty="0">
              <a:latin typeface="+mn-ea"/>
            </a:endParaRPr>
          </a:p>
          <a:p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동해에 서식하는 어류를 모은 </a:t>
            </a:r>
            <a:r>
              <a:rPr lang="ko-KR" altLang="en-US" sz="3600" b="1" dirty="0" err="1">
                <a:latin typeface="+mn-ea"/>
              </a:rPr>
              <a:t>니혼카이대수조</a:t>
            </a:r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⇒ 인공파도 바다 재현 </a:t>
            </a:r>
            <a:r>
              <a:rPr lang="ko-KR" altLang="en-US" sz="3600" b="1" dirty="0" err="1">
                <a:latin typeface="+mn-ea"/>
              </a:rPr>
              <a:t>마린터널</a:t>
            </a:r>
            <a:endParaRPr lang="en-US" altLang="ko-KR" sz="3600" b="1" dirty="0">
              <a:latin typeface="+mn-ea"/>
            </a:endParaRPr>
          </a:p>
          <a:p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돌고래쇼</a:t>
            </a:r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마린 사파리</a:t>
            </a:r>
            <a:r>
              <a:rPr lang="en-US" altLang="ko-KR" sz="3600" b="1" dirty="0">
                <a:latin typeface="+mn-ea"/>
              </a:rPr>
              <a:t>:</a:t>
            </a:r>
            <a:r>
              <a:rPr lang="ko-KR" altLang="en-US" sz="3600" b="1" dirty="0">
                <a:latin typeface="+mn-ea"/>
              </a:rPr>
              <a:t> 바다 포유류 사육</a:t>
            </a:r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펭귄 해설</a:t>
            </a:r>
            <a:r>
              <a:rPr lang="en-US" altLang="ko-KR" sz="3600" b="1" dirty="0">
                <a:latin typeface="+mn-ea"/>
              </a:rPr>
              <a:t>:</a:t>
            </a:r>
            <a:r>
              <a:rPr lang="ko-KR" altLang="en-US" sz="3600" b="1" dirty="0">
                <a:latin typeface="+mn-ea"/>
              </a:rPr>
              <a:t> 훔볼트 펭귄의 상태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서식지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구조 설명</a:t>
            </a:r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대형 수조 해설</a:t>
            </a:r>
            <a:r>
              <a:rPr lang="en-US" altLang="ko-KR" sz="3600" b="1" dirty="0">
                <a:latin typeface="+mn-ea"/>
              </a:rPr>
              <a:t>:</a:t>
            </a:r>
            <a:r>
              <a:rPr lang="ko-KR" altLang="en-US" sz="3600" b="1" dirty="0">
                <a:latin typeface="+mn-ea"/>
              </a:rPr>
              <a:t> 대형 전시 생물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수조 관리법 설명</a:t>
            </a:r>
            <a:endParaRPr lang="en-US" altLang="ko-KR" sz="3600" b="1" dirty="0">
              <a:latin typeface="+mn-ea"/>
            </a:endParaRPr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872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BC244EBA-BDC4-4E0A-AB81-EDB81A1EEB6D}"/>
              </a:ext>
            </a:extLst>
          </p:cNvPr>
          <p:cNvSpPr/>
          <p:nvPr/>
        </p:nvSpPr>
        <p:spPr>
          <a:xfrm>
            <a:off x="-1" y="-10"/>
            <a:ext cx="12192000" cy="6858010"/>
          </a:xfrm>
          <a:custGeom>
            <a:avLst/>
            <a:gdLst>
              <a:gd name="connsiteX0" fmla="*/ 6653534 w 12192000"/>
              <a:gd name="connsiteY0" fmla="*/ 0 h 6858010"/>
              <a:gd name="connsiteX1" fmla="*/ 6653542 w 12192000"/>
              <a:gd name="connsiteY1" fmla="*/ 10 h 6858010"/>
              <a:gd name="connsiteX2" fmla="*/ 6654800 w 12192000"/>
              <a:gd name="connsiteY2" fmla="*/ 10 h 6858010"/>
              <a:gd name="connsiteX3" fmla="*/ 6654800 w 12192000"/>
              <a:gd name="connsiteY3" fmla="*/ 1568 h 6858010"/>
              <a:gd name="connsiteX4" fmla="*/ 12192000 w 12192000"/>
              <a:gd name="connsiteY4" fmla="*/ 6858010 h 6858010"/>
              <a:gd name="connsiteX5" fmla="*/ 6654800 w 12192000"/>
              <a:gd name="connsiteY5" fmla="*/ 6858010 h 6858010"/>
              <a:gd name="connsiteX6" fmla="*/ 2668535 w 12192000"/>
              <a:gd name="connsiteY6" fmla="*/ 6858010 h 6858010"/>
              <a:gd name="connsiteX7" fmla="*/ 0 w 12192000"/>
              <a:gd name="connsiteY7" fmla="*/ 6858010 h 6858010"/>
              <a:gd name="connsiteX8" fmla="*/ 0 w 12192000"/>
              <a:gd name="connsiteY8" fmla="*/ 10 h 6858010"/>
              <a:gd name="connsiteX9" fmla="*/ 6653528 w 12192000"/>
              <a:gd name="connsiteY9" fmla="*/ 10 h 68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10">
                <a:moveTo>
                  <a:pt x="6653534" y="0"/>
                </a:moveTo>
                <a:lnTo>
                  <a:pt x="6653542" y="10"/>
                </a:lnTo>
                <a:lnTo>
                  <a:pt x="6654800" y="10"/>
                </a:lnTo>
                <a:lnTo>
                  <a:pt x="6654800" y="1568"/>
                </a:lnTo>
                <a:lnTo>
                  <a:pt x="12192000" y="6858010"/>
                </a:lnTo>
                <a:lnTo>
                  <a:pt x="6654800" y="6858010"/>
                </a:lnTo>
                <a:lnTo>
                  <a:pt x="2668535" y="6858010"/>
                </a:lnTo>
                <a:lnTo>
                  <a:pt x="0" y="6858010"/>
                </a:lnTo>
                <a:lnTo>
                  <a:pt x="0" y="10"/>
                </a:lnTo>
                <a:lnTo>
                  <a:pt x="6653528" y="10"/>
                </a:lnTo>
                <a:close/>
              </a:path>
            </a:pathLst>
          </a:cu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C2B46EEB-222A-4113-A5D3-DC2C9DDF77DC}"/>
              </a:ext>
            </a:extLst>
          </p:cNvPr>
          <p:cNvSpPr/>
          <p:nvPr/>
        </p:nvSpPr>
        <p:spPr>
          <a:xfrm>
            <a:off x="-2" y="0"/>
            <a:ext cx="11734801" cy="6858010"/>
          </a:xfrm>
          <a:custGeom>
            <a:avLst/>
            <a:gdLst>
              <a:gd name="connsiteX0" fmla="*/ 6196335 w 11734801"/>
              <a:gd name="connsiteY0" fmla="*/ 0 h 6858010"/>
              <a:gd name="connsiteX1" fmla="*/ 6196343 w 11734801"/>
              <a:gd name="connsiteY1" fmla="*/ 10 h 6858010"/>
              <a:gd name="connsiteX2" fmla="*/ 6197601 w 11734801"/>
              <a:gd name="connsiteY2" fmla="*/ 10 h 6858010"/>
              <a:gd name="connsiteX3" fmla="*/ 6197601 w 11734801"/>
              <a:gd name="connsiteY3" fmla="*/ 1568 h 6858010"/>
              <a:gd name="connsiteX4" fmla="*/ 11734801 w 11734801"/>
              <a:gd name="connsiteY4" fmla="*/ 6858010 h 6858010"/>
              <a:gd name="connsiteX5" fmla="*/ 6197601 w 11734801"/>
              <a:gd name="connsiteY5" fmla="*/ 6858010 h 6858010"/>
              <a:gd name="connsiteX6" fmla="*/ 2211336 w 11734801"/>
              <a:gd name="connsiteY6" fmla="*/ 6858010 h 6858010"/>
              <a:gd name="connsiteX7" fmla="*/ 0 w 11734801"/>
              <a:gd name="connsiteY7" fmla="*/ 6858010 h 6858010"/>
              <a:gd name="connsiteX8" fmla="*/ 0 w 11734801"/>
              <a:gd name="connsiteY8" fmla="*/ 10 h 6858010"/>
              <a:gd name="connsiteX9" fmla="*/ 6196329 w 11734801"/>
              <a:gd name="connsiteY9" fmla="*/ 10 h 685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4801" h="6858010">
                <a:moveTo>
                  <a:pt x="6196335" y="0"/>
                </a:moveTo>
                <a:lnTo>
                  <a:pt x="6196343" y="10"/>
                </a:lnTo>
                <a:lnTo>
                  <a:pt x="6197601" y="10"/>
                </a:lnTo>
                <a:lnTo>
                  <a:pt x="6197601" y="1568"/>
                </a:lnTo>
                <a:lnTo>
                  <a:pt x="11734801" y="6858010"/>
                </a:lnTo>
                <a:lnTo>
                  <a:pt x="6197601" y="6858010"/>
                </a:lnTo>
                <a:lnTo>
                  <a:pt x="2211336" y="6858010"/>
                </a:lnTo>
                <a:lnTo>
                  <a:pt x="0" y="6858010"/>
                </a:lnTo>
                <a:lnTo>
                  <a:pt x="0" y="10"/>
                </a:lnTo>
                <a:lnTo>
                  <a:pt x="6196329" y="10"/>
                </a:lnTo>
                <a:close/>
              </a:path>
            </a:pathLst>
          </a:custGeom>
          <a:solidFill>
            <a:schemeClr val="bg2">
              <a:lumMod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6066BB5-8B01-4E2F-9F8B-C988CD7E53A1}"/>
              </a:ext>
            </a:extLst>
          </p:cNvPr>
          <p:cNvGrpSpPr/>
          <p:nvPr/>
        </p:nvGrpSpPr>
        <p:grpSpPr>
          <a:xfrm>
            <a:off x="679508" y="451405"/>
            <a:ext cx="5553512" cy="5560486"/>
            <a:chOff x="679508" y="451405"/>
            <a:chExt cx="5553512" cy="55604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EF64D6-D948-4387-9BFE-ACF6B82E75DE}"/>
                </a:ext>
              </a:extLst>
            </p:cNvPr>
            <p:cNvSpPr txBox="1"/>
            <p:nvPr/>
          </p:nvSpPr>
          <p:spPr>
            <a:xfrm>
              <a:off x="679508" y="451405"/>
              <a:ext cx="307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>
                  <a:solidFill>
                    <a:schemeClr val="bg1"/>
                  </a:solidFill>
                  <a:latin typeface="+mj-lt"/>
                </a:rPr>
                <a:t>차례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A255CB-418A-4B8A-83FB-7031BB906C7C}"/>
                </a:ext>
              </a:extLst>
            </p:cNvPr>
            <p:cNvSpPr txBox="1"/>
            <p:nvPr/>
          </p:nvSpPr>
          <p:spPr>
            <a:xfrm>
              <a:off x="679508" y="1610686"/>
              <a:ext cx="5553512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buAutoNum type="ea1JpnKorPeriod"/>
              </a:pPr>
              <a:r>
                <a:rPr lang="ko-KR" altLang="en-US" sz="4000" b="1" dirty="0">
                  <a:solidFill>
                    <a:schemeClr val="bg1"/>
                  </a:solidFill>
                </a:rPr>
                <a:t>관광자원</a:t>
              </a:r>
              <a:endParaRPr lang="en-US" altLang="ko-KR" sz="4000" b="1" dirty="0">
                <a:solidFill>
                  <a:schemeClr val="bg1"/>
                </a:solidFill>
              </a:endParaRPr>
            </a:p>
            <a:p>
              <a:pPr marL="742950" indent="-742950">
                <a:buAutoNum type="ea1JpnKorPeriod"/>
              </a:pPr>
              <a:endParaRPr lang="en-US" altLang="ko-KR" sz="4000" b="1" dirty="0">
                <a:solidFill>
                  <a:schemeClr val="bg1"/>
                </a:solidFill>
              </a:endParaRPr>
            </a:p>
            <a:p>
              <a:pPr marL="742950" indent="-742950">
                <a:buAutoNum type="ea1JpnKorPeriod"/>
              </a:pPr>
              <a:r>
                <a:rPr lang="ko-KR" altLang="en-US" sz="4000" b="1" dirty="0">
                  <a:solidFill>
                    <a:schemeClr val="bg1"/>
                  </a:solidFill>
                </a:rPr>
                <a:t>역사적 관광자원</a:t>
              </a:r>
              <a:endParaRPr lang="en-US" altLang="ko-KR" sz="4000" b="1" dirty="0">
                <a:solidFill>
                  <a:schemeClr val="bg1"/>
                </a:solidFill>
              </a:endParaRPr>
            </a:p>
            <a:p>
              <a:pPr marL="742950" indent="-742950">
                <a:buAutoNum type="ea1JpnKorPeriod"/>
              </a:pPr>
              <a:endParaRPr lang="en-US" altLang="ko-KR" sz="4000" b="1" dirty="0">
                <a:solidFill>
                  <a:schemeClr val="bg1"/>
                </a:solidFill>
              </a:endParaRPr>
            </a:p>
            <a:p>
              <a:pPr marL="742950" indent="-742950">
                <a:buAutoNum type="ea1JpnKorPeriod"/>
              </a:pPr>
              <a:r>
                <a:rPr lang="ko-KR" altLang="en-US" sz="4000" b="1" dirty="0">
                  <a:solidFill>
                    <a:schemeClr val="bg1"/>
                  </a:solidFill>
                </a:rPr>
                <a:t>자연적 관광자원</a:t>
              </a:r>
              <a:endParaRPr lang="en-US" altLang="ko-KR" sz="4000" b="1" dirty="0">
                <a:solidFill>
                  <a:schemeClr val="bg1"/>
                </a:solidFill>
              </a:endParaRPr>
            </a:p>
            <a:p>
              <a:pPr marL="742950" indent="-742950">
                <a:buAutoNum type="ea1JpnKorPeriod"/>
              </a:pPr>
              <a:endParaRPr lang="en-US" altLang="ko-KR" sz="4000" b="1" dirty="0">
                <a:solidFill>
                  <a:schemeClr val="bg1"/>
                </a:solidFill>
              </a:endParaRPr>
            </a:p>
            <a:p>
              <a:pPr marL="742950" indent="-742950">
                <a:buAutoNum type="ea1JpnKorPeriod"/>
              </a:pPr>
              <a:r>
                <a:rPr lang="ko-KR" altLang="en-US" sz="4000" b="1" dirty="0">
                  <a:solidFill>
                    <a:schemeClr val="bg1"/>
                  </a:solidFill>
                </a:rPr>
                <a:t>문화적 관광자원</a:t>
              </a: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A6DA70D8-4820-44E1-897D-D8001DC33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30" y="1159291"/>
            <a:ext cx="4651362" cy="465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1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>
            <a:cxnSpLocks/>
          </p:cNvCxnSpPr>
          <p:nvPr/>
        </p:nvCxnSpPr>
        <p:spPr>
          <a:xfrm>
            <a:off x="982980" y="1698056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9F2A99-9306-411F-A48A-E043552F05EB}"/>
              </a:ext>
            </a:extLst>
          </p:cNvPr>
          <p:cNvSpPr txBox="1"/>
          <p:nvPr/>
        </p:nvSpPr>
        <p:spPr>
          <a:xfrm>
            <a:off x="2403406" y="571615"/>
            <a:ext cx="738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latin typeface="+mj-lt"/>
              </a:rPr>
              <a:t>四</a:t>
            </a:r>
            <a:r>
              <a:rPr lang="en-US" altLang="ko-KR" sz="6000" b="1">
                <a:latin typeface="+mj-lt"/>
              </a:rPr>
              <a:t>. </a:t>
            </a:r>
            <a:r>
              <a:rPr lang="ko-KR" altLang="en-US" sz="6000" b="1">
                <a:latin typeface="+mj-lt"/>
              </a:rPr>
              <a:t>문화적 </a:t>
            </a:r>
            <a:r>
              <a:rPr lang="ko-KR" altLang="en-US" sz="6000" b="1" dirty="0">
                <a:latin typeface="+mj-lt"/>
              </a:rPr>
              <a:t>관광자원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EC89A8-56A4-41F6-B071-B02BAF742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47" y="1079447"/>
            <a:ext cx="4699105" cy="46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87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2. </a:t>
            </a:r>
            <a:r>
              <a:rPr lang="ko-KR" altLang="en-US" sz="4000" b="1" dirty="0"/>
              <a:t>도쿄 타워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+mn-ea"/>
              </a:rPr>
              <a:t>1958</a:t>
            </a:r>
            <a:r>
              <a:rPr lang="ko-KR" altLang="en-US" sz="3600" b="1" dirty="0">
                <a:latin typeface="+mn-ea"/>
              </a:rPr>
              <a:t>년 세워진 철탑</a:t>
            </a:r>
            <a:r>
              <a:rPr lang="en-US" altLang="ko-KR" sz="3600" b="1" dirty="0">
                <a:latin typeface="+mn-ea"/>
              </a:rPr>
              <a:t>(333m)</a:t>
            </a:r>
          </a:p>
          <a:p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지상 </a:t>
            </a:r>
            <a:r>
              <a:rPr lang="en-US" altLang="ko-KR" sz="3600" b="1" dirty="0">
                <a:latin typeface="+mn-ea"/>
              </a:rPr>
              <a:t>150m </a:t>
            </a:r>
            <a:r>
              <a:rPr lang="ko-KR" altLang="en-US" sz="3600" b="1" dirty="0">
                <a:latin typeface="+mn-ea"/>
              </a:rPr>
              <a:t>전망대</a:t>
            </a:r>
            <a:r>
              <a:rPr lang="en-US" altLang="ko-KR" sz="3600" b="1" dirty="0">
                <a:latin typeface="+mn-ea"/>
              </a:rPr>
              <a:t>, 250m </a:t>
            </a:r>
            <a:r>
              <a:rPr lang="ko-KR" altLang="en-US" sz="3600" b="1" dirty="0">
                <a:latin typeface="+mn-ea"/>
              </a:rPr>
              <a:t>특별 전망대</a:t>
            </a:r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도쿄 시내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 err="1">
                <a:latin typeface="+mn-ea"/>
              </a:rPr>
              <a:t>후지산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요코하마 등 구경 가능</a:t>
            </a:r>
            <a:endParaRPr lang="en-US" altLang="ko-KR" sz="3600" b="1" dirty="0">
              <a:latin typeface="+mn-ea"/>
            </a:endParaRPr>
          </a:p>
          <a:p>
            <a:endParaRPr lang="en-US" altLang="ko-KR" sz="3600" b="1" dirty="0">
              <a:latin typeface="+mn-ea"/>
            </a:endParaRPr>
          </a:p>
          <a:p>
            <a:r>
              <a:rPr lang="ko-KR" altLang="en-US" sz="3600" b="1" dirty="0">
                <a:latin typeface="+mn-ea"/>
              </a:rPr>
              <a:t>수족관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근대화학관</a:t>
            </a:r>
            <a:r>
              <a:rPr lang="en-US" altLang="ko-KR" sz="3600" b="1" dirty="0">
                <a:latin typeface="+mn-ea"/>
              </a:rPr>
              <a:t>, </a:t>
            </a:r>
            <a:r>
              <a:rPr lang="ko-KR" altLang="en-US" sz="3600" b="1" dirty="0">
                <a:latin typeface="+mn-ea"/>
              </a:rPr>
              <a:t>쇼핑 등 여러 시설</a:t>
            </a:r>
            <a:endParaRPr lang="en-US" altLang="ko-KR" sz="3600" b="1" dirty="0">
              <a:latin typeface="+mn-ea"/>
            </a:endParaRPr>
          </a:p>
          <a:p>
            <a:endParaRPr lang="en-US" altLang="ko-KR" sz="3600" b="1" dirty="0">
              <a:latin typeface="+mn-ea"/>
            </a:endParaRPr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196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3. </a:t>
            </a:r>
            <a:r>
              <a:rPr lang="ko-KR" altLang="en-US" sz="4000" b="1" dirty="0" err="1"/>
              <a:t>아키하바라</a:t>
            </a:r>
            <a:r>
              <a:rPr lang="en-US" altLang="ko-KR" sz="4000" b="1" dirty="0"/>
              <a:t>, </a:t>
            </a:r>
            <a:r>
              <a:rPr lang="ko-KR" altLang="en-US" sz="4000" b="1" dirty="0" err="1"/>
              <a:t>덴덴타운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아키하바라</a:t>
            </a:r>
            <a:r>
              <a:rPr lang="en-US" altLang="ko-KR" sz="4000" b="1" dirty="0"/>
              <a:t>: </a:t>
            </a:r>
            <a:r>
              <a:rPr lang="ko-KR" altLang="en-US" sz="4000" b="1" dirty="0"/>
              <a:t>도쿄</a:t>
            </a:r>
            <a:r>
              <a:rPr lang="en-US" altLang="ko-KR" sz="4000" b="1" dirty="0"/>
              <a:t>		</a:t>
            </a:r>
            <a:r>
              <a:rPr lang="ko-KR" altLang="en-US" sz="4000" b="1" dirty="0" err="1"/>
              <a:t>덴덴타운</a:t>
            </a:r>
            <a:r>
              <a:rPr lang="en-US" altLang="ko-KR" sz="4000" b="1" dirty="0"/>
              <a:t>: </a:t>
            </a:r>
            <a:r>
              <a:rPr lang="ko-KR" altLang="en-US" sz="4000" b="1" dirty="0"/>
              <a:t>오사카</a:t>
            </a:r>
            <a:endParaRPr lang="en-US" altLang="ko-KR" sz="4000" b="1" dirty="0"/>
          </a:p>
          <a:p>
            <a:endParaRPr lang="en-US" altLang="ko-KR" sz="4000" b="1" dirty="0"/>
          </a:p>
          <a:p>
            <a:r>
              <a:rPr lang="ko-KR" altLang="en-US" sz="4000" b="1" dirty="0"/>
              <a:t>가전 제품</a:t>
            </a:r>
            <a:r>
              <a:rPr lang="en-US" altLang="ko-KR" sz="4000" b="1" dirty="0"/>
              <a:t>, </a:t>
            </a:r>
            <a:r>
              <a:rPr lang="ko-KR" altLang="en-US" sz="4000" b="1" dirty="0"/>
              <a:t>전자 상가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애니메이션 매장</a:t>
            </a: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000" b="1" dirty="0"/>
              <a:t>만화 카페 등 관련 시설 인기</a:t>
            </a:r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3858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4. </a:t>
            </a:r>
            <a:r>
              <a:rPr lang="ko-KR" altLang="en-US" sz="4000" b="1" dirty="0"/>
              <a:t>이색 박물관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/>
              <a:t>닌자</a:t>
            </a:r>
            <a:r>
              <a:rPr lang="en-US" altLang="ko-KR" sz="3000" b="1" dirty="0"/>
              <a:t> </a:t>
            </a:r>
            <a:r>
              <a:rPr lang="ko-KR" altLang="en-US" sz="3000" b="1" dirty="0"/>
              <a:t>박물관</a:t>
            </a:r>
            <a:endParaRPr lang="en-US" altLang="ko-KR" sz="3000" b="1" dirty="0"/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닌자의 고향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이가시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</a:t>
            </a:r>
            <a:r>
              <a:rPr lang="en-US" altLang="ko-KR" sz="3000" b="1" dirty="0"/>
              <a:t> </a:t>
            </a:r>
            <a:r>
              <a:rPr lang="ko-KR" altLang="en-US" sz="3000" b="1" dirty="0"/>
              <a:t>가이드와 조를 이뤄 닌자 활동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은신기법 설명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 err="1"/>
              <a:t>컵누들</a:t>
            </a:r>
            <a:r>
              <a:rPr lang="ko-KR" altLang="en-US" sz="3000" b="1" dirty="0"/>
              <a:t> 박물관</a:t>
            </a:r>
            <a:endParaRPr lang="en-US" altLang="ko-KR" sz="3000" b="1" dirty="0"/>
          </a:p>
          <a:p>
            <a:r>
              <a:rPr lang="ko-KR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라면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컵라면 개발 과정을 볼 수 있음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라면의 아버지 안도 모모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후쿠로의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작업실 재현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마이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컵누들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팩토리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자신만의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컵누들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만들고 시식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치킨 라면 팩토리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치킨 라면의 반죽부터 만들어 가져갈 수  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있음</a:t>
            </a:r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896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126359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91369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173471"/>
            <a:ext cx="107735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공적이면서 경사스러운 종교적 의식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축제</a:t>
            </a:r>
            <a:endParaRPr lang="en-US" altLang="ko-KR" sz="3200" b="1" dirty="0"/>
          </a:p>
          <a:p>
            <a:r>
              <a:rPr lang="en-US" altLang="ko-KR" sz="3200" b="1" dirty="0"/>
              <a:t> </a:t>
            </a:r>
          </a:p>
          <a:p>
            <a:endParaRPr lang="en-US" altLang="ko-KR" sz="3200" b="1" dirty="0"/>
          </a:p>
          <a:p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+mn-ea"/>
              </a:rPr>
              <a:t>마츠루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奉</a:t>
            </a:r>
            <a:r>
              <a:rPr lang="ja-JP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る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제사 지내다</a:t>
            </a:r>
            <a:r>
              <a:rPr lang="en-US" altLang="ja-JP" sz="32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에서 파생</a:t>
            </a:r>
            <a:endParaRPr lang="en-US" altLang="ko-KR" sz="32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en-US" altLang="ja-JP" sz="3200" b="1" kern="0" dirty="0">
              <a:solidFill>
                <a:srgbClr val="000000"/>
              </a:solidFill>
              <a:latin typeface="+mn-ea"/>
            </a:endParaRPr>
          </a:p>
          <a:p>
            <a:endParaRPr lang="en-US" altLang="ja-JP" sz="3200" b="1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ja-JP" sz="3200" b="1" kern="0" spc="0" dirty="0">
                <a:solidFill>
                  <a:srgbClr val="000000"/>
                </a:solidFill>
                <a:effectLst/>
                <a:latin typeface="+mn-ea"/>
              </a:rPr>
              <a:t>3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대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+mn-ea"/>
              </a:rPr>
              <a:t>마츠리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기온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+mn-ea"/>
              </a:rPr>
              <a:t>마츠리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간다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+mn-ea"/>
              </a:rPr>
              <a:t>마츠리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+mn-ea"/>
              </a:rPr>
              <a:t>, 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+mn-ea"/>
              </a:rPr>
              <a:t>텐진 </a:t>
            </a:r>
            <a:r>
              <a:rPr lang="ko-KR" altLang="en-US" sz="3200" b="1" kern="0" spc="0" dirty="0" err="1">
                <a:solidFill>
                  <a:srgbClr val="000000"/>
                </a:solidFill>
                <a:effectLst/>
                <a:latin typeface="+mn-ea"/>
              </a:rPr>
              <a:t>마츠리</a:t>
            </a:r>
            <a:endParaRPr lang="ja-JP" altLang="en-US" sz="3200" b="1" kern="0" spc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dirty="0"/>
          </a:p>
        </p:txBody>
      </p:sp>
      <p:pic>
        <p:nvPicPr>
          <p:cNvPr id="7" name="그림 6">
            <a:hlinkClick r:id="rId3"/>
            <a:extLst>
              <a:ext uri="{FF2B5EF4-FFF2-40B4-BE49-F238E27FC236}">
                <a16:creationId xmlns:a16="http://schemas.microsoft.com/office/drawing/2014/main" id="{233DA3A5-DA70-4C6F-B0EF-6CD0C36D3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83" y="4661637"/>
            <a:ext cx="3414207" cy="1908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7B3D96-3B25-406B-961C-E0AFEC0A19C7}"/>
              </a:ext>
            </a:extLst>
          </p:cNvPr>
          <p:cNvSpPr txBox="1"/>
          <p:nvPr/>
        </p:nvSpPr>
        <p:spPr>
          <a:xfrm>
            <a:off x="4664276" y="6155425"/>
            <a:ext cx="214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8:00 ~ 13:55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359240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5. </a:t>
            </a:r>
            <a:r>
              <a:rPr lang="ko-KR" altLang="en-US" sz="4000" b="1" dirty="0"/>
              <a:t>기온 </a:t>
            </a:r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세기 경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일본에 창궐한 역병을 진정시키기 위해 제사를 지낸 것에서 유래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깃푸이리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마츠리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첫 날에 축제 관계자들이 모여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마츠리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무사하게 끝나도록  기원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구지도리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야마보코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순행의 가마 순서를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제비뽑기로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정하는 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의식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히키조메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행렬을 위한 설치가 끝날 무렵 일반 시민들이 가마 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타보거나 끌어볼 수 있는 행사</a:t>
            </a:r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987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6. </a:t>
            </a:r>
            <a:r>
              <a:rPr lang="ko-KR" altLang="en-US" sz="4000" b="1" dirty="0"/>
              <a:t>간다 </a:t>
            </a:r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매년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 개최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도쿠가와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이에야스가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세키가하라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전투 승리한 것을 기념해 개최한 축제에서 유래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묘진 신사에서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신을 의미하는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가마를 지고 출발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마츠코시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본점에서 자치회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상인회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 등 여러 단체와 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무사 합류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일반인 축제 참여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다이고 페스티벌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미야모토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공원에 특설무대를 설치해 어린 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무녀가 춤을 춤</a:t>
            </a:r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659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7. </a:t>
            </a:r>
            <a:r>
              <a:rPr lang="ko-KR" altLang="en-US" sz="4000" b="1" dirty="0"/>
              <a:t>텐진 </a:t>
            </a:r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매년 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24, 25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 개최되는 여름 민속 축제</a:t>
            </a:r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역모죄로 억울하게 죽은 </a:t>
            </a:r>
            <a:r>
              <a:rPr lang="ko-KR" altLang="en-US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스가와라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미치자네의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원한을 풀기 위해 </a:t>
            </a:r>
            <a:r>
              <a:rPr lang="ko-KR" altLang="en-US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텐만구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신사를 짓고 제단을 쌓은 것에서 유래</a:t>
            </a:r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후나토교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신령을 모신 가마를 배에 태워 오가와 강을 </a:t>
            </a:r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거슬러 올라가는 행사</a:t>
            </a:r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대제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스가와라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미치자네의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탄생을 축하하는 제사</a:t>
            </a:r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9196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7. </a:t>
            </a:r>
            <a:r>
              <a:rPr lang="ko-KR" altLang="en-US" sz="4000" b="1" dirty="0"/>
              <a:t>텐진 </a:t>
            </a:r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가지 배로 이루어져 </a:t>
            </a:r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마츠리가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진행 됨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3000" b="1" dirty="0" err="1"/>
              <a:t>스와가라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미치자네를</a:t>
            </a:r>
            <a:r>
              <a:rPr lang="ko-KR" altLang="en-US" sz="3000" b="1" dirty="0"/>
              <a:t> 안치시키는 배</a:t>
            </a:r>
            <a:r>
              <a:rPr lang="en-US" altLang="ko-KR" sz="3000" b="1" dirty="0"/>
              <a:t> </a:t>
            </a:r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3000" b="1" dirty="0"/>
              <a:t>음악을 연주해 신을 참배하는 배 </a:t>
            </a:r>
            <a:endParaRPr lang="en-US" altLang="ko-KR" sz="3000" b="1" dirty="0"/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3000" b="1" dirty="0"/>
              <a:t>신을 모시는 인형을 장식한 배 </a:t>
            </a:r>
            <a:endParaRPr lang="en-US" altLang="ko-KR" sz="3000" b="1" dirty="0"/>
          </a:p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3000" b="1" dirty="0"/>
              <a:t>협찬 단체나 시민이 탄 배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/>
              <a:t>강가에서 화려한 불꽃놀이 후 텐진 </a:t>
            </a:r>
            <a:r>
              <a:rPr lang="ko-KR" altLang="en-US" sz="3000" b="1" dirty="0" err="1"/>
              <a:t>마츠리</a:t>
            </a:r>
            <a:r>
              <a:rPr lang="ko-KR" altLang="en-US" sz="3000" b="1" dirty="0"/>
              <a:t> 마무리 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788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8. </a:t>
            </a:r>
            <a:r>
              <a:rPr lang="ko-KR" altLang="en-US" sz="4000" b="1" dirty="0"/>
              <a:t>유키 </a:t>
            </a:r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/>
              <a:t>훗카이도 삿포로에서 열리는  </a:t>
            </a:r>
            <a:r>
              <a:rPr lang="ko-KR" altLang="en-US" sz="3600" b="1" dirty="0" err="1"/>
              <a:t>눈축제</a:t>
            </a:r>
            <a:endParaRPr lang="en-US" altLang="ko-KR" sz="3600" b="1" dirty="0"/>
          </a:p>
          <a:p>
            <a:endParaRPr lang="en-US" altLang="ko-KR" sz="3600" b="1" dirty="0"/>
          </a:p>
          <a:p>
            <a:r>
              <a:rPr lang="en-US" altLang="ko-KR" sz="3600" b="1" dirty="0"/>
              <a:t>200</a:t>
            </a:r>
            <a:r>
              <a:rPr lang="ko-KR" altLang="en-US" sz="3600" b="1" dirty="0"/>
              <a:t>만명 이상의 관광객</a:t>
            </a:r>
            <a:endParaRPr lang="en-US" altLang="ko-KR" sz="3600" b="1" dirty="0"/>
          </a:p>
          <a:p>
            <a:endParaRPr lang="en-US" altLang="ko-KR" sz="3600" b="1" dirty="0"/>
          </a:p>
          <a:p>
            <a:r>
              <a:rPr lang="ko-KR" altLang="en-US" sz="3600" b="1" dirty="0" err="1"/>
              <a:t>오도리</a:t>
            </a:r>
            <a:r>
              <a:rPr lang="ko-KR" altLang="en-US" sz="3600" b="1" dirty="0"/>
              <a:t> 공원을 중심으로 도시 전체가 눈과 얼음으로 전시</a:t>
            </a:r>
            <a:endParaRPr lang="en-US" altLang="ko-KR" sz="3600" b="1" dirty="0"/>
          </a:p>
          <a:p>
            <a:endParaRPr lang="en-US" altLang="ko-KR" sz="3600" b="1" dirty="0"/>
          </a:p>
          <a:p>
            <a:r>
              <a:rPr lang="ko-KR" altLang="en-US" sz="3600" b="1" dirty="0"/>
              <a:t>눈 조각상 경진대회</a:t>
            </a:r>
            <a:endParaRPr lang="en-US" altLang="ko-KR" sz="36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45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>
            <a:cxnSpLocks/>
          </p:cNvCxnSpPr>
          <p:nvPr/>
        </p:nvCxnSpPr>
        <p:spPr>
          <a:xfrm>
            <a:off x="982980" y="1698056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9F2A99-9306-411F-A48A-E043552F05EB}"/>
              </a:ext>
            </a:extLst>
          </p:cNvPr>
          <p:cNvSpPr txBox="1"/>
          <p:nvPr/>
        </p:nvSpPr>
        <p:spPr>
          <a:xfrm>
            <a:off x="3539489" y="571615"/>
            <a:ext cx="5113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latin typeface="+mj-lt"/>
              </a:rPr>
              <a:t>一</a:t>
            </a:r>
            <a:r>
              <a:rPr lang="en-US" altLang="ko-KR" sz="6000" b="1" dirty="0">
                <a:latin typeface="+mj-lt"/>
              </a:rPr>
              <a:t>. </a:t>
            </a:r>
            <a:r>
              <a:rPr lang="ko-KR" altLang="en-US" sz="6000" b="1" dirty="0">
                <a:latin typeface="+mj-lt"/>
              </a:rPr>
              <a:t>관광자원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EC89A8-56A4-41F6-B071-B02BAF742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47" y="1079447"/>
            <a:ext cx="4699105" cy="46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9. </a:t>
            </a:r>
            <a:r>
              <a:rPr lang="ko-KR" altLang="en-US" sz="4000" b="1" dirty="0" err="1"/>
              <a:t>요사코이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중순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/>
          </a:p>
          <a:p>
            <a:r>
              <a:rPr lang="en-US" altLang="ko-KR" sz="3000" b="1" dirty="0"/>
              <a:t>1954</a:t>
            </a:r>
            <a:r>
              <a:rPr lang="ko-KR" altLang="en-US" sz="3000" b="1" dirty="0"/>
              <a:t>년 현지 주민들이 </a:t>
            </a:r>
            <a:r>
              <a:rPr lang="ko-KR" altLang="en-US" sz="3000" b="1" dirty="0" err="1"/>
              <a:t>요사코이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나루코</a:t>
            </a:r>
            <a:r>
              <a:rPr lang="ko-KR" altLang="en-US" sz="3000" b="1" dirty="0"/>
              <a:t> 춤을 개발한 뒤부터 시작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 err="1"/>
              <a:t>요사코이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나루코</a:t>
            </a:r>
            <a:r>
              <a:rPr lang="ko-KR" altLang="en-US" sz="3000" b="1" dirty="0"/>
              <a:t> 춤</a:t>
            </a:r>
            <a:r>
              <a:rPr lang="en-US" altLang="ko-KR" sz="3000" b="1" dirty="0"/>
              <a:t>: </a:t>
            </a:r>
            <a:r>
              <a:rPr lang="ko-KR" altLang="en-US" sz="3000" b="1" dirty="0" err="1"/>
              <a:t>요사코이</a:t>
            </a:r>
            <a:r>
              <a:rPr lang="ko-KR" altLang="en-US" sz="3000" b="1" dirty="0"/>
              <a:t> 부시라는 오래된 민요 맞추어 </a:t>
            </a:r>
            <a:endParaRPr lang="en-US" altLang="ko-KR" sz="3000" b="1" dirty="0"/>
          </a:p>
          <a:p>
            <a:r>
              <a:rPr lang="en-US" altLang="ko-KR" sz="3000" b="1" dirty="0"/>
              <a:t>                           </a:t>
            </a:r>
            <a:r>
              <a:rPr lang="ko-KR" altLang="en-US" sz="3000" b="1" dirty="0"/>
              <a:t>딱딱 소리를 내는 나루코라는 악기를 </a:t>
            </a:r>
            <a:endParaRPr lang="en-US" altLang="ko-KR" sz="3000" b="1" dirty="0"/>
          </a:p>
          <a:p>
            <a:r>
              <a:rPr lang="en-US" altLang="ko-KR" sz="3000" b="1" dirty="0"/>
              <a:t>                           </a:t>
            </a:r>
            <a:r>
              <a:rPr lang="ko-KR" altLang="en-US" sz="3000" b="1" dirty="0"/>
              <a:t>손에 들고 빠른 템포의 음악에 맞춰 </a:t>
            </a:r>
            <a:endParaRPr lang="en-US" altLang="ko-KR" sz="3000" b="1" dirty="0"/>
          </a:p>
          <a:p>
            <a:r>
              <a:rPr lang="en-US" altLang="ko-KR" sz="3000" b="1" dirty="0"/>
              <a:t>                           </a:t>
            </a:r>
            <a:r>
              <a:rPr lang="ko-KR" altLang="en-US" sz="3000" b="1" dirty="0"/>
              <a:t>열정적으로 추는 춤</a:t>
            </a:r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925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74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10. </a:t>
            </a:r>
            <a:r>
              <a:rPr lang="ko-KR" altLang="en-US" sz="4000" b="1" dirty="0" err="1"/>
              <a:t>기사와다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단지리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마츠리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9"/>
            <a:ext cx="107735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중순</a:t>
            </a:r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단지리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나무로 만든 모형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(3000kg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이상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/>
              <a:t>사람들이 엄청난 속도로 단지리를 끌고 단지리에 탄 지휘자는 춤을 춤</a:t>
            </a:r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/>
              <a:t>가장 </a:t>
            </a:r>
            <a:r>
              <a:rPr lang="ko-KR" altLang="en-US" sz="3000" b="1" dirty="0" err="1"/>
              <a:t>스릴있는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마츠리</a:t>
            </a:r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657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46F8900B-C675-407C-929F-3AA2C6859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78" y="1528027"/>
            <a:ext cx="3686444" cy="3686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5420FE-D479-4D04-99C7-20577DF792D2}"/>
              </a:ext>
            </a:extLst>
          </p:cNvPr>
          <p:cNvSpPr txBox="1"/>
          <p:nvPr/>
        </p:nvSpPr>
        <p:spPr>
          <a:xfrm>
            <a:off x="2350167" y="2644170"/>
            <a:ext cx="749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b="1" dirty="0"/>
              <a:t>감사합니다</a:t>
            </a:r>
            <a:r>
              <a:rPr lang="en-US" altLang="ko-KR" sz="9600" b="1" dirty="0"/>
              <a:t>.</a:t>
            </a:r>
            <a:endParaRPr lang="ko-KR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8738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2273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+mj-lt"/>
              </a:rPr>
              <a:t>관광자원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8D899-F126-49A2-BAE2-521F656B5E39}"/>
              </a:ext>
            </a:extLst>
          </p:cNvPr>
          <p:cNvSpPr txBox="1"/>
          <p:nvPr/>
        </p:nvSpPr>
        <p:spPr>
          <a:xfrm>
            <a:off x="982980" y="1586388"/>
            <a:ext cx="108560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b="1" dirty="0"/>
              <a:t>관광자원</a:t>
            </a:r>
            <a:r>
              <a:rPr lang="en-US" altLang="ko-KR" sz="3400" b="1" dirty="0"/>
              <a:t>: </a:t>
            </a:r>
            <a:r>
              <a:rPr lang="ko-KR" altLang="en-US" sz="3400" b="1" dirty="0"/>
              <a:t>관광객을 모을 수 있는 자연</a:t>
            </a:r>
            <a:r>
              <a:rPr lang="en-US" altLang="ko-KR" sz="3400" b="1" dirty="0"/>
              <a:t>, </a:t>
            </a:r>
            <a:r>
              <a:rPr lang="ko-KR" altLang="en-US" sz="3400" b="1" dirty="0"/>
              <a:t>유적</a:t>
            </a:r>
            <a:r>
              <a:rPr lang="en-US" altLang="ko-KR" sz="3400" b="1" dirty="0"/>
              <a:t>, </a:t>
            </a:r>
            <a:r>
              <a:rPr lang="ko-KR" altLang="en-US" sz="3400" b="1" dirty="0"/>
              <a:t>문화 시설 </a:t>
            </a:r>
            <a:endParaRPr lang="en-US" altLang="ko-KR" sz="3400" b="1" dirty="0"/>
          </a:p>
          <a:p>
            <a:endParaRPr lang="en-US" altLang="ko-KR" sz="3400" dirty="0"/>
          </a:p>
          <a:p>
            <a:endParaRPr lang="en-US" altLang="ko-KR" sz="3400" dirty="0"/>
          </a:p>
          <a:p>
            <a:r>
              <a:rPr lang="ko-KR" altLang="en-US" sz="3400" b="1" dirty="0"/>
              <a:t>넓은 의미</a:t>
            </a:r>
            <a:r>
              <a:rPr lang="en-US" altLang="ko-KR" sz="3400" b="1" dirty="0"/>
              <a:t>: </a:t>
            </a:r>
            <a:r>
              <a:rPr lang="ko-KR" altLang="en-US" sz="3400" b="1" dirty="0"/>
              <a:t>인공물</a:t>
            </a:r>
            <a:r>
              <a:rPr lang="en-US" altLang="ko-KR" sz="3400" b="1" dirty="0"/>
              <a:t>, </a:t>
            </a:r>
            <a:r>
              <a:rPr lang="ko-KR" altLang="en-US" sz="3400" b="1" dirty="0"/>
              <a:t>자연물에 상관없이 관광 수입을 벌 </a:t>
            </a:r>
            <a:r>
              <a:rPr lang="en-US" altLang="ko-KR" sz="3400" b="1" dirty="0"/>
              <a:t>         </a:t>
            </a:r>
          </a:p>
          <a:p>
            <a:r>
              <a:rPr lang="en-US" altLang="ko-KR" sz="3400" b="1" dirty="0"/>
              <a:t>              </a:t>
            </a:r>
            <a:r>
              <a:rPr lang="ko-KR" altLang="en-US" sz="3400" b="1" dirty="0"/>
              <a:t>수 있는 경제성을 띄는 것</a:t>
            </a:r>
            <a:endParaRPr lang="en-US" altLang="ko-KR" sz="3400" b="1" dirty="0"/>
          </a:p>
          <a:p>
            <a:endParaRPr lang="en-US" altLang="ko-KR" sz="3400" b="1" dirty="0"/>
          </a:p>
          <a:p>
            <a:endParaRPr lang="en-US" altLang="ko-KR" sz="3400" b="1" dirty="0"/>
          </a:p>
          <a:p>
            <a:r>
              <a:rPr lang="ko-KR" altLang="en-US" sz="3400" b="1" dirty="0"/>
              <a:t>일본의 관광자원</a:t>
            </a:r>
            <a:r>
              <a:rPr lang="en-US" altLang="ko-KR" sz="3400" b="1" dirty="0"/>
              <a:t>: </a:t>
            </a:r>
            <a:r>
              <a:rPr lang="ko-KR" altLang="en-US" sz="3400" b="1" dirty="0"/>
              <a:t>자연</a:t>
            </a:r>
            <a:r>
              <a:rPr lang="en-US" altLang="ko-KR" sz="3400" b="1" dirty="0"/>
              <a:t>, </a:t>
            </a:r>
            <a:r>
              <a:rPr lang="ko-KR" altLang="en-US" sz="3400" b="1" dirty="0"/>
              <a:t>역사</a:t>
            </a:r>
            <a:r>
              <a:rPr lang="en-US" altLang="ko-KR" sz="3400" b="1" dirty="0"/>
              <a:t> </a:t>
            </a:r>
            <a:r>
              <a:rPr lang="ko-KR" altLang="en-US" sz="3400" b="1" dirty="0"/>
              <a:t>유적지</a:t>
            </a:r>
            <a:r>
              <a:rPr lang="en-US" altLang="ko-KR" sz="3400" b="1" dirty="0"/>
              <a:t>, </a:t>
            </a:r>
            <a:r>
              <a:rPr lang="ko-KR" altLang="en-US" sz="3400" b="1" dirty="0"/>
              <a:t>문화 시설</a:t>
            </a:r>
            <a:endParaRPr lang="en-US" altLang="ko-KR" sz="3400" b="1" dirty="0"/>
          </a:p>
          <a:p>
            <a:r>
              <a:rPr lang="en-US" altLang="ko-KR" sz="3400" b="1" dirty="0"/>
              <a:t>                       (</a:t>
            </a:r>
            <a:r>
              <a:rPr lang="ko-KR" altLang="en-US" sz="3400" b="1" dirty="0"/>
              <a:t>애니메이션</a:t>
            </a:r>
            <a:r>
              <a:rPr lang="en-US" altLang="ko-KR" sz="3400" b="1" dirty="0"/>
              <a:t>, </a:t>
            </a:r>
            <a:r>
              <a:rPr lang="ko-KR" altLang="en-US" sz="3400" b="1" dirty="0"/>
              <a:t>쇼핑</a:t>
            </a:r>
            <a:r>
              <a:rPr lang="en-US" altLang="ko-KR" sz="3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405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>
            <a:cxnSpLocks/>
          </p:cNvCxnSpPr>
          <p:nvPr/>
        </p:nvCxnSpPr>
        <p:spPr>
          <a:xfrm>
            <a:off x="982980" y="1698056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9F2A99-9306-411F-A48A-E043552F05EB}"/>
              </a:ext>
            </a:extLst>
          </p:cNvPr>
          <p:cNvSpPr txBox="1"/>
          <p:nvPr/>
        </p:nvSpPr>
        <p:spPr>
          <a:xfrm>
            <a:off x="2403406" y="571615"/>
            <a:ext cx="738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latin typeface="+mj-lt"/>
              </a:rPr>
              <a:t>二</a:t>
            </a:r>
            <a:r>
              <a:rPr lang="en-US" altLang="ko-KR" sz="6000" b="1" dirty="0">
                <a:latin typeface="+mj-lt"/>
              </a:rPr>
              <a:t>. </a:t>
            </a:r>
            <a:r>
              <a:rPr lang="ko-KR" altLang="en-US" sz="6000" b="1" dirty="0">
                <a:latin typeface="+mj-lt"/>
              </a:rPr>
              <a:t>역사적 관광자원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EC89A8-56A4-41F6-B071-B02BAF742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47" y="1079447"/>
            <a:ext cx="4699105" cy="46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+mj-lt"/>
              </a:rPr>
              <a:t>1. </a:t>
            </a:r>
            <a:r>
              <a:rPr lang="ko-KR" altLang="en-US" sz="4000" b="1" dirty="0" err="1">
                <a:latin typeface="+mj-lt"/>
              </a:rPr>
              <a:t>요시노가리</a:t>
            </a:r>
            <a:r>
              <a:rPr lang="ko-KR" altLang="en-US" sz="4000" b="1" dirty="0">
                <a:latin typeface="+mj-lt"/>
              </a:rPr>
              <a:t> 역사 공원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8"/>
            <a:ext cx="100058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/>
              <a:t>기원전 </a:t>
            </a:r>
            <a:r>
              <a:rPr lang="en-US" altLang="ko-KR" sz="3000" b="1" dirty="0"/>
              <a:t>3</a:t>
            </a:r>
            <a:r>
              <a:rPr lang="ko-KR" altLang="en-US" sz="3000" b="1" dirty="0"/>
              <a:t>세기 </a:t>
            </a:r>
            <a:r>
              <a:rPr lang="en-US" altLang="ko-KR" sz="3000" b="1" dirty="0"/>
              <a:t>~ </a:t>
            </a:r>
            <a:r>
              <a:rPr lang="ko-KR" altLang="en-US" sz="3000" b="1" dirty="0"/>
              <a:t>서기 </a:t>
            </a:r>
            <a:r>
              <a:rPr lang="en-US" altLang="ko-KR" sz="3000" b="1" dirty="0"/>
              <a:t>3</a:t>
            </a:r>
            <a:r>
              <a:rPr lang="ko-KR" altLang="en-US" sz="3000" b="1" dirty="0"/>
              <a:t>세기 </a:t>
            </a:r>
            <a:r>
              <a:rPr lang="en-US" altLang="ko-KR" sz="3000" b="1" dirty="0"/>
              <a:t>(</a:t>
            </a:r>
            <a:r>
              <a:rPr lang="ko-KR" altLang="en-US" sz="3000" b="1" dirty="0" err="1"/>
              <a:t>야요이</a:t>
            </a:r>
            <a:r>
              <a:rPr lang="ko-KR" altLang="en-US" sz="3000" b="1" dirty="0"/>
              <a:t> 시대</a:t>
            </a:r>
            <a:r>
              <a:rPr lang="en-US" altLang="ko-KR" sz="3000" b="1" dirty="0"/>
              <a:t>)</a:t>
            </a:r>
          </a:p>
          <a:p>
            <a:r>
              <a:rPr lang="ko-KR" altLang="en-US" sz="3000" b="1" dirty="0"/>
              <a:t>⇒ 벼농사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정주문화 시작 일본 문화의 원점</a:t>
            </a:r>
            <a:endParaRPr lang="en-US" altLang="ko-KR" sz="3000" b="1" dirty="0"/>
          </a:p>
          <a:p>
            <a:r>
              <a:rPr lang="ko-KR" altLang="en-US" sz="3000" b="1" dirty="0"/>
              <a:t>⇒ 도랑</a:t>
            </a:r>
            <a:r>
              <a:rPr lang="en-US" altLang="ko-KR" sz="3000" b="1" dirty="0"/>
              <a:t>, </a:t>
            </a:r>
            <a:r>
              <a:rPr lang="ko-KR" altLang="en-US" sz="3000" b="1" dirty="0" err="1"/>
              <a:t>환호집락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주위에 도랑을 판 마을</a:t>
            </a:r>
            <a:r>
              <a:rPr lang="en-US" altLang="ko-KR" sz="3000" b="1" dirty="0"/>
              <a:t>)</a:t>
            </a:r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/>
              <a:t>벼 농사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물 이용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권위 싸움 </a:t>
            </a:r>
            <a:endParaRPr lang="en-US" altLang="ko-KR" sz="3000" b="1" dirty="0"/>
          </a:p>
          <a:p>
            <a:r>
              <a:rPr lang="ko-KR" altLang="en-US" sz="3000" b="1" dirty="0"/>
              <a:t>⇒ 참호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목책</a:t>
            </a:r>
            <a:r>
              <a:rPr lang="en-US" altLang="ko-KR" sz="3000" b="1" dirty="0"/>
              <a:t> </a:t>
            </a:r>
            <a:r>
              <a:rPr lang="ko-KR" altLang="en-US" sz="3000" b="1" dirty="0"/>
              <a:t>⇒</a:t>
            </a:r>
            <a:r>
              <a:rPr lang="en-US" altLang="ko-KR" sz="3000" b="1" dirty="0"/>
              <a:t> </a:t>
            </a:r>
            <a:r>
              <a:rPr lang="ko-KR" altLang="en-US" sz="3000" b="1" dirty="0"/>
              <a:t>일본 성의 기원 </a:t>
            </a:r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r>
              <a:rPr lang="ko-KR" altLang="en-US" sz="3000" b="1" dirty="0" err="1"/>
              <a:t>일본성</a:t>
            </a:r>
            <a:r>
              <a:rPr lang="ko-KR" altLang="en-US" sz="3000" b="1" dirty="0"/>
              <a:t> </a:t>
            </a:r>
            <a:r>
              <a:rPr lang="en-US" altLang="ko-KR" sz="3000" b="1" dirty="0"/>
              <a:t>= </a:t>
            </a:r>
            <a:r>
              <a:rPr lang="ko-KR" altLang="en-US" sz="3000" b="1" dirty="0"/>
              <a:t>내곽</a:t>
            </a:r>
            <a:r>
              <a:rPr lang="en-US" altLang="ko-KR" sz="3000" b="1" dirty="0"/>
              <a:t>+ </a:t>
            </a:r>
            <a:r>
              <a:rPr lang="ko-KR" altLang="en-US" sz="3000" b="1" dirty="0"/>
              <a:t>외곽</a:t>
            </a:r>
            <a:endParaRPr lang="en-US" altLang="ko-KR" sz="3000" b="1" dirty="0"/>
          </a:p>
          <a:p>
            <a:r>
              <a:rPr lang="ko-KR" altLang="en-US" sz="3000" b="1" dirty="0"/>
              <a:t>내곽 </a:t>
            </a:r>
            <a:r>
              <a:rPr lang="en-US" altLang="ko-KR" sz="3000" b="1" dirty="0"/>
              <a:t>= </a:t>
            </a:r>
            <a:r>
              <a:rPr lang="ko-KR" altLang="en-US" sz="3000" b="1" dirty="0" err="1"/>
              <a:t>남내곽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왕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귀족의 주거지</a:t>
            </a:r>
            <a:r>
              <a:rPr lang="en-US" altLang="ko-KR" sz="3000" b="1" dirty="0"/>
              <a:t>) +</a:t>
            </a:r>
            <a:r>
              <a:rPr lang="ko-KR" altLang="en-US" sz="3000" b="1" dirty="0"/>
              <a:t> </a:t>
            </a:r>
            <a:r>
              <a:rPr lang="ko-KR" altLang="en-US" sz="3000" b="1" dirty="0" err="1"/>
              <a:t>북내곽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제사</a:t>
            </a:r>
            <a:r>
              <a:rPr lang="en-US" altLang="ko-KR" sz="3000" b="1" dirty="0"/>
              <a:t>, </a:t>
            </a:r>
            <a:r>
              <a:rPr lang="ko-KR" altLang="en-US" sz="3000" b="1" dirty="0"/>
              <a:t>정사</a:t>
            </a:r>
            <a:r>
              <a:rPr lang="en-US" altLang="ko-KR" sz="3000" b="1" dirty="0"/>
              <a:t>)</a:t>
            </a:r>
          </a:p>
          <a:p>
            <a:endParaRPr lang="en-US" altLang="ko-KR" sz="3000" b="1" dirty="0"/>
          </a:p>
          <a:p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454EF4F-258C-4029-AF94-C6F9F686C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94" y="1313157"/>
            <a:ext cx="6889611" cy="45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5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+mj-lt"/>
              </a:rPr>
              <a:t>1. </a:t>
            </a:r>
            <a:r>
              <a:rPr lang="ko-KR" altLang="en-US" sz="4000" b="1" dirty="0" err="1">
                <a:latin typeface="+mj-lt"/>
              </a:rPr>
              <a:t>요시노가리</a:t>
            </a:r>
            <a:r>
              <a:rPr lang="ko-KR" altLang="en-US" sz="4000" b="1" dirty="0">
                <a:latin typeface="+mj-lt"/>
              </a:rPr>
              <a:t> 역사 공원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8"/>
            <a:ext cx="10005863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국가 특별사적</a:t>
            </a:r>
            <a:r>
              <a:rPr lang="en-US" altLang="ko-KR" sz="4000" b="1" dirty="0"/>
              <a:t>, </a:t>
            </a:r>
            <a:r>
              <a:rPr lang="ko-KR" altLang="en-US" sz="4000" b="1" dirty="0"/>
              <a:t>국가의 중요문화재 지정</a:t>
            </a:r>
            <a:endParaRPr lang="en-US" altLang="ko-KR" sz="4000" b="1" dirty="0"/>
          </a:p>
          <a:p>
            <a:r>
              <a:rPr lang="ko-KR" altLang="en-US" sz="4000" b="1" dirty="0"/>
              <a:t>⇒ </a:t>
            </a:r>
            <a:r>
              <a:rPr lang="ko-KR" altLang="en-US" sz="4000" b="1" dirty="0" err="1"/>
              <a:t>유병동검</a:t>
            </a:r>
            <a:r>
              <a:rPr lang="en-US" altLang="ko-KR" sz="4000" b="1" dirty="0"/>
              <a:t>, </a:t>
            </a:r>
            <a:r>
              <a:rPr lang="ko-KR" altLang="en-US" sz="4000" b="1" dirty="0" err="1"/>
              <a:t>유리제관옥</a:t>
            </a:r>
            <a:r>
              <a:rPr lang="ko-KR" altLang="en-US" sz="4000" b="1" dirty="0"/>
              <a:t> 출토</a:t>
            </a:r>
            <a:r>
              <a:rPr lang="en-US" altLang="ko-KR" sz="4000" b="1" dirty="0"/>
              <a:t> </a:t>
            </a:r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r>
              <a:rPr lang="ko-KR" altLang="en-US" sz="4000" b="1" dirty="0"/>
              <a:t>현재</a:t>
            </a:r>
            <a:endParaRPr lang="en-US" altLang="ko-KR" sz="4000" b="1" dirty="0"/>
          </a:p>
          <a:p>
            <a:r>
              <a:rPr lang="ko-KR" altLang="en-US" sz="4000" b="1" dirty="0"/>
              <a:t>⇒ 제사</a:t>
            </a:r>
            <a:r>
              <a:rPr lang="en-US" altLang="ko-KR" sz="4000" b="1" dirty="0"/>
              <a:t>, </a:t>
            </a:r>
            <a:r>
              <a:rPr lang="ko-KR" altLang="en-US" sz="4000" b="1" dirty="0"/>
              <a:t>거주용 건물 복원 </a:t>
            </a:r>
            <a:endParaRPr lang="en-US" altLang="ko-KR" sz="4000" b="1" dirty="0"/>
          </a:p>
          <a:p>
            <a:r>
              <a:rPr lang="ko-KR" altLang="en-US" sz="4000" b="1" dirty="0"/>
              <a:t>⇒ 당시 생활상 체험 </a:t>
            </a:r>
            <a:r>
              <a:rPr lang="ko-KR" altLang="en-US" sz="4000" b="1" dirty="0" err="1"/>
              <a:t>야요이시대</a:t>
            </a:r>
            <a:r>
              <a:rPr lang="ko-KR" altLang="en-US" sz="4000" b="1" dirty="0"/>
              <a:t> 생활관</a:t>
            </a:r>
            <a:r>
              <a:rPr lang="en-US" altLang="ko-KR" sz="4000" b="1" dirty="0"/>
              <a:t> </a:t>
            </a:r>
          </a:p>
          <a:p>
            <a:r>
              <a:rPr lang="ko-KR" altLang="en-US" sz="4000" b="1" dirty="0"/>
              <a:t>⇒ 놀이동산 주민들의 휴식처</a:t>
            </a:r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6870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+mj-lt"/>
              </a:rPr>
              <a:t>2. </a:t>
            </a:r>
            <a:r>
              <a:rPr lang="ko-KR" altLang="en-US" sz="4000" b="1" dirty="0" err="1">
                <a:latin typeface="+mj-lt"/>
              </a:rPr>
              <a:t>금각사</a:t>
            </a:r>
            <a:endParaRPr lang="ko-KR" altLang="en-US" sz="40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80" y="1221058"/>
            <a:ext cx="10005863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정식 명칭</a:t>
            </a:r>
            <a:r>
              <a:rPr lang="en-US" altLang="ko-KR" sz="4000" b="1" dirty="0"/>
              <a:t>: </a:t>
            </a:r>
            <a:r>
              <a:rPr lang="ko-KR" altLang="en-US" sz="4000" b="1" dirty="0" err="1"/>
              <a:t>로쿠온지</a:t>
            </a:r>
            <a:r>
              <a:rPr lang="ko-KR" altLang="en-US" sz="4000" b="1" dirty="0"/>
              <a:t> </a:t>
            </a:r>
            <a:r>
              <a:rPr lang="en-US" altLang="ko-KR" sz="4000" b="1" dirty="0"/>
              <a:t>(2, 3</a:t>
            </a:r>
            <a:r>
              <a:rPr lang="ko-KR" altLang="en-US" sz="4000" b="1" dirty="0"/>
              <a:t>층 금박</a:t>
            </a:r>
            <a:r>
              <a:rPr lang="en-US" altLang="ko-KR" sz="4000" b="1" dirty="0"/>
              <a:t>)</a:t>
            </a:r>
          </a:p>
          <a:p>
            <a:endParaRPr lang="en-US" altLang="ko-KR" sz="4000" b="1" dirty="0"/>
          </a:p>
          <a:p>
            <a:r>
              <a:rPr lang="ko-KR" altLang="en-US" sz="4000" b="1" dirty="0"/>
              <a:t>무로마치 막부 장군 </a:t>
            </a:r>
            <a:r>
              <a:rPr lang="ko-KR" altLang="en-US" sz="4000" b="1" dirty="0" err="1"/>
              <a:t>아시카가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요시미츠가</a:t>
            </a:r>
            <a:r>
              <a:rPr lang="ko-KR" altLang="en-US" sz="4000" b="1" dirty="0"/>
              <a:t> 양도받은 산 속 별장 </a:t>
            </a:r>
            <a:r>
              <a:rPr lang="ko-KR" altLang="en-US" sz="4000" b="1" dirty="0" err="1"/>
              <a:t>북산전이</a:t>
            </a:r>
            <a:r>
              <a:rPr lang="ko-KR" altLang="en-US" sz="4000" b="1" dirty="0"/>
              <a:t> 시초 </a:t>
            </a:r>
            <a:endParaRPr lang="en-US" altLang="ko-KR" sz="4000" b="1" dirty="0"/>
          </a:p>
          <a:p>
            <a:endParaRPr lang="en-US" altLang="ko-KR" sz="4000" b="1" dirty="0"/>
          </a:p>
          <a:p>
            <a:r>
              <a:rPr lang="ko-KR" altLang="en-US" sz="4000" b="1" dirty="0"/>
              <a:t>금각 중심 정원</a:t>
            </a:r>
            <a:r>
              <a:rPr lang="en-US" altLang="ko-KR" sz="4000" b="1" dirty="0"/>
              <a:t>, </a:t>
            </a:r>
            <a:r>
              <a:rPr lang="ko-KR" altLang="en-US" sz="4000" b="1" dirty="0"/>
              <a:t>건축</a:t>
            </a:r>
            <a:r>
              <a:rPr lang="en-US" altLang="ko-KR" sz="4000" b="1" dirty="0"/>
              <a:t>: </a:t>
            </a:r>
            <a:r>
              <a:rPr lang="ko-KR" altLang="en-US" sz="4000" b="1" dirty="0"/>
              <a:t>극락 정토</a:t>
            </a:r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420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D99CD1-7C26-4D61-B3E0-E4127302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546A1A-BFD9-4D44-AC27-465B5A507549}"/>
              </a:ext>
            </a:extLst>
          </p:cNvPr>
          <p:cNvSpPr/>
          <p:nvPr/>
        </p:nvSpPr>
        <p:spPr>
          <a:xfrm>
            <a:off x="220980" y="213360"/>
            <a:ext cx="11750040" cy="64312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718103-9705-4F54-80BF-122B6EBBA869}"/>
              </a:ext>
            </a:extLst>
          </p:cNvPr>
          <p:cNvCxnSpPr/>
          <p:nvPr/>
        </p:nvCxnSpPr>
        <p:spPr>
          <a:xfrm>
            <a:off x="982980" y="960120"/>
            <a:ext cx="102260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AD4285-A388-4116-BEAB-2A7BF70738A3}"/>
              </a:ext>
            </a:extLst>
          </p:cNvPr>
          <p:cNvSpPr txBox="1"/>
          <p:nvPr/>
        </p:nvSpPr>
        <p:spPr>
          <a:xfrm>
            <a:off x="982980" y="300361"/>
            <a:ext cx="641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2. </a:t>
            </a:r>
            <a:r>
              <a:rPr lang="ko-KR" altLang="en-US" sz="4000" b="1" dirty="0" err="1"/>
              <a:t>금각사</a:t>
            </a:r>
            <a:endParaRPr lang="ko-KR" alt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9DCCC-5209-4041-952F-7C3D76EDD9FC}"/>
              </a:ext>
            </a:extLst>
          </p:cNvPr>
          <p:cNvSpPr txBox="1"/>
          <p:nvPr/>
        </p:nvSpPr>
        <p:spPr>
          <a:xfrm>
            <a:off x="982979" y="1221058"/>
            <a:ext cx="10773592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키타야마</a:t>
            </a:r>
            <a:r>
              <a:rPr lang="ko-KR" altLang="en-US" sz="4000" b="1" dirty="0"/>
              <a:t> 문화 발달</a:t>
            </a:r>
            <a:endParaRPr lang="en-US" altLang="ko-KR" sz="4000" b="1" dirty="0"/>
          </a:p>
          <a:p>
            <a:endParaRPr lang="en-US" altLang="ko-KR" sz="4000" b="1" i="0" dirty="0">
              <a:solidFill>
                <a:srgbClr val="000000"/>
              </a:solidFill>
              <a:effectLst/>
            </a:endParaRPr>
          </a:p>
          <a:p>
            <a:r>
              <a:rPr lang="ko-KR" altLang="en-US" sz="4000" b="1" i="0" dirty="0" err="1">
                <a:solidFill>
                  <a:srgbClr val="000000"/>
                </a:solidFill>
                <a:effectLst/>
              </a:rPr>
              <a:t>키타야마</a:t>
            </a:r>
            <a:r>
              <a:rPr lang="ko-KR" altLang="en-US" sz="4000" b="1" i="0" dirty="0">
                <a:solidFill>
                  <a:srgbClr val="000000"/>
                </a:solidFill>
                <a:effectLst/>
              </a:rPr>
              <a:t> 문화</a:t>
            </a:r>
            <a:r>
              <a:rPr lang="en-US" altLang="ko-KR" sz="4000" b="1" i="0" dirty="0">
                <a:solidFill>
                  <a:srgbClr val="000000"/>
                </a:solidFill>
                <a:effectLst/>
              </a:rPr>
              <a:t>: 14 ~ 16</a:t>
            </a:r>
            <a:r>
              <a:rPr lang="ko-KR" altLang="en-US" sz="4000" b="1" i="0" dirty="0">
                <a:solidFill>
                  <a:srgbClr val="000000"/>
                </a:solidFill>
                <a:effectLst/>
              </a:rPr>
              <a:t>세기</a:t>
            </a:r>
            <a:r>
              <a:rPr lang="en-US" altLang="ko-KR" sz="4000" b="1" i="0" dirty="0">
                <a:solidFill>
                  <a:srgbClr val="000000"/>
                </a:solidFill>
                <a:effectLst/>
              </a:rPr>
              <a:t>, </a:t>
            </a:r>
            <a:r>
              <a:rPr lang="ko-KR" altLang="en-US" sz="4000" b="1" i="0" dirty="0">
                <a:solidFill>
                  <a:srgbClr val="000000"/>
                </a:solidFill>
                <a:effectLst/>
              </a:rPr>
              <a:t>조정의 태정대신 </a:t>
            </a:r>
            <a:endParaRPr lang="en-US" altLang="ko-KR" sz="4000" b="1" i="0" dirty="0">
              <a:solidFill>
                <a:srgbClr val="000000"/>
              </a:solidFill>
              <a:effectLst/>
            </a:endParaRPr>
          </a:p>
          <a:p>
            <a:r>
              <a:rPr lang="en-US" altLang="ko-KR" sz="4000" b="1" dirty="0">
                <a:solidFill>
                  <a:srgbClr val="000000"/>
                </a:solidFill>
              </a:rPr>
              <a:t>                    </a:t>
            </a:r>
            <a:r>
              <a:rPr lang="ko-KR" altLang="en-US" sz="4000" b="1" i="0" dirty="0">
                <a:solidFill>
                  <a:srgbClr val="000000"/>
                </a:solidFill>
                <a:effectLst/>
              </a:rPr>
              <a:t>이 중심이 된 문화 </a:t>
            </a:r>
            <a:endParaRPr lang="en-US" altLang="ko-KR" sz="4000" b="1" i="0" dirty="0">
              <a:solidFill>
                <a:srgbClr val="000000"/>
              </a:solidFill>
              <a:effectLst/>
            </a:endParaRPr>
          </a:p>
          <a:p>
            <a:r>
              <a:rPr lang="en-US" altLang="ko-KR" sz="4000" b="1" dirty="0">
                <a:solidFill>
                  <a:srgbClr val="000000"/>
                </a:solidFill>
              </a:rPr>
              <a:t>                    </a:t>
            </a:r>
            <a:r>
              <a:rPr lang="en-US" altLang="ko-KR" sz="4000" b="1" i="0" dirty="0">
                <a:solidFill>
                  <a:srgbClr val="000000"/>
                </a:solidFill>
                <a:effectLst/>
              </a:rPr>
              <a:t>(</a:t>
            </a:r>
            <a:r>
              <a:rPr lang="ko-KR" altLang="en-US" sz="4000" b="1" i="0" dirty="0">
                <a:solidFill>
                  <a:srgbClr val="000000"/>
                </a:solidFill>
                <a:effectLst/>
              </a:rPr>
              <a:t>불교 문화 </a:t>
            </a:r>
            <a:r>
              <a:rPr lang="en-US" altLang="ko-KR" sz="4000" b="1" i="0" dirty="0">
                <a:solidFill>
                  <a:srgbClr val="000000"/>
                </a:solidFill>
                <a:effectLst/>
              </a:rPr>
              <a:t>+ </a:t>
            </a:r>
            <a:r>
              <a:rPr lang="ko-KR" altLang="en-US" sz="4000" b="1" i="0" dirty="0">
                <a:solidFill>
                  <a:srgbClr val="000000"/>
                </a:solidFill>
                <a:effectLst/>
              </a:rPr>
              <a:t>무가 문화</a:t>
            </a:r>
            <a:r>
              <a:rPr lang="en-US" altLang="ko-KR" sz="4000" b="1" i="0" dirty="0">
                <a:solidFill>
                  <a:srgbClr val="000000"/>
                </a:solidFill>
                <a:effectLst/>
              </a:rPr>
              <a:t>)</a:t>
            </a:r>
            <a:r>
              <a:rPr lang="en-US" altLang="ko-KR" sz="4000" b="1" dirty="0">
                <a:solidFill>
                  <a:srgbClr val="000000"/>
                </a:solidFill>
              </a:rPr>
              <a:t>  </a:t>
            </a:r>
          </a:p>
          <a:p>
            <a:endParaRPr lang="en-US" altLang="ko-KR" sz="4000" b="1" dirty="0">
              <a:solidFill>
                <a:srgbClr val="000000"/>
              </a:solidFill>
            </a:endParaRPr>
          </a:p>
          <a:p>
            <a:r>
              <a:rPr lang="ko-KR" altLang="en-US" sz="4000" b="1" dirty="0">
                <a:solidFill>
                  <a:srgbClr val="000000"/>
                </a:solidFill>
              </a:rPr>
              <a:t>태정관</a:t>
            </a:r>
            <a:r>
              <a:rPr lang="en-US" altLang="ko-KR" sz="4000" b="1" dirty="0">
                <a:solidFill>
                  <a:srgbClr val="000000"/>
                </a:solidFill>
              </a:rPr>
              <a:t>: </a:t>
            </a:r>
            <a:r>
              <a:rPr lang="ko-KR" altLang="en-US" sz="4000" b="1" dirty="0">
                <a:solidFill>
                  <a:srgbClr val="000000"/>
                </a:solidFill>
              </a:rPr>
              <a:t>사법</a:t>
            </a:r>
            <a:r>
              <a:rPr lang="en-US" altLang="ko-KR" sz="4000" b="1" dirty="0">
                <a:solidFill>
                  <a:srgbClr val="000000"/>
                </a:solidFill>
              </a:rPr>
              <a:t>, </a:t>
            </a:r>
            <a:r>
              <a:rPr lang="ko-KR" altLang="en-US" sz="4000" b="1" dirty="0">
                <a:solidFill>
                  <a:srgbClr val="000000"/>
                </a:solidFill>
              </a:rPr>
              <a:t>입법을 관리하는 최고 국가기관</a:t>
            </a:r>
            <a:endParaRPr lang="en-US" altLang="ko-KR" sz="4000" b="1" dirty="0">
              <a:solidFill>
                <a:srgbClr val="000000"/>
              </a:solidFill>
            </a:endParaRPr>
          </a:p>
          <a:p>
            <a:endParaRPr lang="en-US" altLang="ko-KR" sz="4000" dirty="0">
              <a:solidFill>
                <a:srgbClr val="000000"/>
              </a:solidFill>
            </a:endParaRPr>
          </a:p>
          <a:p>
            <a:r>
              <a:rPr lang="en-US" altLang="ko-KR" sz="4000" dirty="0">
                <a:solidFill>
                  <a:srgbClr val="000000"/>
                </a:solidFill>
                <a:latin typeface="Helvetica Neue"/>
              </a:rPr>
              <a:t>               </a:t>
            </a:r>
            <a:r>
              <a:rPr lang="ko-KR" altLang="en-US" sz="4000" b="1" dirty="0"/>
              <a:t> </a:t>
            </a:r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4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en-US" altLang="ko-KR" sz="30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75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1148</Words>
  <Application>Microsoft Office PowerPoint</Application>
  <PresentationFormat>와이드스크린</PresentationFormat>
  <Paragraphs>362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7" baseType="lpstr">
      <vt:lpstr>Helvetica Neue</vt:lpstr>
      <vt:lpstr>游ゴシック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SIM WOOHEE</dc:creator>
  <cp:lastModifiedBy>user</cp:lastModifiedBy>
  <cp:revision>95</cp:revision>
  <dcterms:created xsi:type="dcterms:W3CDTF">2018-09-04T06:33:27Z</dcterms:created>
  <dcterms:modified xsi:type="dcterms:W3CDTF">2021-03-25T10:20:50Z</dcterms:modified>
</cp:coreProperties>
</file>