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1" r:id="rId22"/>
    <p:sldId id="279" r:id="rId23"/>
    <p:sldId id="280" r:id="rId24"/>
    <p:sldId id="283" r:id="rId25"/>
    <p:sldId id="284" r:id="rId26"/>
    <p:sldId id="285" r:id="rId27"/>
    <p:sldId id="293" r:id="rId28"/>
    <p:sldId id="286" r:id="rId29"/>
    <p:sldId id="288" r:id="rId30"/>
    <p:sldId id="289" r:id="rId31"/>
    <p:sldId id="290" r:id="rId32"/>
    <p:sldId id="258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F38F-02FB-4089-94B6-6410F5D35F4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DF19-1E63-449B-A7AE-5BC4E79FC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9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QNsRqfI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6C17A28-B2FC-43AD-AB6B-8B77B4AF8E1F}"/>
              </a:ext>
            </a:extLst>
          </p:cNvPr>
          <p:cNvSpPr/>
          <p:nvPr/>
        </p:nvSpPr>
        <p:spPr>
          <a:xfrm>
            <a:off x="1261982" y="1204038"/>
            <a:ext cx="9668031" cy="4488023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6CD39-9091-4B76-87D8-9BAD94B82DDF}"/>
              </a:ext>
            </a:extLst>
          </p:cNvPr>
          <p:cNvSpPr txBox="1"/>
          <p:nvPr/>
        </p:nvSpPr>
        <p:spPr>
          <a:xfrm>
            <a:off x="1753299" y="2099617"/>
            <a:ext cx="8867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solidFill>
                  <a:schemeClr val="bg1"/>
                </a:solidFill>
                <a:latin typeface="+mj-lt"/>
              </a:rPr>
              <a:t>일본의 관광자원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8D4D0-F313-4E04-945F-C4AB4960F6F9}"/>
              </a:ext>
            </a:extLst>
          </p:cNvPr>
          <p:cNvSpPr txBox="1"/>
          <p:nvPr/>
        </p:nvSpPr>
        <p:spPr>
          <a:xfrm>
            <a:off x="2139193" y="4216112"/>
            <a:ext cx="809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</a:rPr>
              <a:t>일본어일본학과</a:t>
            </a:r>
            <a:r>
              <a:rPr lang="ko-KR" altLang="en-US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</a:rPr>
              <a:t>21901XX6 </a:t>
            </a:r>
            <a:r>
              <a:rPr lang="ko-KR" altLang="en-US" sz="4000" b="1" dirty="0">
                <a:solidFill>
                  <a:schemeClr val="bg1"/>
                </a:solidFill>
              </a:rPr>
              <a:t>김</a:t>
            </a:r>
            <a:r>
              <a:rPr lang="en-US" altLang="ko-KR" sz="4000" b="1" dirty="0">
                <a:solidFill>
                  <a:schemeClr val="bg1"/>
                </a:solidFill>
              </a:rPr>
              <a:t>X</a:t>
            </a:r>
            <a:r>
              <a:rPr lang="ko-KR" altLang="en-US" sz="4000" b="1" dirty="0">
                <a:solidFill>
                  <a:schemeClr val="bg1"/>
                </a:solidFill>
              </a:rPr>
              <a:t>혁</a:t>
            </a:r>
          </a:p>
        </p:txBody>
      </p:sp>
    </p:spTree>
    <p:extLst>
      <p:ext uri="{BB962C8B-B14F-4D97-AF65-F5344CB8AC3E}">
        <p14:creationId xmlns:p14="http://schemas.microsoft.com/office/powerpoint/2010/main" val="272565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/>
              <a:t>나라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srgbClr val="000000"/>
                </a:solidFill>
              </a:rPr>
              <a:t>고호쿠사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</a:rPr>
              <a:t>~ </a:t>
            </a:r>
            <a:r>
              <a:rPr lang="ko-KR" altLang="en-US" sz="3600" b="1" dirty="0" err="1">
                <a:solidFill>
                  <a:srgbClr val="000000"/>
                </a:solidFill>
              </a:rPr>
              <a:t>와카구사산</a:t>
            </a:r>
            <a:r>
              <a:rPr lang="ko-KR" altLang="en-US" sz="3600" b="1" dirty="0">
                <a:solidFill>
                  <a:srgbClr val="000000"/>
                </a:solidFill>
              </a:rPr>
              <a:t> 넓은 공원 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en-US" altLang="ko-KR" sz="3600" b="1" dirty="0">
                <a:solidFill>
                  <a:srgbClr val="000000"/>
                </a:solidFill>
              </a:rPr>
              <a:t>1200 </a:t>
            </a:r>
            <a:r>
              <a:rPr lang="ko-KR" altLang="en-US" sz="3600" b="1" dirty="0">
                <a:solidFill>
                  <a:srgbClr val="000000"/>
                </a:solidFill>
              </a:rPr>
              <a:t>마리 사슴이 뛰어다니는 경치 ⇒ 관광객 多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다케미카즈치</a:t>
            </a:r>
            <a:r>
              <a:rPr lang="en-US" altLang="ko-KR" sz="3600" b="1" dirty="0">
                <a:solidFill>
                  <a:srgbClr val="000000"/>
                </a:solidFill>
              </a:rPr>
              <a:t>(</a:t>
            </a:r>
            <a:r>
              <a:rPr lang="ko-KR" altLang="en-US" sz="3600" b="1" dirty="0">
                <a:solidFill>
                  <a:srgbClr val="000000"/>
                </a:solidFill>
              </a:rPr>
              <a:t>신</a:t>
            </a:r>
            <a:r>
              <a:rPr lang="en-US" altLang="ko-KR" sz="3600" b="1" dirty="0">
                <a:solidFill>
                  <a:srgbClr val="000000"/>
                </a:solidFill>
              </a:rPr>
              <a:t>)</a:t>
            </a:r>
            <a:r>
              <a:rPr lang="ko-KR" altLang="en-US" sz="3600" b="1" dirty="0">
                <a:solidFill>
                  <a:srgbClr val="000000"/>
                </a:solidFill>
              </a:rPr>
              <a:t>의 방문 ⇒ 사슴을 신성한 것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나라현</a:t>
            </a:r>
            <a:r>
              <a:rPr lang="en-US" altLang="ko-KR" sz="3600" b="1" dirty="0">
                <a:solidFill>
                  <a:srgbClr val="000000"/>
                </a:solidFill>
              </a:rPr>
              <a:t>:</a:t>
            </a:r>
            <a:r>
              <a:rPr lang="ko-KR" altLang="en-US" sz="3600" b="1" dirty="0">
                <a:solidFill>
                  <a:srgbClr val="000000"/>
                </a:solidFill>
              </a:rPr>
              <a:t> 사슴 多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이루카를</a:t>
            </a:r>
            <a:r>
              <a:rPr lang="ko-KR" altLang="en-US" sz="3600" b="1" dirty="0">
                <a:solidFill>
                  <a:srgbClr val="000000"/>
                </a:solidFill>
              </a:rPr>
              <a:t> 죽이고 </a:t>
            </a:r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마코</a:t>
            </a:r>
            <a:r>
              <a:rPr lang="en-US" altLang="ko-KR" sz="3600" b="1" dirty="0">
                <a:solidFill>
                  <a:srgbClr val="000000"/>
                </a:solidFill>
              </a:rPr>
              <a:t>,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이루카의</a:t>
            </a:r>
            <a:r>
              <a:rPr lang="ko-KR" altLang="en-US" sz="3600" b="1" dirty="0">
                <a:solidFill>
                  <a:srgbClr val="000000"/>
                </a:solidFill>
              </a:rPr>
              <a:t> 이름</a:t>
            </a:r>
            <a:r>
              <a:rPr lang="en-US" altLang="ko-KR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>
                <a:solidFill>
                  <a:srgbClr val="000000"/>
                </a:solidFill>
              </a:rPr>
              <a:t>합쳐 바보</a:t>
            </a:r>
            <a:r>
              <a:rPr lang="en-US" altLang="ko-KR" sz="3600" b="1" dirty="0">
                <a:solidFill>
                  <a:srgbClr val="000000"/>
                </a:solidFill>
              </a:rPr>
              <a:t>(</a:t>
            </a:r>
            <a:r>
              <a:rPr lang="ko-KR" altLang="en-US" sz="3600" b="1" dirty="0" err="1">
                <a:solidFill>
                  <a:srgbClr val="000000"/>
                </a:solidFill>
              </a:rPr>
              <a:t>바카</a:t>
            </a:r>
            <a:r>
              <a:rPr lang="en-US" altLang="ko-KR" sz="3600" b="1" dirty="0">
                <a:solidFill>
                  <a:srgbClr val="000000"/>
                </a:solidFill>
              </a:rPr>
              <a:t>)</a:t>
            </a:r>
            <a:r>
              <a:rPr lang="ko-KR" altLang="en-US" sz="3600" b="1" dirty="0">
                <a:solidFill>
                  <a:srgbClr val="000000"/>
                </a:solidFill>
              </a:rPr>
              <a:t>란 뜻으로 사슴을 </a:t>
            </a:r>
            <a:r>
              <a:rPr lang="ko-KR" altLang="en-US" sz="3600" b="1" dirty="0" err="1">
                <a:solidFill>
                  <a:srgbClr val="000000"/>
                </a:solidFill>
              </a:rPr>
              <a:t>풀음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4000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877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/>
              <a:t>히로시마 평화기념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000000"/>
                </a:solidFill>
              </a:rPr>
              <a:t>세계 평화를 기원하는 의미로 조성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평화기념 자료관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피폭 당시의 자료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한국인 위령비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당시 히로시마에 살던 한국인 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	    </a:t>
            </a:r>
            <a:r>
              <a:rPr lang="ko-KR" altLang="en-US" sz="4000" b="1" dirty="0">
                <a:solidFill>
                  <a:srgbClr val="000000"/>
                </a:solidFill>
              </a:rPr>
              <a:t>을</a:t>
            </a:r>
            <a:r>
              <a:rPr lang="en-US" altLang="ko-KR" sz="4000" b="1" dirty="0">
                <a:solidFill>
                  <a:srgbClr val="000000"/>
                </a:solidFill>
              </a:rPr>
              <a:t> </a:t>
            </a:r>
            <a:r>
              <a:rPr lang="ko-KR" altLang="en-US" sz="4000" b="1" dirty="0">
                <a:solidFill>
                  <a:srgbClr val="000000"/>
                </a:solidFill>
              </a:rPr>
              <a:t>기리기 위해 </a:t>
            </a:r>
            <a:r>
              <a:rPr lang="en-US" altLang="ko-KR" sz="4000" b="1" dirty="0">
                <a:solidFill>
                  <a:srgbClr val="000000"/>
                </a:solidFill>
              </a:rPr>
              <a:t>1970</a:t>
            </a:r>
            <a:r>
              <a:rPr lang="ko-KR" altLang="en-US" sz="4000" b="1" dirty="0">
                <a:solidFill>
                  <a:srgbClr val="000000"/>
                </a:solidFill>
              </a:rPr>
              <a:t>년에 만듦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히로시마평화기념관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유네스코 세계 문화 유산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</a:t>
            </a: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40C37D-D8DF-4976-8896-BC420F41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86" y="1221058"/>
            <a:ext cx="8708227" cy="49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三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자연적 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 </a:t>
            </a:r>
            <a:r>
              <a:rPr lang="ko-KR" altLang="en-US" sz="4000" b="1" dirty="0" err="1"/>
              <a:t>카와즈</a:t>
            </a:r>
            <a:r>
              <a:rPr lang="ko-KR" altLang="en-US" sz="4000" b="1" dirty="0"/>
              <a:t>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000000"/>
                </a:solidFill>
              </a:rPr>
              <a:t>매년 </a:t>
            </a:r>
            <a:r>
              <a:rPr lang="en-US" altLang="ko-KR" sz="4800" b="1" dirty="0">
                <a:solidFill>
                  <a:srgbClr val="000000"/>
                </a:solidFill>
              </a:rPr>
              <a:t>2</a:t>
            </a:r>
            <a:r>
              <a:rPr lang="ko-KR" altLang="en-US" sz="4800" b="1" dirty="0">
                <a:solidFill>
                  <a:srgbClr val="000000"/>
                </a:solidFill>
              </a:rPr>
              <a:t>월 초 </a:t>
            </a:r>
            <a:r>
              <a:rPr lang="en-US" altLang="ko-KR" sz="4800" b="1" dirty="0">
                <a:solidFill>
                  <a:srgbClr val="000000"/>
                </a:solidFill>
              </a:rPr>
              <a:t>~ 3</a:t>
            </a:r>
            <a:r>
              <a:rPr lang="ko-KR" altLang="en-US" sz="4800" b="1" dirty="0">
                <a:solidFill>
                  <a:srgbClr val="000000"/>
                </a:solidFill>
              </a:rPr>
              <a:t>월 초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시즈오카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일찍 피는 </a:t>
            </a:r>
            <a:r>
              <a:rPr lang="ko-KR" altLang="en-US" sz="4800" b="1" dirty="0" err="1">
                <a:solidFill>
                  <a:srgbClr val="000000"/>
                </a:solidFill>
              </a:rPr>
              <a:t>카와</a:t>
            </a:r>
            <a:r>
              <a:rPr lang="ko-KR" altLang="en-US" sz="4800" b="1" dirty="0">
                <a:solidFill>
                  <a:srgbClr val="000000"/>
                </a:solidFill>
              </a:rPr>
              <a:t> 벚꽃 </a:t>
            </a:r>
            <a:r>
              <a:rPr lang="en-US" altLang="ko-KR" sz="4800" b="1" dirty="0">
                <a:solidFill>
                  <a:srgbClr val="000000"/>
                </a:solidFill>
              </a:rPr>
              <a:t>+ </a:t>
            </a:r>
            <a:r>
              <a:rPr lang="ko-KR" altLang="en-US" sz="4800" b="1" dirty="0" err="1">
                <a:solidFill>
                  <a:srgbClr val="000000"/>
                </a:solidFill>
              </a:rPr>
              <a:t>시즈오카현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동남부의 온난한 기후 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800" b="1" dirty="0">
                <a:solidFill>
                  <a:srgbClr val="000000"/>
                </a:solidFill>
              </a:rPr>
              <a:t>150</a:t>
            </a:r>
            <a:r>
              <a:rPr lang="ko-KR" altLang="en-US" sz="4800" b="1" dirty="0">
                <a:solidFill>
                  <a:srgbClr val="000000"/>
                </a:solidFill>
              </a:rPr>
              <a:t>만 </a:t>
            </a:r>
            <a:r>
              <a:rPr lang="en-US" altLang="ko-KR" sz="4800" b="1" dirty="0">
                <a:solidFill>
                  <a:srgbClr val="000000"/>
                </a:solidFill>
              </a:rPr>
              <a:t>~ 200</a:t>
            </a:r>
            <a:r>
              <a:rPr lang="ko-KR" altLang="en-US" sz="4800" b="1" dirty="0">
                <a:solidFill>
                  <a:srgbClr val="000000"/>
                </a:solidFill>
              </a:rPr>
              <a:t>만 명의 전국적 행사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23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/>
              <a:t>후쿠오카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0000"/>
                </a:solidFill>
              </a:rPr>
              <a:t>매년 </a:t>
            </a:r>
            <a:r>
              <a:rPr lang="en-US" altLang="ko-KR" sz="3200" b="1" dirty="0">
                <a:solidFill>
                  <a:srgbClr val="000000"/>
                </a:solidFill>
              </a:rPr>
              <a:t>3</a:t>
            </a:r>
            <a:r>
              <a:rPr lang="ko-KR" altLang="en-US" sz="3200" b="1" dirty="0">
                <a:solidFill>
                  <a:srgbClr val="000000"/>
                </a:solidFill>
              </a:rPr>
              <a:t>월 말 </a:t>
            </a:r>
            <a:r>
              <a:rPr lang="en-US" altLang="ko-KR" sz="3200" b="1" dirty="0">
                <a:solidFill>
                  <a:srgbClr val="000000"/>
                </a:solidFill>
              </a:rPr>
              <a:t>~ 4</a:t>
            </a:r>
            <a:r>
              <a:rPr lang="ko-KR" altLang="en-US" sz="3200" b="1" dirty="0">
                <a:solidFill>
                  <a:srgbClr val="000000"/>
                </a:solidFill>
              </a:rPr>
              <a:t>월 초</a:t>
            </a:r>
            <a:r>
              <a:rPr lang="en-US" altLang="ko-KR" sz="3200" b="1" dirty="0">
                <a:solidFill>
                  <a:srgbClr val="000000"/>
                </a:solidFill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</a:rPr>
              <a:t>후쿠오카 성</a:t>
            </a:r>
            <a:endParaRPr lang="en-US" altLang="ko-KR" sz="3200" b="1" dirty="0">
              <a:solidFill>
                <a:srgbClr val="000000"/>
              </a:solidFill>
            </a:endParaRPr>
          </a:p>
          <a:p>
            <a:endParaRPr lang="en-US" altLang="ko-KR" sz="3200" b="1" dirty="0">
              <a:solidFill>
                <a:srgbClr val="000000"/>
              </a:solidFill>
            </a:endParaRPr>
          </a:p>
          <a:p>
            <a:r>
              <a:rPr lang="en-US" altLang="ko-KR" sz="3200" b="1" dirty="0">
                <a:solidFill>
                  <a:srgbClr val="000000"/>
                </a:solidFill>
              </a:rPr>
              <a:t>19 </a:t>
            </a:r>
            <a:r>
              <a:rPr lang="ko-KR" altLang="en-US" sz="3200" b="1" dirty="0">
                <a:solidFill>
                  <a:srgbClr val="000000"/>
                </a:solidFill>
              </a:rPr>
              <a:t>종 </a:t>
            </a:r>
            <a:r>
              <a:rPr lang="en-US" altLang="ko-KR" sz="3200" b="1" dirty="0">
                <a:solidFill>
                  <a:srgbClr val="000000"/>
                </a:solidFill>
              </a:rPr>
              <a:t>1000 </a:t>
            </a:r>
            <a:r>
              <a:rPr lang="ko-KR" altLang="en-US" sz="3200" b="1" dirty="0">
                <a:solidFill>
                  <a:srgbClr val="000000"/>
                </a:solidFill>
              </a:rPr>
              <a:t>그루 벚꽃나무</a:t>
            </a:r>
            <a:endParaRPr lang="en-US" altLang="ko-KR" sz="32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8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  <p:graphicFrame>
        <p:nvGraphicFramePr>
          <p:cNvPr id="10" name="표 7">
            <a:extLst>
              <a:ext uri="{FF2B5EF4-FFF2-40B4-BE49-F238E27FC236}">
                <a16:creationId xmlns:a16="http://schemas.microsoft.com/office/drawing/2014/main" id="{8BBED4E0-C10F-42D9-A142-DFF05C86E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33802"/>
              </p:ext>
            </p:extLst>
          </p:nvPr>
        </p:nvGraphicFramePr>
        <p:xfrm>
          <a:off x="435428" y="2812212"/>
          <a:ext cx="11321144" cy="362227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493840">
                  <a:extLst>
                    <a:ext uri="{9D8B030D-6E8A-4147-A177-3AD203B41FA5}">
                      <a16:colId xmlns:a16="http://schemas.microsoft.com/office/drawing/2014/main" val="753818253"/>
                    </a:ext>
                  </a:extLst>
                </a:gridCol>
                <a:gridCol w="6827304">
                  <a:extLst>
                    <a:ext uri="{9D8B030D-6E8A-4147-A177-3AD203B41FA5}">
                      <a16:colId xmlns:a16="http://schemas.microsoft.com/office/drawing/2014/main" val="3434018530"/>
                    </a:ext>
                  </a:extLst>
                </a:gridCol>
              </a:tblGrid>
              <a:tr h="1555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카미노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다리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수면에 비친 벚꽃 풍경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2021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년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3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26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일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~ 4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4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일 동안 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라이브 카메라 업로드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코로나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19486"/>
                  </a:ext>
                </a:extLst>
              </a:tr>
              <a:tr h="1309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사쿠라엔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, </a:t>
                      </a:r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천수대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사쿠라엔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: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벚꽃에 둘러싸여 구경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천수대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: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후쿠오카 거리와 벚꽃이 이루 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        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는 경관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27995"/>
                  </a:ext>
                </a:extLst>
              </a:tr>
              <a:tr h="603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늘어진 벚꽃 </a:t>
                      </a:r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에리어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성의 석벽과 즐길 수 있는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150m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의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길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6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8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 err="1"/>
              <a:t>히로사키</a:t>
            </a:r>
            <a:r>
              <a:rPr lang="ko-KR" altLang="en-US" sz="4000" b="1" dirty="0"/>
              <a:t>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매년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월 말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~ 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월 초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 200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만명 이상의 관광객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벚꽃명소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선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사람이 엮어내는 일본 경치백선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1715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년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츠가루번의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가신이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가스미자쿠라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25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그루를 교토에서 가져와 심어 시작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⇒ 시민의 기부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다이쇼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시대 성주변이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벚꽃으로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가득 참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니시보리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벚꽃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터널 산책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latin typeface="+mn-ea"/>
              </a:rPr>
              <a:t>보트를 타고 수면에 비치는 꽃구경</a:t>
            </a:r>
            <a:endParaRPr lang="en-US" altLang="ko-KR" sz="3200" b="1" dirty="0">
              <a:latin typeface="+mn-ea"/>
            </a:endParaRP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53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 err="1"/>
              <a:t>쿠사츠</a:t>
            </a:r>
            <a:r>
              <a:rPr lang="ko-KR" altLang="en-US" sz="4000" b="1" dirty="0"/>
              <a:t> 온천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>
                <a:solidFill>
                  <a:srgbClr val="000000"/>
                </a:solidFill>
              </a:rPr>
              <a:t>시라네산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en-US" altLang="ko-KR" sz="4800" b="1" dirty="0">
                <a:solidFill>
                  <a:srgbClr val="000000"/>
                </a:solidFill>
              </a:rPr>
              <a:t>1200m </a:t>
            </a:r>
            <a:r>
              <a:rPr lang="ko-KR" altLang="en-US" sz="4800" b="1" dirty="0">
                <a:solidFill>
                  <a:srgbClr val="000000"/>
                </a:solidFill>
              </a:rPr>
              <a:t>위치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커다란 목욕탕과 신록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홍차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설경 등 사계절마다 다른 자연을 구경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서쪽 강변 </a:t>
            </a:r>
            <a:r>
              <a:rPr lang="en-US" altLang="ko-KR" sz="4800" b="1" dirty="0">
                <a:solidFill>
                  <a:srgbClr val="000000"/>
                </a:solidFill>
              </a:rPr>
              <a:t>500㎡</a:t>
            </a:r>
            <a:r>
              <a:rPr lang="ko-KR" altLang="en-US" sz="4800" b="1" dirty="0">
                <a:solidFill>
                  <a:srgbClr val="000000"/>
                </a:solidFill>
              </a:rPr>
              <a:t>의 </a:t>
            </a:r>
            <a:r>
              <a:rPr lang="ko-KR" altLang="en-US" sz="4800" b="1" dirty="0" err="1">
                <a:solidFill>
                  <a:srgbClr val="000000"/>
                </a:solidFill>
              </a:rPr>
              <a:t>노천탕</a:t>
            </a:r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8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 </a:t>
            </a:r>
            <a:r>
              <a:rPr lang="ko-KR" altLang="en-US" sz="4000" b="1" dirty="0" err="1"/>
              <a:t>벳푸</a:t>
            </a:r>
            <a:r>
              <a:rPr lang="ko-KR" altLang="en-US" sz="4000" b="1" dirty="0"/>
              <a:t> 온천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>
                <a:solidFill>
                  <a:srgbClr val="000000"/>
                </a:solidFill>
              </a:rPr>
              <a:t>원천수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 err="1">
                <a:solidFill>
                  <a:srgbClr val="000000"/>
                </a:solidFill>
              </a:rPr>
              <a:t>용출량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en-US" altLang="ko-KR" sz="4800" b="1" dirty="0">
                <a:solidFill>
                  <a:srgbClr val="000000"/>
                </a:solidFill>
              </a:rPr>
              <a:t>1</a:t>
            </a:r>
            <a:r>
              <a:rPr lang="ko-KR" altLang="en-US" sz="4800" b="1" dirty="0">
                <a:solidFill>
                  <a:srgbClr val="000000"/>
                </a:solidFill>
              </a:rPr>
              <a:t>위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 err="1">
                <a:solidFill>
                  <a:srgbClr val="000000"/>
                </a:solidFill>
              </a:rPr>
              <a:t>벳푸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err="1">
                <a:solidFill>
                  <a:srgbClr val="000000"/>
                </a:solidFill>
              </a:rPr>
              <a:t>팔탕</a:t>
            </a:r>
            <a:r>
              <a:rPr lang="en-US" altLang="ko-KR" sz="4800" b="1" dirty="0">
                <a:solidFill>
                  <a:srgbClr val="000000"/>
                </a:solidFill>
              </a:rPr>
              <a:t>: </a:t>
            </a:r>
            <a:r>
              <a:rPr lang="ko-KR" altLang="en-US" sz="4800" b="1" dirty="0" err="1">
                <a:solidFill>
                  <a:srgbClr val="000000"/>
                </a:solidFill>
              </a:rPr>
              <a:t>벳푸에</a:t>
            </a:r>
            <a:r>
              <a:rPr lang="ko-KR" altLang="en-US" sz="4800" b="1" dirty="0">
                <a:solidFill>
                  <a:srgbClr val="000000"/>
                </a:solidFill>
              </a:rPr>
              <a:t> 있는 온천의 성질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분위기에 따라 </a:t>
            </a:r>
            <a:r>
              <a:rPr lang="en-US" altLang="ko-KR" sz="4800" b="1" dirty="0">
                <a:solidFill>
                  <a:srgbClr val="000000"/>
                </a:solidFill>
              </a:rPr>
              <a:t>8</a:t>
            </a:r>
            <a:r>
              <a:rPr lang="ko-KR" altLang="en-US" sz="4800" b="1" dirty="0">
                <a:solidFill>
                  <a:srgbClr val="000000"/>
                </a:solidFill>
              </a:rPr>
              <a:t>개 지역으로 나눈 것</a:t>
            </a:r>
            <a:r>
              <a:rPr lang="en-US" altLang="ko-KR" sz="4800" b="1" dirty="0">
                <a:solidFill>
                  <a:srgbClr val="000000"/>
                </a:solidFill>
              </a:rPr>
              <a:t>            </a:t>
            </a:r>
            <a:r>
              <a:rPr lang="ko-KR" altLang="en-US" sz="4800" b="1" dirty="0"/>
              <a:t> </a:t>
            </a:r>
            <a:endParaRPr lang="en-US" altLang="ko-KR" sz="4800" b="1" dirty="0"/>
          </a:p>
          <a:p>
            <a:endParaRPr lang="en-US" altLang="ko-KR" sz="4800" b="1" dirty="0"/>
          </a:p>
          <a:p>
            <a:r>
              <a:rPr lang="ko-KR" altLang="en-US" sz="4800" b="1" dirty="0"/>
              <a:t>매년 </a:t>
            </a:r>
            <a:r>
              <a:rPr lang="ko-KR" altLang="en-US" sz="4800" b="1" dirty="0" err="1"/>
              <a:t>벳푸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팔탕</a:t>
            </a:r>
            <a:r>
              <a:rPr lang="ko-KR" altLang="en-US" sz="4800" b="1" dirty="0"/>
              <a:t> 온천 축제 개최</a:t>
            </a:r>
            <a:endParaRPr lang="en-US" altLang="ko-KR" sz="48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51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 </a:t>
            </a:r>
            <a:r>
              <a:rPr lang="ko-KR" altLang="en-US" sz="4000" b="1" dirty="0" err="1"/>
              <a:t>모에레누마</a:t>
            </a:r>
            <a:r>
              <a:rPr lang="ko-KR" altLang="en-US" sz="4000" b="1" dirty="0"/>
              <a:t>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삿포로시의 환상 그린벨트 구상의  거점 공원으로  계획됨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세계적 유명한 조각가 </a:t>
            </a:r>
            <a:r>
              <a:rPr lang="ko-KR" altLang="en-US" sz="3000" b="1" dirty="0" err="1"/>
              <a:t>이사무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노구치</a:t>
            </a:r>
            <a:r>
              <a:rPr lang="ko-KR" altLang="en-US" sz="3000" b="1" dirty="0"/>
              <a:t> 설계 하나의 조각품</a:t>
            </a:r>
            <a:endParaRPr lang="en-US" altLang="ko-KR" sz="3000" b="1" dirty="0"/>
          </a:p>
          <a:p>
            <a:r>
              <a:rPr lang="en-US" altLang="ko-KR" sz="3000" b="1" dirty="0"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기하학적 형태를 활용한 여러 시설이 잘 배치돼 자연과 예 </a:t>
            </a:r>
            <a:endParaRPr lang="en-US" altLang="ko-KR" sz="3000" b="1" dirty="0"/>
          </a:p>
          <a:p>
            <a:r>
              <a:rPr lang="en-US" altLang="ko-KR" sz="3000" b="1" dirty="0"/>
              <a:t>    </a:t>
            </a:r>
            <a:r>
              <a:rPr lang="ko-KR" altLang="en-US" sz="3000" b="1" dirty="0"/>
              <a:t>술이 조화롭게 어우러진 경관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벚꽃</a:t>
            </a:r>
            <a:r>
              <a:rPr lang="en-US" altLang="ko-KR" sz="3000" b="1" dirty="0"/>
              <a:t>		</a:t>
            </a:r>
            <a:r>
              <a:rPr lang="ko-KR" altLang="en-US" sz="3000" b="1" dirty="0"/>
              <a:t>여름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물놀이장</a:t>
            </a:r>
            <a:endParaRPr lang="en-US" altLang="ko-KR" sz="3000" b="1" dirty="0"/>
          </a:p>
          <a:p>
            <a:r>
              <a:rPr lang="ko-KR" altLang="en-US" sz="3000" b="1" dirty="0"/>
              <a:t>가을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단풍</a:t>
            </a:r>
            <a:r>
              <a:rPr lang="en-US" altLang="ko-KR" sz="3000" b="1" dirty="0"/>
              <a:t>		</a:t>
            </a:r>
            <a:r>
              <a:rPr lang="ko-KR" altLang="en-US" sz="3000" b="1" dirty="0"/>
              <a:t>겨울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크로스컨트리 스키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썰매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쓰레기처리장 공원화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유리 피라미드의 눈 활용 냉방 시스템</a:t>
            </a:r>
            <a:endParaRPr lang="en-US" altLang="ko-KR" sz="3000" b="1" dirty="0"/>
          </a:p>
          <a:p>
            <a:r>
              <a:rPr lang="ko-KR" altLang="en-US" sz="3000" b="1" dirty="0"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자연환경 보전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78A034E-8C80-4E8D-9BDC-BACE5BB3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97" y="1095248"/>
            <a:ext cx="8061158" cy="53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9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니가타시 수족관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+mn-ea"/>
              </a:rPr>
              <a:t>애칭</a:t>
            </a:r>
            <a:r>
              <a:rPr lang="en-US" altLang="ko-KR" sz="3600" b="1" dirty="0">
                <a:latin typeface="+mn-ea"/>
              </a:rPr>
              <a:t>: </a:t>
            </a:r>
            <a:r>
              <a:rPr lang="ko-KR" altLang="en-US" sz="3600" b="1" dirty="0" err="1">
                <a:latin typeface="+mn-ea"/>
              </a:rPr>
              <a:t>마린피아니혼카이</a:t>
            </a:r>
            <a:r>
              <a:rPr lang="ko-KR" altLang="en-US" sz="3600" b="1" dirty="0">
                <a:latin typeface="+mn-ea"/>
              </a:rPr>
              <a:t> 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동해에 서식하는 어류를 모은 </a:t>
            </a:r>
            <a:r>
              <a:rPr lang="ko-KR" altLang="en-US" sz="3600" b="1" dirty="0" err="1">
                <a:latin typeface="+mn-ea"/>
              </a:rPr>
              <a:t>니혼카이대수조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⇒ 인공파도 바다 재현 </a:t>
            </a:r>
            <a:r>
              <a:rPr lang="ko-KR" altLang="en-US" sz="3600" b="1" dirty="0" err="1">
                <a:latin typeface="+mn-ea"/>
              </a:rPr>
              <a:t>마린터널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돌고래쇼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마린 사파리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바다 포유류 사육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펭귄 해설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훔볼트 펭귄의 상태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서식지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구조 설명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대형 수조 해설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대형 전시 생물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수조 관리법 설명</a:t>
            </a:r>
            <a:endParaRPr lang="en-US" altLang="ko-KR" sz="3600" b="1" dirty="0">
              <a:latin typeface="+mn-ea"/>
            </a:endParaRPr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72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2B46EEB-222A-4113-A5D3-DC2C9DDF77DC}"/>
              </a:ext>
            </a:extLst>
          </p:cNvPr>
          <p:cNvSpPr/>
          <p:nvPr/>
        </p:nvSpPr>
        <p:spPr>
          <a:xfrm>
            <a:off x="-2" y="0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066BB5-8B01-4E2F-9F8B-C988CD7E53A1}"/>
              </a:ext>
            </a:extLst>
          </p:cNvPr>
          <p:cNvGrpSpPr/>
          <p:nvPr/>
        </p:nvGrpSpPr>
        <p:grpSpPr>
          <a:xfrm>
            <a:off x="679508" y="451405"/>
            <a:ext cx="5553512" cy="5560486"/>
            <a:chOff x="679508" y="451405"/>
            <a:chExt cx="5553512" cy="55604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EF64D6-D948-4387-9BFE-ACF6B82E75DE}"/>
                </a:ext>
              </a:extLst>
            </p:cNvPr>
            <p:cNvSpPr txBox="1"/>
            <p:nvPr/>
          </p:nvSpPr>
          <p:spPr>
            <a:xfrm>
              <a:off x="679508" y="451405"/>
              <a:ext cx="307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>
                  <a:solidFill>
                    <a:schemeClr val="bg1"/>
                  </a:solidFill>
                  <a:latin typeface="+mj-lt"/>
                </a:rPr>
                <a:t>차례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A255CB-418A-4B8A-83FB-7031BB906C7C}"/>
                </a:ext>
              </a:extLst>
            </p:cNvPr>
            <p:cNvSpPr txBox="1"/>
            <p:nvPr/>
          </p:nvSpPr>
          <p:spPr>
            <a:xfrm>
              <a:off x="679508" y="1610686"/>
              <a:ext cx="55535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역사적 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자연적 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문화적 관광자원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A6DA70D8-4820-44E1-897D-D8001DC3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30" y="1159291"/>
            <a:ext cx="4651362" cy="4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四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자연적 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/>
              <a:t>도쿄 타워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n-ea"/>
              </a:rPr>
              <a:t>1958</a:t>
            </a:r>
            <a:r>
              <a:rPr lang="ko-KR" altLang="en-US" sz="3600" b="1" dirty="0">
                <a:latin typeface="+mn-ea"/>
              </a:rPr>
              <a:t>년 세워진 철탑</a:t>
            </a:r>
            <a:r>
              <a:rPr lang="en-US" altLang="ko-KR" sz="3600" b="1" dirty="0">
                <a:latin typeface="+mn-ea"/>
              </a:rPr>
              <a:t>(333m)</a:t>
            </a: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지상 </a:t>
            </a:r>
            <a:r>
              <a:rPr lang="en-US" altLang="ko-KR" sz="3600" b="1" dirty="0">
                <a:latin typeface="+mn-ea"/>
              </a:rPr>
              <a:t>150m </a:t>
            </a:r>
            <a:r>
              <a:rPr lang="ko-KR" altLang="en-US" sz="3600" b="1" dirty="0">
                <a:latin typeface="+mn-ea"/>
              </a:rPr>
              <a:t>전망대</a:t>
            </a:r>
            <a:r>
              <a:rPr lang="en-US" altLang="ko-KR" sz="3600" b="1" dirty="0">
                <a:latin typeface="+mn-ea"/>
              </a:rPr>
              <a:t>, 250m </a:t>
            </a:r>
            <a:r>
              <a:rPr lang="ko-KR" altLang="en-US" sz="3600" b="1" dirty="0">
                <a:latin typeface="+mn-ea"/>
              </a:rPr>
              <a:t>특별 전망대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도쿄 시내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 err="1">
                <a:latin typeface="+mn-ea"/>
              </a:rPr>
              <a:t>후지산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요코하마 등 구경 가능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수족관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근대화학관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쇼핑 등 여러 시설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6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 err="1"/>
              <a:t>아키하바라</a:t>
            </a:r>
            <a:r>
              <a:rPr lang="en-US" altLang="ko-KR" sz="4000" b="1" dirty="0"/>
              <a:t>, </a:t>
            </a:r>
            <a:r>
              <a:rPr lang="ko-KR" altLang="en-US" sz="4000" b="1" dirty="0" err="1"/>
              <a:t>덴덴타운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아키하바라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도쿄</a:t>
            </a:r>
            <a:r>
              <a:rPr lang="en-US" altLang="ko-KR" sz="4000" b="1" dirty="0"/>
              <a:t>		</a:t>
            </a:r>
            <a:r>
              <a:rPr lang="ko-KR" altLang="en-US" sz="4000" b="1" dirty="0" err="1"/>
              <a:t>덴덴타운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오사카</a:t>
            </a:r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가전 제품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전자 상가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애니메이션 매장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1" dirty="0"/>
              <a:t>만화 카페 등 관련 시설 인기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85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/>
              <a:t>이색 박물관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닌자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박물관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닌자의 고향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이가시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가이드와 조를 이뤄 닌자 활동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은신기법 설명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컵누들</a:t>
            </a:r>
            <a:r>
              <a:rPr lang="ko-KR" altLang="en-US" sz="3000" b="1" dirty="0"/>
              <a:t> 박물관</a:t>
            </a:r>
            <a:endParaRPr lang="en-US" altLang="ko-KR" sz="3000" b="1" dirty="0"/>
          </a:p>
          <a:p>
            <a:r>
              <a:rPr lang="ko-KR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라면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컵라면 개발 과정을 볼 수 있음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라면의 아버지 안도 모모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후쿠로의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작업실 재현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마이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컵누들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팩토리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자신만의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컵누들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만들고 시식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치킨 라면 팩토리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치킨 라면의 반죽부터 만들어 가져갈 수 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89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126359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91369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173471"/>
            <a:ext cx="107735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공적이면서 경사스러운 종교적 의식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축제</a:t>
            </a:r>
            <a:endParaRPr lang="en-US" altLang="ko-KR" sz="3200" b="1" dirty="0"/>
          </a:p>
          <a:p>
            <a:r>
              <a:rPr lang="en-US" altLang="ko-KR" sz="3200" b="1" dirty="0"/>
              <a:t> </a:t>
            </a:r>
          </a:p>
          <a:p>
            <a:endParaRPr lang="en-US" altLang="ko-KR" sz="3200" b="1" dirty="0"/>
          </a:p>
          <a:p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마츠루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奉</a:t>
            </a:r>
            <a:r>
              <a:rPr lang="ja-JP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る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제사 지내다</a:t>
            </a:r>
            <a:r>
              <a:rPr lang="en-US" altLang="ja-JP" sz="32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에서 파생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ja-JP" sz="3200" b="1" kern="0" dirty="0">
              <a:solidFill>
                <a:srgbClr val="000000"/>
              </a:solidFill>
              <a:latin typeface="+mn-ea"/>
            </a:endParaRPr>
          </a:p>
          <a:p>
            <a:endParaRPr lang="en-US" altLang="ja-JP" sz="3200" b="1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ja-JP" sz="3200" b="1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대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기온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간다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텐진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endParaRPr lang="ja-JP" altLang="en-US" sz="3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7" name="그림 6">
            <a:hlinkClick r:id="rId3"/>
            <a:extLst>
              <a:ext uri="{FF2B5EF4-FFF2-40B4-BE49-F238E27FC236}">
                <a16:creationId xmlns:a16="http://schemas.microsoft.com/office/drawing/2014/main" id="{233DA3A5-DA70-4C6F-B0EF-6CD0C36D3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83" y="4661637"/>
            <a:ext cx="3414207" cy="1908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B3D96-3B25-406B-961C-E0AFEC0A19C7}"/>
              </a:ext>
            </a:extLst>
          </p:cNvPr>
          <p:cNvSpPr txBox="1"/>
          <p:nvPr/>
        </p:nvSpPr>
        <p:spPr>
          <a:xfrm>
            <a:off x="4664276" y="6155425"/>
            <a:ext cx="21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8:00 ~ 13:55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5924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 </a:t>
            </a:r>
            <a:r>
              <a:rPr lang="ko-KR" altLang="en-US" sz="4000" b="1" dirty="0"/>
              <a:t>기온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세기 경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 창궐한 역병을 진정시키기 위해 제사를 지낸 것에서 유래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깃푸이리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첫 날에 축제 관계자들이 모여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무사하게 끝나도록  기원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구지도리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야마보코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순행의 가마 순서를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제비뽑기로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정하는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의식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히키조메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행렬을 위한 설치가 끝날 무렵 일반 시민들이 가마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타보거나 끌어볼 수 있는 행사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87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 </a:t>
            </a:r>
            <a:r>
              <a:rPr lang="ko-KR" altLang="en-US" sz="4000" b="1" dirty="0"/>
              <a:t>간다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개최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도쿠가와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이에야스가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세키가하라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전투 승리한 것을 기념해 개최한 축제에서 유래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묘진 신사에서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신을 의미하는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가마를 지고 출발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마츠코시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본점에서 자치회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상인회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등 여러 단체와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무사 합류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일반인 축제 참여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다이고 페스티벌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미야모토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공원에 특설무대를 설치해 어린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무녀가 춤을 춤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59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텐진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24, 25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개최되는 여름 민속 축제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역모죄로 억울하게 죽은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스가와라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미치자네의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원한을 풀기 위해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텐만구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신사를 짓고 제단을 쌓은 것에서 유래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후나토교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신령을 모신 가마를 배에 태워 오가와 강을 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거슬러 올라가는 행사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대제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스가와라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미치자네의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탄생을 축하하는 제사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19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텐진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가지 배로 이루어져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진행 됨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 err="1"/>
              <a:t>스와가라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미치자네를</a:t>
            </a:r>
            <a:r>
              <a:rPr lang="ko-KR" altLang="en-US" sz="3000" b="1" dirty="0"/>
              <a:t> 안치시키는 배</a:t>
            </a:r>
            <a:r>
              <a:rPr lang="en-US" altLang="ko-KR" sz="3000" b="1" dirty="0"/>
              <a:t> </a:t>
            </a: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음악을 연주해 신을 참배하는 배 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신을 모시는 인형을 장식한 배 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협찬 단체나 시민이 탄 배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강가에서 화려한 불꽃놀이 후 텐진 </a:t>
            </a:r>
            <a:r>
              <a:rPr lang="ko-KR" altLang="en-US" sz="3000" b="1" dirty="0" err="1"/>
              <a:t>마츠리</a:t>
            </a:r>
            <a:r>
              <a:rPr lang="ko-KR" altLang="en-US" sz="3000" b="1" dirty="0"/>
              <a:t> 마무리 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78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8. </a:t>
            </a:r>
            <a:r>
              <a:rPr lang="ko-KR" altLang="en-US" sz="4000" b="1" dirty="0"/>
              <a:t>유키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훗카이도 삿포로에서 열리는  </a:t>
            </a:r>
            <a:r>
              <a:rPr lang="ko-KR" altLang="en-US" sz="3600" b="1" dirty="0" err="1"/>
              <a:t>눈축제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en-US" altLang="ko-KR" sz="3600" b="1" dirty="0"/>
              <a:t>200</a:t>
            </a:r>
            <a:r>
              <a:rPr lang="ko-KR" altLang="en-US" sz="3600" b="1" dirty="0"/>
              <a:t>만명 이상의 관광객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 err="1"/>
              <a:t>오도리</a:t>
            </a:r>
            <a:r>
              <a:rPr lang="ko-KR" altLang="en-US" sz="3600" b="1" dirty="0"/>
              <a:t> 공원을 중심으로 도시 전체가 눈과 얼음으로 전시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/>
              <a:t>눈 조각상 경진대회</a:t>
            </a:r>
            <a:endParaRPr lang="en-US" altLang="ko-KR" sz="36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45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3539489" y="571615"/>
            <a:ext cx="5113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一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9. </a:t>
            </a:r>
            <a:r>
              <a:rPr lang="ko-KR" altLang="en-US" sz="4000" b="1" dirty="0" err="1"/>
              <a:t>요사코이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중순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/>
          </a:p>
          <a:p>
            <a:r>
              <a:rPr lang="en-US" altLang="ko-KR" sz="3000" b="1" dirty="0"/>
              <a:t>1954</a:t>
            </a:r>
            <a:r>
              <a:rPr lang="ko-KR" altLang="en-US" sz="3000" b="1" dirty="0"/>
              <a:t>년 현지 주민들이 </a:t>
            </a:r>
            <a:r>
              <a:rPr lang="ko-KR" altLang="en-US" sz="3000" b="1" dirty="0" err="1"/>
              <a:t>요사코이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나루코</a:t>
            </a:r>
            <a:r>
              <a:rPr lang="ko-KR" altLang="en-US" sz="3000" b="1" dirty="0"/>
              <a:t> 춤을 개발한 뒤부터 시작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요사코이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나루코</a:t>
            </a:r>
            <a:r>
              <a:rPr lang="ko-KR" altLang="en-US" sz="3000" b="1" dirty="0"/>
              <a:t> 춤</a:t>
            </a:r>
            <a:r>
              <a:rPr lang="en-US" altLang="ko-KR" sz="3000" b="1" dirty="0"/>
              <a:t>: </a:t>
            </a:r>
            <a:r>
              <a:rPr lang="ko-KR" altLang="en-US" sz="3000" b="1" dirty="0" err="1"/>
              <a:t>요사코이</a:t>
            </a:r>
            <a:r>
              <a:rPr lang="ko-KR" altLang="en-US" sz="3000" b="1" dirty="0"/>
              <a:t> 부시라는 오래된 민요 맞추어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딱딱 소리를 내는 나루코라는 악기를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손에 들고 빠른 템포의 음악에 맞춰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열정적으로 추는 춤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92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74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 </a:t>
            </a:r>
            <a:r>
              <a:rPr lang="ko-KR" altLang="en-US" sz="4000" b="1" dirty="0" err="1"/>
              <a:t>기사와다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단지리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중순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단지리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나무로 만든 모형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(3000kg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사람들이 엄청난 속도로 단지리를 끌고 단지리에 탄 지휘자는 춤을 춤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가장 </a:t>
            </a:r>
            <a:r>
              <a:rPr lang="ko-KR" altLang="en-US" sz="3000" b="1" dirty="0" err="1"/>
              <a:t>스릴있는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마츠리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57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46F8900B-C675-407C-929F-3AA2C6859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78" y="1528027"/>
            <a:ext cx="3686444" cy="3686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420FE-D479-4D04-99C7-20577DF792D2}"/>
              </a:ext>
            </a:extLst>
          </p:cNvPr>
          <p:cNvSpPr txBox="1"/>
          <p:nvPr/>
        </p:nvSpPr>
        <p:spPr>
          <a:xfrm>
            <a:off x="2350167" y="2644170"/>
            <a:ext cx="749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/>
              <a:t>감사합니다</a:t>
            </a:r>
            <a:r>
              <a:rPr lang="en-US" altLang="ko-KR" sz="9600" b="1" dirty="0"/>
              <a:t>.</a:t>
            </a:r>
            <a:endParaRPr lang="ko-KR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8738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22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+mj-lt"/>
              </a:rPr>
              <a:t>관광자원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8D899-F126-49A2-BAE2-521F656B5E39}"/>
              </a:ext>
            </a:extLst>
          </p:cNvPr>
          <p:cNvSpPr txBox="1"/>
          <p:nvPr/>
        </p:nvSpPr>
        <p:spPr>
          <a:xfrm>
            <a:off x="982980" y="1586388"/>
            <a:ext cx="108560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/>
              <a:t>관광자원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관광객을 모을 수 있는 자연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유적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문화 시설 </a:t>
            </a:r>
            <a:endParaRPr lang="en-US" altLang="ko-KR" sz="3400" b="1" dirty="0"/>
          </a:p>
          <a:p>
            <a:endParaRPr lang="en-US" altLang="ko-KR" sz="3400" dirty="0"/>
          </a:p>
          <a:p>
            <a:endParaRPr lang="en-US" altLang="ko-KR" sz="3400" dirty="0"/>
          </a:p>
          <a:p>
            <a:r>
              <a:rPr lang="ko-KR" altLang="en-US" sz="3400" b="1" dirty="0"/>
              <a:t>넓은 의미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인공물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자연물에 상관없이 관광 수입을 벌 </a:t>
            </a:r>
            <a:r>
              <a:rPr lang="en-US" altLang="ko-KR" sz="3400" b="1" dirty="0"/>
              <a:t>         </a:t>
            </a:r>
          </a:p>
          <a:p>
            <a:r>
              <a:rPr lang="en-US" altLang="ko-KR" sz="3400" b="1" dirty="0"/>
              <a:t>              </a:t>
            </a:r>
            <a:r>
              <a:rPr lang="ko-KR" altLang="en-US" sz="3400" b="1" dirty="0"/>
              <a:t>수 있는 경제성을 띄는 것</a:t>
            </a:r>
            <a:endParaRPr lang="en-US" altLang="ko-KR" sz="3400" b="1" dirty="0"/>
          </a:p>
          <a:p>
            <a:endParaRPr lang="en-US" altLang="ko-KR" sz="3400" b="1" dirty="0"/>
          </a:p>
          <a:p>
            <a:endParaRPr lang="en-US" altLang="ko-KR" sz="3400" b="1" dirty="0"/>
          </a:p>
          <a:p>
            <a:r>
              <a:rPr lang="ko-KR" altLang="en-US" sz="3400" b="1" dirty="0"/>
              <a:t>일본의 관광자원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자연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역사</a:t>
            </a:r>
            <a:r>
              <a:rPr lang="en-US" altLang="ko-KR" sz="3400" b="1" dirty="0"/>
              <a:t> </a:t>
            </a:r>
            <a:r>
              <a:rPr lang="ko-KR" altLang="en-US" sz="3400" b="1" dirty="0"/>
              <a:t>유적지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문화 시설</a:t>
            </a:r>
            <a:endParaRPr lang="en-US" altLang="ko-KR" sz="3400" b="1" dirty="0"/>
          </a:p>
          <a:p>
            <a:r>
              <a:rPr lang="en-US" altLang="ko-KR" sz="3400" b="1" dirty="0"/>
              <a:t>                       (</a:t>
            </a:r>
            <a:r>
              <a:rPr lang="ko-KR" altLang="en-US" sz="3400" b="1" dirty="0"/>
              <a:t>애니메이션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쇼핑</a:t>
            </a:r>
            <a:r>
              <a:rPr lang="en-US" altLang="ko-KR" sz="3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05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二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역사적 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1. </a:t>
            </a:r>
            <a:r>
              <a:rPr lang="ko-KR" altLang="en-US" sz="4000" b="1" dirty="0" err="1">
                <a:latin typeface="+mj-lt"/>
              </a:rPr>
              <a:t>요시노가리</a:t>
            </a:r>
            <a:r>
              <a:rPr lang="ko-KR" altLang="en-US" sz="4000" b="1" dirty="0">
                <a:latin typeface="+mj-lt"/>
              </a:rPr>
              <a:t> 역사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기원전 </a:t>
            </a:r>
            <a:r>
              <a:rPr lang="en-US" altLang="ko-KR" sz="3000" b="1" dirty="0"/>
              <a:t>3</a:t>
            </a:r>
            <a:r>
              <a:rPr lang="ko-KR" altLang="en-US" sz="3000" b="1" dirty="0"/>
              <a:t>세기 </a:t>
            </a:r>
            <a:r>
              <a:rPr lang="en-US" altLang="ko-KR" sz="3000" b="1" dirty="0"/>
              <a:t>~ </a:t>
            </a:r>
            <a:r>
              <a:rPr lang="ko-KR" altLang="en-US" sz="3000" b="1" dirty="0"/>
              <a:t>서기 </a:t>
            </a:r>
            <a:r>
              <a:rPr lang="en-US" altLang="ko-KR" sz="3000" b="1" dirty="0"/>
              <a:t>3</a:t>
            </a:r>
            <a:r>
              <a:rPr lang="ko-KR" altLang="en-US" sz="3000" b="1" dirty="0"/>
              <a:t>세기 </a:t>
            </a:r>
            <a:r>
              <a:rPr lang="en-US" altLang="ko-KR" sz="3000" b="1" dirty="0"/>
              <a:t>(</a:t>
            </a:r>
            <a:r>
              <a:rPr lang="ko-KR" altLang="en-US" sz="3000" b="1" dirty="0" err="1"/>
              <a:t>야요이</a:t>
            </a:r>
            <a:r>
              <a:rPr lang="ko-KR" altLang="en-US" sz="3000" b="1" dirty="0"/>
              <a:t> 시대</a:t>
            </a:r>
            <a:r>
              <a:rPr lang="en-US" altLang="ko-KR" sz="3000" b="1" dirty="0"/>
              <a:t>)</a:t>
            </a:r>
          </a:p>
          <a:p>
            <a:r>
              <a:rPr lang="ko-KR" altLang="en-US" sz="3000" b="1" dirty="0"/>
              <a:t>⇒ 벼농사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정주문화 시작 일본 문화의 원점</a:t>
            </a:r>
            <a:endParaRPr lang="en-US" altLang="ko-KR" sz="3000" b="1" dirty="0"/>
          </a:p>
          <a:p>
            <a:r>
              <a:rPr lang="ko-KR" altLang="en-US" sz="3000" b="1" dirty="0"/>
              <a:t>⇒ 도랑</a:t>
            </a:r>
            <a:r>
              <a:rPr lang="en-US" altLang="ko-KR" sz="3000" b="1" dirty="0"/>
              <a:t>, </a:t>
            </a:r>
            <a:r>
              <a:rPr lang="ko-KR" altLang="en-US" sz="3000" b="1" dirty="0" err="1"/>
              <a:t>환호집락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주위에 도랑을 판 마을</a:t>
            </a:r>
            <a:r>
              <a:rPr lang="en-US" altLang="ko-KR" sz="3000" b="1" dirty="0"/>
              <a:t>)</a:t>
            </a:r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벼 농사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물 이용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권위 싸움 </a:t>
            </a:r>
            <a:endParaRPr lang="en-US" altLang="ko-KR" sz="3000" b="1" dirty="0"/>
          </a:p>
          <a:p>
            <a:r>
              <a:rPr lang="ko-KR" altLang="en-US" sz="3000" b="1" dirty="0"/>
              <a:t>⇒ 참호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목책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⇒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일본 성의 기원 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일본성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= </a:t>
            </a:r>
            <a:r>
              <a:rPr lang="ko-KR" altLang="en-US" sz="3000" b="1" dirty="0"/>
              <a:t>내곽</a:t>
            </a:r>
            <a:r>
              <a:rPr lang="en-US" altLang="ko-KR" sz="3000" b="1" dirty="0"/>
              <a:t>+ </a:t>
            </a:r>
            <a:r>
              <a:rPr lang="ko-KR" altLang="en-US" sz="3000" b="1" dirty="0"/>
              <a:t>외곽</a:t>
            </a:r>
            <a:endParaRPr lang="en-US" altLang="ko-KR" sz="3000" b="1" dirty="0"/>
          </a:p>
          <a:p>
            <a:r>
              <a:rPr lang="ko-KR" altLang="en-US" sz="3000" b="1" dirty="0"/>
              <a:t>내곽 </a:t>
            </a:r>
            <a:r>
              <a:rPr lang="en-US" altLang="ko-KR" sz="3000" b="1" dirty="0"/>
              <a:t>= </a:t>
            </a:r>
            <a:r>
              <a:rPr lang="ko-KR" altLang="en-US" sz="3000" b="1" dirty="0" err="1"/>
              <a:t>남내곽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왕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귀족의 주거지</a:t>
            </a:r>
            <a:r>
              <a:rPr lang="en-US" altLang="ko-KR" sz="3000" b="1" dirty="0"/>
              <a:t>) +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북내곽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제사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정사</a:t>
            </a:r>
            <a:r>
              <a:rPr lang="en-US" altLang="ko-KR" sz="3000" b="1" dirty="0"/>
              <a:t>)</a:t>
            </a:r>
          </a:p>
          <a:p>
            <a:endParaRPr lang="en-US" altLang="ko-KR" sz="3000" b="1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54EF4F-258C-4029-AF94-C6F9F686C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94" y="1313157"/>
            <a:ext cx="6889611" cy="45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1. </a:t>
            </a:r>
            <a:r>
              <a:rPr lang="ko-KR" altLang="en-US" sz="4000" b="1" dirty="0" err="1">
                <a:latin typeface="+mj-lt"/>
              </a:rPr>
              <a:t>요시노가리</a:t>
            </a:r>
            <a:r>
              <a:rPr lang="ko-KR" altLang="en-US" sz="4000" b="1" dirty="0">
                <a:latin typeface="+mj-lt"/>
              </a:rPr>
              <a:t> 역사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국가 특별사적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국가의 중요문화재 지정</a:t>
            </a:r>
            <a:endParaRPr lang="en-US" altLang="ko-KR" sz="4000" b="1" dirty="0"/>
          </a:p>
          <a:p>
            <a:r>
              <a:rPr lang="ko-KR" altLang="en-US" sz="4000" b="1" dirty="0"/>
              <a:t>⇒ </a:t>
            </a:r>
            <a:r>
              <a:rPr lang="ko-KR" altLang="en-US" sz="4000" b="1" dirty="0" err="1"/>
              <a:t>유병동검</a:t>
            </a:r>
            <a:r>
              <a:rPr lang="en-US" altLang="ko-KR" sz="4000" b="1" dirty="0"/>
              <a:t>, </a:t>
            </a:r>
            <a:r>
              <a:rPr lang="ko-KR" altLang="en-US" sz="4000" b="1" dirty="0" err="1"/>
              <a:t>유리제관옥</a:t>
            </a:r>
            <a:r>
              <a:rPr lang="ko-KR" altLang="en-US" sz="4000" b="1" dirty="0"/>
              <a:t> 출토</a:t>
            </a:r>
            <a:r>
              <a:rPr lang="en-US" altLang="ko-KR" sz="4000" b="1" dirty="0"/>
              <a:t> </a:t>
            </a: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현재</a:t>
            </a:r>
            <a:endParaRPr lang="en-US" altLang="ko-KR" sz="4000" b="1" dirty="0"/>
          </a:p>
          <a:p>
            <a:r>
              <a:rPr lang="ko-KR" altLang="en-US" sz="4000" b="1" dirty="0"/>
              <a:t>⇒ 제사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거주용 건물 복원 </a:t>
            </a:r>
            <a:endParaRPr lang="en-US" altLang="ko-KR" sz="4000" b="1" dirty="0"/>
          </a:p>
          <a:p>
            <a:r>
              <a:rPr lang="ko-KR" altLang="en-US" sz="4000" b="1" dirty="0"/>
              <a:t>⇒ 당시 생활상 체험 </a:t>
            </a:r>
            <a:r>
              <a:rPr lang="ko-KR" altLang="en-US" sz="4000" b="1" dirty="0" err="1"/>
              <a:t>야요이시대</a:t>
            </a:r>
            <a:r>
              <a:rPr lang="ko-KR" altLang="en-US" sz="4000" b="1" dirty="0"/>
              <a:t> 생활관</a:t>
            </a:r>
            <a:r>
              <a:rPr lang="en-US" altLang="ko-KR" sz="4000" b="1" dirty="0"/>
              <a:t> </a:t>
            </a:r>
          </a:p>
          <a:p>
            <a:r>
              <a:rPr lang="ko-KR" altLang="en-US" sz="4000" b="1" dirty="0"/>
              <a:t>⇒ 놀이동산 주민들의 휴식처</a:t>
            </a:r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87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2. </a:t>
            </a:r>
            <a:r>
              <a:rPr lang="ko-KR" altLang="en-US" sz="4000" b="1" dirty="0" err="1">
                <a:latin typeface="+mj-lt"/>
              </a:rPr>
              <a:t>금각사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정식 명칭</a:t>
            </a:r>
            <a:r>
              <a:rPr lang="en-US" altLang="ko-KR" sz="4000" b="1" dirty="0"/>
              <a:t>: </a:t>
            </a:r>
            <a:r>
              <a:rPr lang="ko-KR" altLang="en-US" sz="4000" b="1" dirty="0" err="1"/>
              <a:t>로쿠온지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(2, 3</a:t>
            </a:r>
            <a:r>
              <a:rPr lang="ko-KR" altLang="en-US" sz="4000" b="1" dirty="0"/>
              <a:t>층 금박</a:t>
            </a:r>
            <a:r>
              <a:rPr lang="en-US" altLang="ko-KR" sz="4000" b="1" dirty="0"/>
              <a:t>)</a:t>
            </a:r>
          </a:p>
          <a:p>
            <a:endParaRPr lang="en-US" altLang="ko-KR" sz="4000" b="1" dirty="0"/>
          </a:p>
          <a:p>
            <a:r>
              <a:rPr lang="ko-KR" altLang="en-US" sz="4000" b="1" dirty="0"/>
              <a:t>무로마치 막부 장군 </a:t>
            </a:r>
            <a:r>
              <a:rPr lang="ko-KR" altLang="en-US" sz="4000" b="1" dirty="0" err="1"/>
              <a:t>아시카가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요시미츠가</a:t>
            </a:r>
            <a:r>
              <a:rPr lang="ko-KR" altLang="en-US" sz="4000" b="1" dirty="0"/>
              <a:t> 양도받은 산 속 별장 </a:t>
            </a:r>
            <a:r>
              <a:rPr lang="ko-KR" altLang="en-US" sz="4000" b="1" dirty="0" err="1"/>
              <a:t>북산전이</a:t>
            </a:r>
            <a:r>
              <a:rPr lang="ko-KR" altLang="en-US" sz="4000" b="1" dirty="0"/>
              <a:t> 시초 </a:t>
            </a:r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금각 중심 정원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건축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극락 정토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20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 err="1"/>
              <a:t>금각사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키타야마</a:t>
            </a:r>
            <a:r>
              <a:rPr lang="ko-KR" altLang="en-US" sz="4000" b="1" dirty="0"/>
              <a:t> 문화 발달</a:t>
            </a:r>
            <a:endParaRPr lang="en-US" altLang="ko-KR" sz="4000" b="1" dirty="0"/>
          </a:p>
          <a:p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ko-KR" altLang="en-US" sz="4000" b="1" i="0" dirty="0" err="1">
                <a:solidFill>
                  <a:srgbClr val="000000"/>
                </a:solidFill>
                <a:effectLst/>
              </a:rPr>
              <a:t>키타야마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 문화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: 14 ~ 16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세기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조정의 태정대신 </a:t>
            </a:r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        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이 중심이 된 문화 </a:t>
            </a:r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         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불교 문화 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무가 문화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)</a:t>
            </a:r>
            <a:r>
              <a:rPr lang="en-US" altLang="ko-KR" sz="4000" b="1" dirty="0">
                <a:solidFill>
                  <a:srgbClr val="000000"/>
                </a:solidFill>
              </a:rPr>
              <a:t>  </a:t>
            </a: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태정관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사법</a:t>
            </a:r>
            <a:r>
              <a:rPr lang="en-US" altLang="ko-KR" sz="4000" b="1" dirty="0">
                <a:solidFill>
                  <a:srgbClr val="000000"/>
                </a:solidFill>
              </a:rPr>
              <a:t>, </a:t>
            </a:r>
            <a:r>
              <a:rPr lang="ko-KR" altLang="en-US" sz="4000" b="1" dirty="0">
                <a:solidFill>
                  <a:srgbClr val="000000"/>
                </a:solidFill>
              </a:rPr>
              <a:t>입법을 관리하는 최고 국가기관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75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1148</Words>
  <Application>Microsoft Office PowerPoint</Application>
  <PresentationFormat>와이드스크린</PresentationFormat>
  <Paragraphs>362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Helvetica Neue</vt:lpstr>
      <vt:lpstr>游ゴシック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user</cp:lastModifiedBy>
  <cp:revision>94</cp:revision>
  <dcterms:created xsi:type="dcterms:W3CDTF">2018-09-04T06:33:27Z</dcterms:created>
  <dcterms:modified xsi:type="dcterms:W3CDTF">2021-03-25T10:00:15Z</dcterms:modified>
</cp:coreProperties>
</file>