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5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61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54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80" y="-90"/>
      </p:cViewPr>
      <p:guideLst>
        <p:guide orient="horz" pos="2879"/>
        <p:guide pos="215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/>
            </a:pPr>
            <a:fld id="{A4175B8C-DF90-4444-88E4-F1D95D87E965}" type="datetime1">
              <a:rPr lang="ko-KR" altLang="en-US"/>
              <a:pPr lvl="0">
                <a:defRPr lang="ko-KR"/>
              </a:pPr>
              <a:t>2021-03-19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/>
            </a:pPr>
            <a:r>
              <a:rPr lang="ko-KR" altLang="en-US"/>
              <a:t>둘째 수준</a:t>
            </a:r>
          </a:p>
          <a:p>
            <a:pPr lvl="2">
              <a:defRPr lang="ko-KR"/>
            </a:pPr>
            <a:r>
              <a:rPr lang="ko-KR" altLang="en-US"/>
              <a:t>셋째 수준</a:t>
            </a:r>
          </a:p>
          <a:p>
            <a:pPr lvl="3">
              <a:defRPr lang="ko-KR"/>
            </a:pPr>
            <a:r>
              <a:rPr lang="ko-KR" altLang="en-US"/>
              <a:t>넷째 수준</a:t>
            </a:r>
          </a:p>
          <a:p>
            <a:pPr lvl="4">
              <a:defRPr lang="ko-KR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/>
            </a:pPr>
            <a:fld id="{78405DAE-064F-4E16-A6EA-40DBFA52F806}" type="slidenum">
              <a:rPr lang="ko-KR" altLang="en-US"/>
              <a:pPr lvl="0">
                <a:defRPr lang="ko-KR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/>
            </a:pPr>
            <a:fld id="{78405DAE-064F-4E16-A6EA-40DBFA52F806}" type="slidenum">
              <a:rPr lang="en-US" altLang="en-US"/>
              <a:pPr lvl="0">
                <a:defRPr lang="ko-KR"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/>
            </a:pPr>
            <a:fld id="{78405DAE-064F-4E16-A6EA-40DBFA52F806}" type="slidenum">
              <a:rPr lang="en-US" altLang="en-US"/>
              <a:pPr lvl="0">
                <a:defRPr lang="ko-KR"/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/>
            </a:pPr>
            <a:fld id="{78405DAE-064F-4E16-A6EA-40DBFA52F806}" type="slidenum">
              <a:rPr lang="en-US" altLang="en-US"/>
              <a:pPr lvl="0">
                <a:defRPr lang="ko-KR"/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/>
            </a:pPr>
            <a:fld id="{78405DAE-064F-4E16-A6EA-40DBFA52F806}" type="slidenum">
              <a:rPr lang="en-US" altLang="en-US"/>
              <a:pPr lvl="0">
                <a:defRPr lang="ko-KR"/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2021-03-19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2021-03-19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2021-03-19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2021-03-19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2021-03-19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2021-03-19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2021-03-19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2021-03-19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2021-03-19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2021-03-19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2021-03-19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2021-03-19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96216" y="-28997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 spc="-150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HnoQHO1s5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jCBfpZYT2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trcskim.pe.kr/html/jaryo/cult-ni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j-6_OT0nI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E12531-6FF3-4A70-ADD4-1CF142C0B40C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1441748" y="2481173"/>
            <a:ext cx="2592288" cy="81333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ko-KR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Culture of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27" name="제목 5"/>
          <p:cNvSpPr txBox="1"/>
          <p:nvPr/>
        </p:nvSpPr>
        <p:spPr>
          <a:xfrm>
            <a:off x="282327" y="6021288"/>
            <a:ext cx="5398368" cy="55068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ko-KR" sz="2000" spc="300" dirty="0">
                <a:solidFill>
                  <a:schemeClr val="dk1"/>
                </a:solidFill>
              </a:rPr>
              <a:t>22101559</a:t>
            </a:r>
            <a:r>
              <a:rPr lang="ko-KR" altLang="en-US" sz="2000" spc="300" dirty="0">
                <a:solidFill>
                  <a:schemeClr val="dk1"/>
                </a:solidFill>
              </a:rPr>
              <a:t> 맹석영</a:t>
            </a:r>
          </a:p>
        </p:txBody>
      </p:sp>
      <p:sp>
        <p:nvSpPr>
          <p:cNvPr id="28" name="제목 5"/>
          <p:cNvSpPr txBox="1"/>
          <p:nvPr/>
        </p:nvSpPr>
        <p:spPr>
          <a:xfrm>
            <a:off x="3827537" y="2590284"/>
            <a:ext cx="3816424" cy="81333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/>
            </a:pPr>
            <a:r>
              <a:rPr lang="en-US" altLang="ko-KR" sz="7200" dirty="0">
                <a:solidFill>
                  <a:schemeClr val="bg1"/>
                </a:solidFill>
              </a:rPr>
              <a:t>JAPAN</a:t>
            </a:r>
            <a:endParaRPr lang="ko-KR" altLang="en-US" sz="7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339705" y="263691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일본의 대표 음식</a:t>
            </a:r>
            <a:endParaRPr lang="en-US" altLang="ko-KR" dirty="0"/>
          </a:p>
          <a:p>
            <a:pPr marL="0" indent="0">
              <a:buNone/>
            </a:pP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스시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소금과 </a:t>
            </a:r>
            <a:r>
              <a:rPr lang="ko-KR" altLang="en-US" sz="2000" dirty="0"/>
              <a:t>식초</a:t>
            </a:r>
            <a:r>
              <a:rPr lang="en-US" altLang="ko-KR" sz="2000" dirty="0"/>
              <a:t>, </a:t>
            </a:r>
            <a:r>
              <a:rPr lang="ko-KR" altLang="en-US" sz="2000" dirty="0"/>
              <a:t>설탕으로 간을 한 밥 위에 얇게 저민 생선이나 김</a:t>
            </a:r>
            <a:r>
              <a:rPr lang="en-US" altLang="ko-KR" sz="2000" dirty="0"/>
              <a:t>, </a:t>
            </a:r>
            <a:r>
              <a:rPr lang="ko-KR" altLang="en-US" sz="2000" dirty="0"/>
              <a:t>달걀</a:t>
            </a:r>
            <a:r>
              <a:rPr lang="en-US" altLang="ko-KR" sz="2000" dirty="0"/>
              <a:t>, </a:t>
            </a:r>
            <a:r>
              <a:rPr lang="ko-KR" altLang="en-US" sz="2000" dirty="0"/>
              <a:t>채소 등을 얹거나 말아 </a:t>
            </a:r>
            <a:r>
              <a:rPr lang="ko-KR" altLang="en-US" sz="2000" dirty="0" smtClean="0"/>
              <a:t>만드는 요리임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err="1" smtClean="0"/>
              <a:t>스키야키</a:t>
            </a:r>
            <a:r>
              <a:rPr lang="en-US" altLang="ko-KR" sz="2000" dirty="0" smtClean="0"/>
              <a:t>- </a:t>
            </a:r>
            <a:r>
              <a:rPr lang="ko-KR" altLang="en-US" sz="2000" dirty="0"/>
              <a:t>간장</a:t>
            </a:r>
            <a:r>
              <a:rPr lang="en-US" altLang="ko-KR" sz="2000" dirty="0"/>
              <a:t>, </a:t>
            </a:r>
            <a:r>
              <a:rPr lang="ko-KR" altLang="en-US" sz="2000" dirty="0"/>
              <a:t>설탕으로 만든 </a:t>
            </a:r>
            <a:r>
              <a:rPr lang="ko-KR" altLang="en-US" sz="2000" dirty="0" err="1" smtClean="0"/>
              <a:t>다레에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얇게 썬 </a:t>
            </a:r>
            <a:r>
              <a:rPr lang="ko-KR" altLang="en-US" sz="2000" dirty="0" smtClean="0"/>
              <a:t>고기와 </a:t>
            </a:r>
            <a:r>
              <a:rPr lang="ko-KR" altLang="en-US" sz="2000" dirty="0"/>
              <a:t>대파</a:t>
            </a:r>
            <a:r>
              <a:rPr lang="en-US" altLang="ko-KR" sz="2000" dirty="0"/>
              <a:t>, </a:t>
            </a:r>
            <a:r>
              <a:rPr lang="ko-KR" altLang="en-US" sz="2000" dirty="0"/>
              <a:t>두부</a:t>
            </a:r>
            <a:r>
              <a:rPr lang="en-US" altLang="ko-KR" sz="2000" dirty="0"/>
              <a:t>, </a:t>
            </a:r>
            <a:r>
              <a:rPr lang="ko-KR" altLang="en-US" sz="2000" dirty="0"/>
              <a:t>배추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실곤약</a:t>
            </a:r>
            <a:r>
              <a:rPr lang="ko-KR" altLang="en-US" sz="2000" dirty="0"/>
              <a:t> 등의 재료를 넣고 자작하게 졸인 일본의 </a:t>
            </a:r>
            <a:r>
              <a:rPr lang="ko-KR" altLang="en-US" sz="2000" dirty="0" err="1"/>
              <a:t>나베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요리임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err="1" smtClean="0"/>
              <a:t>텐동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그릇에 담은 밥 위에 튀김을 올린 </a:t>
            </a:r>
            <a:r>
              <a:rPr lang="ko-KR" altLang="en-US" sz="2000" dirty="0" err="1" smtClean="0"/>
              <a:t>덮밥임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smtClean="0"/>
              <a:t>라멘</a:t>
            </a:r>
            <a:r>
              <a:rPr lang="en-US" altLang="ko-KR" sz="2000" dirty="0" smtClean="0"/>
              <a:t>- </a:t>
            </a:r>
            <a:r>
              <a:rPr lang="ko-KR" altLang="en-US" sz="2000" dirty="0"/>
              <a:t>밀가루로 만든 길고 얇은 면을 삶아 다양한 재료를 넣어 만든 </a:t>
            </a:r>
            <a:r>
              <a:rPr lang="ko-KR" altLang="en-US" sz="2000" dirty="0" err="1"/>
              <a:t>중화풍의</a:t>
            </a:r>
            <a:r>
              <a:rPr lang="ko-KR" altLang="en-US" sz="2000" dirty="0"/>
              <a:t> 일본 면 </a:t>
            </a:r>
            <a:r>
              <a:rPr lang="ko-KR" altLang="en-US" sz="2000" dirty="0" smtClean="0"/>
              <a:t>요리임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 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81128"/>
            <a:ext cx="1728192" cy="172819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4581128"/>
            <a:ext cx="1872209" cy="172819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431" y="4581128"/>
            <a:ext cx="1864176" cy="172819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14" y="4581128"/>
            <a:ext cx="174466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식사예절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왼손에 밥공기를 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젓가락을 이용하여 밥을 먹고 국은 국그릇을 들고 마심 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3240360" cy="266370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16" y="3645024"/>
            <a:ext cx="3090684" cy="26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2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/>
              <a:t>젓가락과 젓가락으로 음식을 나눠 받는 게 금기 되기 때문에 음식을 받을 때는 꼭 </a:t>
            </a:r>
            <a:r>
              <a:rPr lang="ko-KR" altLang="en-US" dirty="0" err="1"/>
              <a:t>개인접시를</a:t>
            </a:r>
            <a:r>
              <a:rPr lang="ko-KR" altLang="en-US" dirty="0"/>
              <a:t> 이용함 그리고 젓가락을 세로 방향으로 향하면 안 되고</a:t>
            </a:r>
            <a:r>
              <a:rPr lang="en-US" altLang="ko-KR" dirty="0"/>
              <a:t>, </a:t>
            </a:r>
            <a:r>
              <a:rPr lang="ko-KR" altLang="en-US" dirty="0"/>
              <a:t>가로 방향으로 두어야 함</a:t>
            </a:r>
          </a:p>
          <a:p>
            <a:pPr marL="0" indent="0">
              <a:buNone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E12531-6FF3-4A70-ADD4-1CF142C0B40C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71599" y="3429000"/>
            <a:ext cx="2880321" cy="288032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92080" y="3429000"/>
            <a:ext cx="2880320" cy="2880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dirty="0" smtClean="0"/>
              <a:t>맥주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청주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소주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위스키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와인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칵테일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등 </a:t>
            </a:r>
            <a:r>
              <a:rPr lang="ko-KR" altLang="en-US" sz="2800" dirty="0"/>
              <a:t>여러 가지 술을 마신다</a:t>
            </a:r>
            <a:r>
              <a:rPr lang="en-US" altLang="ko-KR" sz="2800" dirty="0" smtClean="0"/>
              <a:t>.</a:t>
            </a:r>
            <a:r>
              <a:rPr lang="ko-KR" altLang="en-US" sz="2800" dirty="0" smtClean="0"/>
              <a:t> 그 중에서도 소비량이 </a:t>
            </a:r>
            <a:r>
              <a:rPr lang="ko-KR" altLang="en-US" sz="2800" dirty="0"/>
              <a:t>가장 많은 것은 맥주로</a:t>
            </a:r>
            <a:r>
              <a:rPr lang="en-US" altLang="ko-KR" sz="2800" dirty="0"/>
              <a:t>, </a:t>
            </a:r>
            <a:r>
              <a:rPr lang="ko-KR" altLang="en-US" sz="2800" dirty="0"/>
              <a:t>전체 주류의 </a:t>
            </a:r>
            <a:r>
              <a:rPr lang="en-US" altLang="ko-KR" sz="2800" dirty="0"/>
              <a:t>70%</a:t>
            </a:r>
            <a:r>
              <a:rPr lang="ko-KR" altLang="en-US" sz="2800" dirty="0"/>
              <a:t>를 </a:t>
            </a:r>
            <a:r>
              <a:rPr lang="ko-KR" altLang="en-US" sz="2800" dirty="0" smtClean="0"/>
              <a:t>차지함</a:t>
            </a:r>
            <a:endParaRPr lang="en-US" altLang="ko-KR" sz="2800" dirty="0" smtClean="0"/>
          </a:p>
          <a:p>
            <a:pPr marL="0" indent="0">
              <a:buNone/>
            </a:pP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825936"/>
            <a:ext cx="2674640" cy="248278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25935"/>
            <a:ext cx="2701409" cy="248278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56" y="3825935"/>
            <a:ext cx="1682882" cy="2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참고 영상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E12531-6FF3-4A70-ADD4-1CF142C0B40C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altLang="ko-KR">
              <a:hlinkClick r:id="rId2"/>
            </a:endParaRPr>
          </a:p>
          <a:p>
            <a:pPr marL="0" indent="0">
              <a:buNone/>
              <a:defRPr/>
            </a:pPr>
            <a:r>
              <a:rPr lang="en-US" altLang="ko-KR">
                <a:hlinkClick r:id="rId2"/>
              </a:rPr>
              <a:t>https://youtu.be/pHnoQHO1s58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주거문화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800" dirty="0" smtClean="0"/>
              <a:t>일본의 </a:t>
            </a:r>
            <a:r>
              <a:rPr lang="ko-KR" altLang="en-US" sz="2800" dirty="0" err="1" smtClean="0"/>
              <a:t>전통가옥은</a:t>
            </a:r>
            <a:r>
              <a:rPr lang="ko-KR" altLang="en-US" sz="2800" dirty="0" smtClean="0"/>
              <a:t> </a:t>
            </a:r>
            <a:r>
              <a:rPr lang="ko-KR" altLang="en-US" sz="2800" dirty="0"/>
              <a:t>고온 다습한 관계로 통풍이 잘 되고 습기를 방지할 수 있게 건물이 높게 지어지고</a:t>
            </a:r>
            <a:r>
              <a:rPr lang="en-US" altLang="ko-KR" sz="2800" dirty="0"/>
              <a:t>, </a:t>
            </a:r>
            <a:r>
              <a:rPr lang="ko-KR" altLang="en-US" sz="2800" dirty="0"/>
              <a:t>주로 목재를 사용한 것은 유연성을 이용한 지진의 대비를 </a:t>
            </a:r>
            <a:r>
              <a:rPr lang="ko-KR" altLang="en-US" sz="2800" dirty="0" smtClean="0"/>
              <a:t>위함임</a:t>
            </a:r>
            <a:endParaRPr lang="en-US" altLang="ko-KR" sz="2800" dirty="0" smtClean="0"/>
          </a:p>
          <a:p>
            <a:pPr marL="0" indent="0">
              <a:buNone/>
            </a:pP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03142"/>
            <a:ext cx="6667500" cy="2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7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다다미와 이로리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  <a:defRPr/>
            </a:pPr>
            <a:r>
              <a:rPr lang="ko-KR" altLang="en-US" sz="2500" dirty="0"/>
              <a:t>다다미</a:t>
            </a:r>
            <a:r>
              <a:rPr lang="en-US" altLang="ko-KR" sz="2500" dirty="0"/>
              <a:t>-</a:t>
            </a:r>
            <a:r>
              <a:rPr lang="ko-KR" altLang="en-US" sz="2500" dirty="0"/>
              <a:t> 마루에 까는 짚으로 된 </a:t>
            </a:r>
            <a:r>
              <a:rPr lang="ko-KR" altLang="en-US" sz="2500" dirty="0" err="1"/>
              <a:t>메트리스라</a:t>
            </a:r>
            <a:r>
              <a:rPr lang="ko-KR" altLang="en-US" sz="2500" dirty="0"/>
              <a:t> </a:t>
            </a:r>
            <a:r>
              <a:rPr lang="ko-KR" altLang="en-US" sz="2500" dirty="0" err="1"/>
              <a:t>할수있는데</a:t>
            </a:r>
            <a:r>
              <a:rPr lang="ko-KR" altLang="en-US" sz="2500" dirty="0"/>
              <a:t>, 보온과 방습의 효과를 높여 주로 이 위에서 생활함</a:t>
            </a:r>
          </a:p>
          <a:p>
            <a:pPr marL="0" lvl="0" indent="0">
              <a:buNone/>
              <a:defRPr/>
            </a:pPr>
            <a:endParaRPr lang="ko-KR" altLang="en-US" sz="2500" dirty="0"/>
          </a:p>
          <a:p>
            <a:pPr marL="0" lvl="0" indent="0">
              <a:buNone/>
              <a:defRPr/>
            </a:pPr>
            <a:r>
              <a:rPr lang="ko-KR" altLang="en-US" sz="2500" dirty="0" err="1"/>
              <a:t>이로리</a:t>
            </a:r>
            <a:r>
              <a:rPr lang="en-US" altLang="ko-KR" sz="2500" dirty="0"/>
              <a:t>-</a:t>
            </a:r>
            <a:r>
              <a:rPr lang="ko-KR" altLang="en-US" sz="2500" dirty="0"/>
              <a:t> 방바닥 또는 마루바닥을 네모나게  파서 그 가운데 난방 겸 취사를 위한 화로를 놓은 것을 말함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E12531-6FF3-4A70-ADD4-1CF142C0B40C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333520" y="4005064"/>
            <a:ext cx="2518400" cy="187220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508104" y="4005064"/>
            <a:ext cx="2334766" cy="18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후스마와 쇼지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 sz="2500" dirty="0" err="1"/>
              <a:t>후스마</a:t>
            </a:r>
            <a:r>
              <a:rPr lang="en-US" altLang="ko-KR" sz="2500" dirty="0"/>
              <a:t>-</a:t>
            </a:r>
            <a:r>
              <a:rPr lang="ko-KR" altLang="en-US" sz="2500" dirty="0"/>
              <a:t> 가느다란 나무틀을 짜서 양면에 두껍고 튼튼한 종이나 헝겊을 바른 문을 말함</a:t>
            </a:r>
          </a:p>
          <a:p>
            <a:pPr marL="0" indent="0">
              <a:buNone/>
              <a:defRPr/>
            </a:pPr>
            <a:endParaRPr lang="ko-KR" altLang="en-US" sz="2500" dirty="0"/>
          </a:p>
          <a:p>
            <a:pPr marL="0" indent="0">
              <a:buNone/>
              <a:defRPr/>
            </a:pPr>
            <a:r>
              <a:rPr lang="ko-KR" altLang="en-US" sz="2500" dirty="0"/>
              <a:t>쇼지</a:t>
            </a:r>
            <a:r>
              <a:rPr lang="en-US" altLang="ko-KR" sz="2500" dirty="0"/>
              <a:t>-</a:t>
            </a:r>
            <a:r>
              <a:rPr lang="ko-KR" altLang="en-US" sz="2500" dirty="0"/>
              <a:t> 가느다란 나무 틀에 일본의 </a:t>
            </a:r>
            <a:r>
              <a:rPr lang="ko-KR" altLang="en-US" sz="2500" dirty="0" err="1"/>
              <a:t>전통종이</a:t>
            </a:r>
            <a:r>
              <a:rPr lang="ko-KR" altLang="en-US" sz="2500" dirty="0"/>
              <a:t> </a:t>
            </a:r>
            <a:r>
              <a:rPr lang="ko-KR" altLang="en-US" sz="2500" dirty="0" err="1"/>
              <a:t>와시를</a:t>
            </a:r>
            <a:r>
              <a:rPr lang="ko-KR" altLang="en-US" sz="2500" dirty="0"/>
              <a:t> 한 장 발라서 채광이 가능하도록 한 창문을 말함</a:t>
            </a:r>
          </a:p>
          <a:p>
            <a:pPr marL="0" indent="0">
              <a:buNone/>
              <a:defRPr/>
            </a:pPr>
            <a:endParaRPr lang="ko-KR" altLang="en-US" sz="2500" dirty="0"/>
          </a:p>
          <a:p>
            <a:pPr marL="0" indent="0">
              <a:buNone/>
              <a:defRPr/>
            </a:pPr>
            <a:r>
              <a:rPr lang="ko-KR" altLang="en-US" dirty="0"/>
              <a:t> 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E12531-6FF3-4A70-ADD4-1CF142C0B40C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84176" y="4192488"/>
            <a:ext cx="2235696" cy="18288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87094" y="4286597"/>
            <a:ext cx="2381250" cy="159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다양한 집 종류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 dirty="0"/>
              <a:t>일본에는 대표적으로 아파트</a:t>
            </a:r>
            <a:r>
              <a:rPr lang="en-US" altLang="ko-KR" dirty="0"/>
              <a:t>,</a:t>
            </a:r>
            <a:r>
              <a:rPr lang="ko-KR" altLang="en-US" dirty="0"/>
              <a:t> 단독주택</a:t>
            </a:r>
            <a:r>
              <a:rPr lang="en-US" altLang="ko-KR" dirty="0"/>
              <a:t>,</a:t>
            </a:r>
            <a:r>
              <a:rPr lang="ko-KR" altLang="en-US" dirty="0"/>
              <a:t> 맨션</a:t>
            </a:r>
            <a:r>
              <a:rPr lang="en-US" altLang="ko-KR" dirty="0"/>
              <a:t>,</a:t>
            </a:r>
            <a:r>
              <a:rPr lang="ko-KR" altLang="en-US" dirty="0"/>
              <a:t> 단지가 있음</a:t>
            </a:r>
          </a:p>
          <a:p>
            <a:pPr marL="0" indent="0">
              <a:buNone/>
              <a:defRPr/>
            </a:pPr>
            <a:r>
              <a:rPr lang="ko-KR" altLang="en-US" dirty="0"/>
              <a:t> 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E12531-6FF3-4A70-ADD4-1CF142C0B40C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3752" y="3638519"/>
            <a:ext cx="2422024" cy="209473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699792" y="3717032"/>
            <a:ext cx="1592014" cy="194421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72000" y="3573016"/>
            <a:ext cx="1872208" cy="216024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696744" y="3717032"/>
            <a:ext cx="2195736" cy="1944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집의 화장실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 sz="2500" dirty="0"/>
              <a:t>화장실은 분리형과 일체형이 있음 </a:t>
            </a:r>
          </a:p>
          <a:p>
            <a:pPr marL="0" indent="0">
              <a:buNone/>
              <a:defRPr/>
            </a:pPr>
            <a:endParaRPr lang="ko-KR" altLang="en-US" sz="2500" dirty="0"/>
          </a:p>
          <a:p>
            <a:pPr marL="0" indent="0">
              <a:buNone/>
              <a:defRPr/>
            </a:pPr>
            <a:r>
              <a:rPr lang="ko-KR" altLang="en-US" sz="2500" dirty="0"/>
              <a:t>분리형</a:t>
            </a:r>
            <a:r>
              <a:rPr lang="en-US" altLang="ko-KR" sz="2500" dirty="0"/>
              <a:t>-</a:t>
            </a:r>
            <a:r>
              <a:rPr lang="ko-KR" altLang="en-US" sz="2500" dirty="0"/>
              <a:t> 화장실과 욕실이 따로 분리되어 있는 구조임</a:t>
            </a:r>
          </a:p>
          <a:p>
            <a:pPr marL="0" indent="0">
              <a:buNone/>
              <a:defRPr/>
            </a:pPr>
            <a:endParaRPr lang="ko-KR" altLang="en-US" sz="2500" dirty="0"/>
          </a:p>
          <a:p>
            <a:pPr marL="0" indent="0">
              <a:buNone/>
              <a:defRPr/>
            </a:pPr>
            <a:r>
              <a:rPr lang="ko-KR" altLang="en-US" sz="2500" dirty="0"/>
              <a:t>일체형</a:t>
            </a:r>
            <a:r>
              <a:rPr lang="en-US" altLang="ko-KR" sz="2500" dirty="0"/>
              <a:t>-</a:t>
            </a:r>
            <a:r>
              <a:rPr lang="ko-KR" altLang="en-US" sz="2500" dirty="0"/>
              <a:t> 화장실과 욕실이 같이 붙어 있는 구조임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E12531-6FF3-4A70-ADD4-1CF142C0B40C}" type="slidenum">
              <a:rPr lang="en-US" altLang="en-US"/>
              <a:pPr lvl="0">
                <a:defRPr/>
              </a:pPr>
              <a:t>19</a:t>
            </a:fld>
            <a:endParaRPr lang="en-US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99592" y="4394398"/>
            <a:ext cx="2808312" cy="184291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48064" y="4365104"/>
            <a:ext cx="2736304" cy="1872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604262" y="1998365"/>
            <a:ext cx="3971780" cy="43924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제목 5"/>
          <p:cNvSpPr txBox="1"/>
          <p:nvPr/>
        </p:nvSpPr>
        <p:spPr>
          <a:xfrm>
            <a:off x="1778187" y="823620"/>
            <a:ext cx="5587626" cy="81333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lvl="0">
              <a:defRPr/>
            </a:pPr>
            <a:r>
              <a:rPr lang="en-US" altLang="ko-KR" sz="4800">
                <a:solidFill>
                  <a:schemeClr val="bg2"/>
                </a:solidFill>
              </a:rPr>
              <a:t>CONT        ENTS</a:t>
            </a:r>
            <a:endParaRPr lang="ko-KR" altLang="en-US" sz="4800">
              <a:solidFill>
                <a:schemeClr val="bg2"/>
              </a:solidFill>
            </a:endParaRPr>
          </a:p>
        </p:txBody>
      </p:sp>
      <p:pic>
        <p:nvPicPr>
          <p:cNvPr id="2050" name="Picture 2" descr="C:\Users\madeit-top1\Documents\PPT\icon\일본풍\Yoritsuki_009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034780" y="620688"/>
            <a:ext cx="1219200" cy="1219200"/>
          </a:xfrm>
          <a:prstGeom prst="rect">
            <a:avLst/>
          </a:prstGeom>
          <a:noFill/>
        </p:spPr>
      </p:pic>
      <p:sp>
        <p:nvSpPr>
          <p:cNvPr id="18" name="제목 5"/>
          <p:cNvSpPr txBox="1"/>
          <p:nvPr/>
        </p:nvSpPr>
        <p:spPr>
          <a:xfrm>
            <a:off x="2472967" y="2286397"/>
            <a:ext cx="4198066" cy="3737263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endParaRPr lang="en-US" altLang="ko-KR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bg1"/>
                </a:solidFill>
              </a:rPr>
              <a:t>일본의 </a:t>
            </a:r>
            <a:r>
              <a:rPr lang="ko-KR" altLang="en-US" sz="3600" dirty="0" err="1" smtClean="0">
                <a:solidFill>
                  <a:schemeClr val="bg1"/>
                </a:solidFill>
              </a:rPr>
              <a:t>의복문화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bg1"/>
                </a:solidFill>
              </a:rPr>
              <a:t>일본의 </a:t>
            </a:r>
            <a:r>
              <a:rPr lang="ko-KR" altLang="en-US" sz="3600" dirty="0" err="1" smtClean="0">
                <a:solidFill>
                  <a:schemeClr val="bg1"/>
                </a:solidFill>
              </a:rPr>
              <a:t>식문화</a:t>
            </a:r>
            <a:endParaRPr lang="en-US" altLang="ko-KR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36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bg1"/>
                </a:solidFill>
              </a:rPr>
              <a:t>일본의 주거문화</a:t>
            </a:r>
            <a:endParaRPr lang="ko-KR" altLang="en-US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ko-KR" altLang="en-US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36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1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796216" y="-28997"/>
            <a:ext cx="2346960" cy="365125"/>
          </a:xfrm>
        </p:spPr>
        <p:txBody>
          <a:bodyPr/>
          <a:lstStyle/>
          <a:p>
            <a:pPr lvl="0">
              <a:defRPr/>
            </a:pPr>
            <a:fld id="{1CE12531-6FF3-4A70-ADD4-1CF142C0B40C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2604262" y="2574429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604262" y="3366517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604262" y="422108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604262" y="5013176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액자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참고 영상</a:t>
            </a: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E12531-6FF3-4A70-ADD4-1CF142C0B40C}" type="slidenum">
              <a:rPr lang="en-US" altLang="en-US"/>
              <a:pPr lvl="0">
                <a:defRPr/>
              </a:pPr>
              <a:t>20</a:t>
            </a:fld>
            <a:endParaRPr lang="en-US" altLang="en-US"/>
          </a:p>
        </p:txBody>
      </p:sp>
      <p:sp>
        <p:nvSpPr>
          <p:cNvPr id="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en-US" altLang="ko-KR">
                <a:hlinkClick r:id="rId2"/>
              </a:rPr>
              <a:t>https://youtu.be/VjCBfpZYT2U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일본 문화 사이트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trcskim.pe.kr/html/jaryo/cult-ni.htm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 smtClean="0"/>
              <a:t>네이버 블로그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85800" y="3102551"/>
            <a:ext cx="7772400" cy="11185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1800" dirty="0"/>
              <a:t>ありがとうございます。</a:t>
            </a:r>
            <a:endParaRPr lang="ko-KR" altLang="en-US" sz="1800" spc="0" dirty="0">
              <a:solidFill>
                <a:schemeClr val="bg1"/>
              </a:solidFill>
              <a:latin typeface="Noto Sans Korean Medium" pitchFamily="34" charset="-127"/>
              <a:ea typeface="Noto Sans Korean Medium" pitchFamily="34" charset="-127"/>
            </a:endParaRPr>
          </a:p>
        </p:txBody>
      </p:sp>
      <p:pic>
        <p:nvPicPr>
          <p:cNvPr id="8194" name="Picture 2" descr="C:\Users\madeit-top1\Documents\PPT\icon\일본풍\Yoritsuki_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98" y="2493946"/>
            <a:ext cx="916004" cy="9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</a:t>
            </a:r>
            <a:r>
              <a:rPr lang="ko-KR" altLang="en-US" dirty="0" err="1" smtClean="0"/>
              <a:t>의복문화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일본의 </a:t>
            </a:r>
            <a:r>
              <a:rPr lang="ko-KR" altLang="en-US" dirty="0"/>
              <a:t>전통 의상인 </a:t>
            </a:r>
            <a:r>
              <a:rPr lang="ko-KR" altLang="en-US" dirty="0" smtClean="0"/>
              <a:t>기모노는 입학식이나 졸업식 </a:t>
            </a:r>
            <a:r>
              <a:rPr lang="ko-KR" altLang="en-US" dirty="0"/>
              <a:t>등의 </a:t>
            </a:r>
            <a:r>
              <a:rPr lang="ko-KR" altLang="en-US" dirty="0" smtClean="0"/>
              <a:t>격식을 갖추어야 </a:t>
            </a:r>
            <a:r>
              <a:rPr lang="ko-KR" altLang="en-US" dirty="0"/>
              <a:t>하는 자리에 </a:t>
            </a:r>
            <a:r>
              <a:rPr lang="ko-KR" altLang="en-US" dirty="0" smtClean="0"/>
              <a:t>입음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27413"/>
            <a:ext cx="2880320" cy="288131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7413"/>
            <a:ext cx="2880320" cy="28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여성 기모노의 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000" dirty="0" err="1"/>
              <a:t>후리소데</a:t>
            </a:r>
            <a:r>
              <a:rPr lang="ko-KR" altLang="en-US" sz="2000" dirty="0"/>
              <a:t> </a:t>
            </a:r>
            <a:r>
              <a:rPr lang="en-US" altLang="ko-KR" sz="2000" dirty="0"/>
              <a:t>- </a:t>
            </a:r>
            <a:r>
              <a:rPr lang="ko-KR" altLang="en-US" sz="2000" dirty="0"/>
              <a:t>미혼 여성의 예복으로 기모노 가운데 가장 </a:t>
            </a:r>
            <a:r>
              <a:rPr lang="ko-KR" altLang="en-US" sz="2000" dirty="0" smtClean="0"/>
              <a:t>화려함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err="1" smtClean="0"/>
              <a:t>토메소데</a:t>
            </a:r>
            <a:r>
              <a:rPr lang="ko-KR" altLang="en-US" sz="2000" dirty="0" smtClean="0"/>
              <a:t> </a:t>
            </a:r>
            <a:r>
              <a:rPr lang="en-US" altLang="ko-KR" sz="2000" dirty="0"/>
              <a:t>- </a:t>
            </a:r>
            <a:r>
              <a:rPr lang="ko-KR" altLang="en-US" sz="2000" dirty="0"/>
              <a:t>기혼 여성의 예복으로 격조가 높은 </a:t>
            </a:r>
            <a:r>
              <a:rPr lang="ko-KR" altLang="en-US" sz="2000" dirty="0" smtClean="0"/>
              <a:t>기모노임</a:t>
            </a:r>
            <a:endParaRPr lang="ko-KR" altLang="en-US" sz="2000" dirty="0"/>
          </a:p>
          <a:p>
            <a:pPr marL="0" indent="0">
              <a:buNone/>
            </a:pPr>
            <a:r>
              <a:rPr lang="ko-KR" altLang="en-US" sz="2000" dirty="0" err="1" smtClean="0"/>
              <a:t>코몬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기모노 </a:t>
            </a:r>
            <a:r>
              <a:rPr lang="ko-KR" altLang="en-US" sz="2000" dirty="0"/>
              <a:t>가운데 가장 </a:t>
            </a:r>
            <a:r>
              <a:rPr lang="ko-KR" altLang="en-US" sz="2000" dirty="0" err="1"/>
              <a:t>캐주얼한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기모노임</a:t>
            </a:r>
          </a:p>
          <a:p>
            <a:pPr marL="0" indent="0">
              <a:buNone/>
            </a:pPr>
            <a:r>
              <a:rPr lang="ko-KR" altLang="en-US" sz="2000" dirty="0" err="1" smtClean="0"/>
              <a:t>호몬기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- </a:t>
            </a:r>
            <a:r>
              <a:rPr lang="ko-KR" altLang="en-US" sz="2000" dirty="0" smtClean="0"/>
              <a:t>방문할 때 입는 옷이라는 뜻을 가지고 있는 약식 </a:t>
            </a:r>
            <a:r>
              <a:rPr lang="ko-KR" altLang="en-US" sz="2000" dirty="0" err="1" smtClean="0"/>
              <a:t>예복임</a:t>
            </a:r>
            <a:r>
              <a:rPr lang="ko-KR" altLang="en-US" sz="2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en-US" altLang="ko-KR" sz="2000" dirty="0" smtClean="0"/>
              <a:t>                                                                                                                                               </a:t>
            </a:r>
            <a:r>
              <a:rPr lang="en-US" altLang="ko-KR" sz="24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ko-KR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3" y="3404711"/>
            <a:ext cx="1728192" cy="278092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80339"/>
            <a:ext cx="1821830" cy="278426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7413"/>
            <a:ext cx="1750040" cy="278093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05" y="3427413"/>
            <a:ext cx="1860922" cy="27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남성의 기모노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dirty="0" smtClean="0"/>
              <a:t>남성은 위에 걸치는 옷인 </a:t>
            </a:r>
            <a:r>
              <a:rPr lang="ko-KR" altLang="en-US" dirty="0" err="1" smtClean="0"/>
              <a:t>하오리를</a:t>
            </a:r>
            <a:r>
              <a:rPr lang="ko-KR" altLang="en-US" dirty="0" smtClean="0"/>
              <a:t> 입고 바지에는 </a:t>
            </a:r>
            <a:r>
              <a:rPr lang="ko-KR" altLang="en-US" dirty="0" err="1" smtClean="0"/>
              <a:t>하카마를</a:t>
            </a:r>
            <a:r>
              <a:rPr lang="ko-KR" altLang="en-US" dirty="0" smtClean="0"/>
              <a:t> 입음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68960"/>
            <a:ext cx="3600400" cy="32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1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유카타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err="1" smtClean="0"/>
              <a:t>유카타는</a:t>
            </a:r>
            <a:r>
              <a:rPr lang="ko-KR" altLang="en-US" dirty="0" smtClean="0"/>
              <a:t> </a:t>
            </a:r>
            <a:r>
              <a:rPr lang="ko-KR" altLang="en-US" dirty="0"/>
              <a:t>여름 축제나 목욕 후 입는 간편하고 목면 </a:t>
            </a:r>
            <a:r>
              <a:rPr lang="ko-KR" altLang="en-US" dirty="0" err="1" smtClean="0"/>
              <a:t>옷임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8960"/>
            <a:ext cx="3312368" cy="334926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00" y="2708920"/>
            <a:ext cx="208823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조리</a:t>
            </a:r>
            <a:r>
              <a:rPr lang="en-US" altLang="ja-JP" dirty="0"/>
              <a:t>(</a:t>
            </a:r>
            <a:r>
              <a:rPr lang="ja-JP" altLang="en-US" dirty="0"/>
              <a:t>ぞうり</a:t>
            </a:r>
            <a:r>
              <a:rPr lang="en-US" altLang="ja-JP" dirty="0"/>
              <a:t>)</a:t>
            </a:r>
            <a:r>
              <a:rPr lang="ko-KR" altLang="en-US" dirty="0" smtClean="0"/>
              <a:t>와 </a:t>
            </a:r>
            <a:r>
              <a:rPr lang="ko-KR" altLang="en-US" dirty="0" err="1" smtClean="0"/>
              <a:t>게타</a:t>
            </a:r>
            <a:r>
              <a:rPr lang="en-US" altLang="ja-JP" dirty="0"/>
              <a:t>(</a:t>
            </a:r>
            <a:r>
              <a:rPr lang="ja-JP" altLang="en-US" dirty="0"/>
              <a:t>げた</a:t>
            </a:r>
            <a:r>
              <a:rPr lang="en-US" altLang="ja-JP" dirty="0"/>
              <a:t>)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2400" dirty="0" smtClean="0"/>
              <a:t>조리</a:t>
            </a:r>
            <a:r>
              <a:rPr lang="en-US" altLang="ja-JP" sz="2400" dirty="0"/>
              <a:t> (</a:t>
            </a:r>
            <a:r>
              <a:rPr lang="ja-JP" altLang="en-US" sz="2400" dirty="0"/>
              <a:t>ぞうり</a:t>
            </a:r>
            <a:r>
              <a:rPr lang="en-US" altLang="ja-JP" sz="2400" dirty="0" smtClean="0"/>
              <a:t>)</a:t>
            </a:r>
            <a:r>
              <a:rPr lang="ko-KR" altLang="en-US" sz="2400" dirty="0" smtClean="0"/>
              <a:t>는 </a:t>
            </a:r>
            <a:r>
              <a:rPr lang="ko-KR" altLang="en-US" sz="2400" dirty="0"/>
              <a:t>기모노의 정장과 함께 신으며</a:t>
            </a:r>
            <a:r>
              <a:rPr lang="en-US" altLang="ko-KR" sz="2400" dirty="0"/>
              <a:t>, </a:t>
            </a:r>
            <a:r>
              <a:rPr lang="ko-KR" altLang="en-US" sz="2400" dirty="0"/>
              <a:t>짚이나 섬유</a:t>
            </a:r>
            <a:r>
              <a:rPr lang="en-US" altLang="ko-KR" sz="2400" dirty="0"/>
              <a:t>, </a:t>
            </a:r>
            <a:r>
              <a:rPr lang="ko-KR" altLang="en-US" sz="2400" dirty="0"/>
              <a:t>가죽 등 여러 가지 재료를 사용하는데 점차 </a:t>
            </a:r>
            <a:r>
              <a:rPr lang="ko-KR" altLang="en-US" sz="2400" dirty="0" smtClean="0"/>
              <a:t>고급화 되어 </a:t>
            </a:r>
            <a:r>
              <a:rPr lang="ko-KR" altLang="en-US" sz="2400" dirty="0"/>
              <a:t>가는 경향이 </a:t>
            </a:r>
            <a:r>
              <a:rPr lang="ko-KR" altLang="en-US" sz="2400" dirty="0" smtClean="0"/>
              <a:t>있음</a:t>
            </a:r>
            <a:r>
              <a:rPr lang="en-US" altLang="ko-KR" sz="2400" dirty="0"/>
              <a:t> </a:t>
            </a:r>
          </a:p>
          <a:p>
            <a:pPr marL="0" indent="0">
              <a:buNone/>
            </a:pPr>
            <a:endParaRPr lang="en-US" altLang="ko-KR" sz="2400" dirty="0" smtClean="0"/>
          </a:p>
          <a:p>
            <a:pPr marL="0" indent="0">
              <a:buNone/>
            </a:pPr>
            <a:r>
              <a:rPr lang="ko-KR" altLang="en-US" sz="2400" dirty="0" err="1" smtClean="0"/>
              <a:t>게타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(</a:t>
            </a:r>
            <a:r>
              <a:rPr lang="ja-JP" altLang="en-US" sz="2400" dirty="0"/>
              <a:t>げた</a:t>
            </a:r>
            <a:r>
              <a:rPr lang="en-US" altLang="ja-JP" sz="2400" dirty="0" smtClean="0"/>
              <a:t>)</a:t>
            </a:r>
            <a:r>
              <a:rPr lang="ko-KR" altLang="en-US" sz="2400" dirty="0"/>
              <a:t>의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기본 재료는 목재이며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유카타와</a:t>
            </a:r>
            <a:r>
              <a:rPr lang="ko-KR" altLang="en-US" sz="2400" dirty="0"/>
              <a:t> 같은 평상복에 곁들여 </a:t>
            </a:r>
            <a:r>
              <a:rPr lang="ko-KR" altLang="en-US" sz="2400" dirty="0" smtClean="0"/>
              <a:t>신음</a:t>
            </a: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2674640" cy="20225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18919"/>
            <a:ext cx="2736304" cy="19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참고 영상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E12531-6FF3-4A70-ADD4-1CF142C0B40C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  <p:sp>
        <p:nvSpPr>
          <p:cNvPr id="22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altLang="ko-KR">
              <a:hlinkClick r:id="rId2"/>
            </a:endParaRPr>
          </a:p>
          <a:p>
            <a:pPr marL="0" indent="0">
              <a:buNone/>
              <a:defRPr/>
            </a:pPr>
            <a:r>
              <a:rPr lang="en-US" altLang="ko-KR">
                <a:hlinkClick r:id="rId2"/>
              </a:rPr>
              <a:t>https://youtu.be/5j-6_OT0nIc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</a:t>
            </a:r>
            <a:r>
              <a:rPr lang="ko-KR" altLang="en-US" dirty="0" err="1" smtClean="0"/>
              <a:t>식문화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일본의 전통음식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 err="1" smtClean="0"/>
              <a:t>오세치</a:t>
            </a:r>
            <a:r>
              <a:rPr lang="ko-KR" altLang="en-US" sz="2000" dirty="0" smtClean="0"/>
              <a:t> 요리</a:t>
            </a:r>
            <a:r>
              <a:rPr lang="en-US" altLang="ko-KR" sz="2000" dirty="0" smtClean="0"/>
              <a:t>-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정월에 </a:t>
            </a:r>
            <a:r>
              <a:rPr lang="ko-KR" altLang="en-US" sz="2000" dirty="0"/>
              <a:t>먹는 일본의 대표적인 명절 </a:t>
            </a:r>
            <a:r>
              <a:rPr lang="ko-KR" altLang="en-US" sz="2000" dirty="0" smtClean="0"/>
              <a:t>요리임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err="1" smtClean="0"/>
              <a:t>혼젠</a:t>
            </a:r>
            <a:r>
              <a:rPr lang="ko-KR" altLang="en-US" sz="2000" dirty="0" smtClean="0"/>
              <a:t> 요리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무사나 </a:t>
            </a:r>
            <a:r>
              <a:rPr lang="ko-KR" altLang="en-US" sz="2000" dirty="0"/>
              <a:t>귀족들이 손님을 접대할 때에 내던 </a:t>
            </a:r>
            <a:r>
              <a:rPr lang="ko-KR" altLang="en-US" sz="2000" dirty="0" smtClean="0"/>
              <a:t>요리임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err="1" smtClean="0"/>
              <a:t>가이세키</a:t>
            </a:r>
            <a:r>
              <a:rPr lang="ko-KR" altLang="en-US" sz="2000" dirty="0" smtClean="0"/>
              <a:t> 요리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작은 그릇에 조금씩 담겨 나오는 </a:t>
            </a:r>
            <a:r>
              <a:rPr lang="ko-KR" altLang="en-US" sz="2000" dirty="0" err="1" smtClean="0"/>
              <a:t>연회용</a:t>
            </a:r>
            <a:r>
              <a:rPr lang="ko-KR" altLang="en-US" sz="2000" dirty="0" smtClean="0"/>
              <a:t> 코스 요리임</a:t>
            </a:r>
            <a:endParaRPr lang="en-US" altLang="ko-KR" sz="2000" dirty="0" smtClean="0"/>
          </a:p>
          <a:p>
            <a:pPr marL="0" indent="0">
              <a:buNone/>
            </a:pPr>
            <a:r>
              <a:rPr lang="ko-KR" altLang="en-US" sz="2000" dirty="0" err="1" smtClean="0"/>
              <a:t>쇼진</a:t>
            </a:r>
            <a:r>
              <a:rPr lang="ko-KR" altLang="en-US" sz="2000" dirty="0" smtClean="0"/>
              <a:t> 요리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일본의 사찰 요리임</a:t>
            </a: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pPr marL="0" indent="0">
              <a:buNone/>
            </a:pPr>
            <a:endParaRPr lang="en-US" altLang="ko-KR" sz="2000" dirty="0" smtClean="0"/>
          </a:p>
          <a:p>
            <a:pPr marL="0" indent="0">
              <a:buNone/>
            </a:pP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6366"/>
            <a:ext cx="2016224" cy="200635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066" y="4296366"/>
            <a:ext cx="1814164" cy="200635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80" y="4296366"/>
            <a:ext cx="1911954" cy="20063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73" y="4296366"/>
            <a:ext cx="1962907" cy="200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5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501</Words>
  <Application>Microsoft Office PowerPoint</Application>
  <PresentationFormat>화면 슬라이드 쇼(4:3)</PresentationFormat>
  <Paragraphs>111</Paragraphs>
  <Slides>22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Noto Sans Korean Bold</vt:lpstr>
      <vt:lpstr>Noto Sans Korean Medium</vt:lpstr>
      <vt:lpstr>맑은 고딕</vt:lpstr>
      <vt:lpstr>Arial</vt:lpstr>
      <vt:lpstr>Office 테마</vt:lpstr>
      <vt:lpstr>Culture of</vt:lpstr>
      <vt:lpstr>PowerPoint 프레젠테이션</vt:lpstr>
      <vt:lpstr>일본의 의복문화</vt:lpstr>
      <vt:lpstr>여성 기모노의 종류</vt:lpstr>
      <vt:lpstr>남성의 기모노</vt:lpstr>
      <vt:lpstr>유카타</vt:lpstr>
      <vt:lpstr>조리(ぞうり)와 게타(げた) </vt:lpstr>
      <vt:lpstr>참고 영상</vt:lpstr>
      <vt:lpstr>일본의 식문화</vt:lpstr>
      <vt:lpstr>PowerPoint 프레젠테이션</vt:lpstr>
      <vt:lpstr>일본의 식사예절</vt:lpstr>
      <vt:lpstr>PowerPoint 프레젠테이션</vt:lpstr>
      <vt:lpstr>일본의 술</vt:lpstr>
      <vt:lpstr>참고 영상</vt:lpstr>
      <vt:lpstr>일본의 주거문화</vt:lpstr>
      <vt:lpstr>다다미와 이로리</vt:lpstr>
      <vt:lpstr>후스마와 쇼지</vt:lpstr>
      <vt:lpstr>일본의 다양한 집 종류</vt:lpstr>
      <vt:lpstr>일본 집의 화장실</vt:lpstr>
      <vt:lpstr>참고 영상</vt:lpstr>
      <vt:lpstr>출처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Angry MOMO Presentation</dc:title>
  <dc:creator>madeit-top1</dc:creator>
  <cp:lastModifiedBy>user</cp:lastModifiedBy>
  <cp:revision>121</cp:revision>
  <dcterms:created xsi:type="dcterms:W3CDTF">2014-08-30T22:01:36Z</dcterms:created>
  <dcterms:modified xsi:type="dcterms:W3CDTF">2021-03-19T12:30:21Z</dcterms:modified>
</cp:coreProperties>
</file>