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64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05E569F2-5732-494B-BC63-2904C5F58B15}">
          <p14:sldIdLst>
            <p14:sldId id="256"/>
            <p14:sldId id="257"/>
            <p14:sldId id="260"/>
            <p14:sldId id="261"/>
            <p14:sldId id="263"/>
            <p14:sldId id="262"/>
            <p14:sldId id="264"/>
          </p14:sldIdLst>
        </p14:section>
        <p14:section name="제목 없는 구역" id="{B10501C1-AE5F-4033-8533-D706D0B1606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0"/>
  </p:normalViewPr>
  <p:slideViewPr>
    <p:cSldViewPr>
      <p:cViewPr varScale="1">
        <p:scale>
          <a:sx n="110" d="100"/>
          <a:sy n="110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6D66712F-4E39-48AD-8EAA-E3947C6E11B4}" type="datetimeFigureOut">
              <a:rPr lang="ko-KR" altLang="en-US" smtClean="0"/>
              <a:t>2020-10-06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8D7B670C-5A08-4D2E-B298-011152BB6B9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6600" b="1" dirty="0" smtClean="0">
                <a:latin typeface="HY견명조" panose="02030600000101010101" pitchFamily="18" charset="-127"/>
                <a:ea typeface="HY견명조" panose="02030600000101010101" pitchFamily="18" charset="-127"/>
              </a:rPr>
              <a:t>      독도 영토학과</a:t>
            </a:r>
            <a:endParaRPr lang="ko-KR" altLang="en-US" sz="6600" b="1" dirty="0">
              <a:latin typeface="HY견명조" panose="02030600000101010101" pitchFamily="18" charset="-127"/>
              <a:ea typeface="HY견명조" panose="02030600000101010101" pitchFamily="18" charset="-127"/>
            </a:endParaRPr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7657"/>
            <a:ext cx="9144000" cy="5590343"/>
          </a:xfrm>
        </p:spPr>
      </p:pic>
    </p:spTree>
    <p:extLst>
      <p:ext uri="{BB962C8B-B14F-4D97-AF65-F5344CB8AC3E}">
        <p14:creationId xmlns:p14="http://schemas.microsoft.com/office/powerpoint/2010/main" val="104653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일본이 날조한  </a:t>
            </a:r>
            <a:r>
              <a:rPr lang="ko-KR" altLang="en-US" dirty="0" err="1" smtClean="0"/>
              <a:t>다케시마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돋도</a:t>
            </a:r>
            <a:r>
              <a:rPr lang="en-US" altLang="ko-KR" dirty="0" smtClean="0"/>
              <a:t>) </a:t>
            </a:r>
            <a:r>
              <a:rPr lang="ko-KR" altLang="en-US" dirty="0" smtClean="0"/>
              <a:t>영토권 주장의 역사적</a:t>
            </a:r>
            <a:endParaRPr lang="en-US" altLang="ko-KR" dirty="0" smtClean="0"/>
          </a:p>
          <a:p>
            <a:r>
              <a:rPr lang="en-US" altLang="ko-KR" dirty="0" smtClean="0"/>
              <a:t>2.</a:t>
            </a:r>
            <a:r>
              <a:rPr lang="ko-KR" altLang="en-US" dirty="0" smtClean="0"/>
              <a:t>지리적 증거</a:t>
            </a:r>
            <a:endParaRPr lang="en-US" altLang="ko-KR" dirty="0" smtClean="0"/>
          </a:p>
          <a:p>
            <a:r>
              <a:rPr lang="en-US" altLang="ko-KR" dirty="0" smtClean="0"/>
              <a:t>3.</a:t>
            </a:r>
            <a:r>
              <a:rPr lang="ko-KR" altLang="en-US" dirty="0" smtClean="0"/>
              <a:t>국제법적 지위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1720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2800" dirty="0">
                <a:solidFill>
                  <a:srgbClr val="FFFF00"/>
                </a:solidFill>
              </a:rPr>
              <a:t>1.</a:t>
            </a:r>
            <a:r>
              <a:rPr lang="ko-KR" altLang="en-US" sz="2800" dirty="0">
                <a:solidFill>
                  <a:srgbClr val="FFFF00"/>
                </a:solidFill>
              </a:rPr>
              <a:t>일본이 날조한  </a:t>
            </a:r>
            <a:r>
              <a:rPr lang="ko-KR" altLang="en-US" sz="2800" dirty="0" err="1">
                <a:solidFill>
                  <a:srgbClr val="FFFF00"/>
                </a:solidFill>
              </a:rPr>
              <a:t>다케시마</a:t>
            </a:r>
            <a:r>
              <a:rPr lang="en-US" altLang="ko-KR" sz="2800" dirty="0">
                <a:solidFill>
                  <a:srgbClr val="FFFF00"/>
                </a:solidFill>
              </a:rPr>
              <a:t>(</a:t>
            </a:r>
            <a:r>
              <a:rPr lang="ko-KR" altLang="en-US" sz="2800" dirty="0" err="1">
                <a:solidFill>
                  <a:srgbClr val="FFFF00"/>
                </a:solidFill>
              </a:rPr>
              <a:t>돋도</a:t>
            </a:r>
            <a:r>
              <a:rPr lang="en-US" altLang="ko-KR" sz="2800" dirty="0">
                <a:solidFill>
                  <a:srgbClr val="FFFF00"/>
                </a:solidFill>
              </a:rPr>
              <a:t>) </a:t>
            </a:r>
            <a:r>
              <a:rPr lang="ko-KR" altLang="en-US" sz="2800" dirty="0">
                <a:solidFill>
                  <a:srgbClr val="FFFF00"/>
                </a:solidFill>
              </a:rPr>
              <a:t>영토권 주장의 역사적</a:t>
            </a:r>
            <a:br>
              <a:rPr lang="ko-KR" altLang="en-US" sz="2800" dirty="0">
                <a:solidFill>
                  <a:srgbClr val="FFFF00"/>
                </a:solidFill>
              </a:rPr>
            </a:br>
            <a:endParaRPr lang="ko-KR" altLang="en-US" sz="2800" dirty="0">
              <a:solidFill>
                <a:srgbClr val="FFFF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/>
              <a:t> 독도는 역사적 지리적 </a:t>
            </a:r>
            <a:r>
              <a:rPr lang="ko-KR" altLang="en-US" dirty="0" err="1"/>
              <a:t>영토권원을</a:t>
            </a:r>
            <a:r>
              <a:rPr lang="ko-KR" altLang="en-US" dirty="0"/>
              <a:t> 바탕으로 오늘날 한국이 국제법적으로 관할통치하고 있는 고유영토이다</a:t>
            </a:r>
            <a:r>
              <a:rPr lang="en-US" altLang="ko-KR" dirty="0"/>
              <a:t>. </a:t>
            </a:r>
            <a:r>
              <a:rPr lang="ko-KR" altLang="en-US" dirty="0"/>
              <a:t>그런데 일본 외무성 홈페이지에 오히려 일본이 역사적으로나 국제법적으로 일본의 고유영토라고 사실을 날조하고 있다</a:t>
            </a:r>
            <a:r>
              <a:rPr lang="en-US" altLang="ko-KR" dirty="0"/>
              <a:t>. </a:t>
            </a:r>
            <a:r>
              <a:rPr lang="ko-KR" altLang="en-US" dirty="0"/>
              <a:t>역사적으로는 “</a:t>
            </a:r>
            <a:r>
              <a:rPr lang="ko-KR" altLang="en-US" dirty="0" err="1"/>
              <a:t>일본국이</a:t>
            </a:r>
            <a:r>
              <a:rPr lang="ko-KR" altLang="en-US" dirty="0"/>
              <a:t> ‘</a:t>
            </a:r>
            <a:r>
              <a:rPr lang="ko-KR" altLang="en-US" dirty="0" err="1"/>
              <a:t>다케시마</a:t>
            </a:r>
            <a:r>
              <a:rPr lang="ko-KR" altLang="en-US" dirty="0"/>
              <a:t>’</a:t>
            </a:r>
            <a:r>
              <a:rPr lang="en-US" altLang="ko-KR" dirty="0"/>
              <a:t>(</a:t>
            </a:r>
            <a:r>
              <a:rPr lang="ko-KR" altLang="en-US" dirty="0"/>
              <a:t>울릉도</a:t>
            </a:r>
            <a:r>
              <a:rPr lang="en-US" altLang="ko-KR" dirty="0"/>
              <a:t>)</a:t>
            </a:r>
            <a:r>
              <a:rPr lang="ko-KR" altLang="en-US" dirty="0"/>
              <a:t>와 ‘</a:t>
            </a:r>
            <a:r>
              <a:rPr lang="ko-KR" altLang="en-US" dirty="0" err="1"/>
              <a:t>마쓰시마</a:t>
            </a:r>
            <a:r>
              <a:rPr lang="ko-KR" altLang="en-US" dirty="0"/>
              <a:t>’</a:t>
            </a:r>
            <a:r>
              <a:rPr lang="en-US" altLang="ko-KR" dirty="0"/>
              <a:t>(</a:t>
            </a:r>
            <a:r>
              <a:rPr lang="ko-KR" altLang="en-US" dirty="0"/>
              <a:t>독도</a:t>
            </a:r>
            <a:r>
              <a:rPr lang="en-US" altLang="ko-KR" dirty="0"/>
              <a:t>)</a:t>
            </a:r>
            <a:r>
              <a:rPr lang="ko-KR" altLang="en-US" dirty="0"/>
              <a:t>의 존재를 옛날부터 인지하고 있었던 것은 ‘</a:t>
            </a:r>
            <a:r>
              <a:rPr lang="ko-KR" altLang="en-US" dirty="0" err="1"/>
              <a:t>개정일본여지로정전도</a:t>
            </a:r>
            <a:r>
              <a:rPr lang="en-US" altLang="ko-KR" dirty="0"/>
              <a:t>(</a:t>
            </a:r>
            <a:r>
              <a:rPr lang="ko-KR" altLang="en-US" dirty="0" err="1"/>
              <a:t>改正日本輿地路程全図</a:t>
            </a:r>
            <a:r>
              <a:rPr lang="en-US" altLang="ko-KR" dirty="0"/>
              <a:t>)’(1779</a:t>
            </a:r>
            <a:r>
              <a:rPr lang="ko-KR" altLang="en-US" dirty="0"/>
              <a:t>년 초판</a:t>
            </a:r>
            <a:r>
              <a:rPr lang="en-US" altLang="ko-KR" dirty="0"/>
              <a:t>)</a:t>
            </a:r>
            <a:r>
              <a:rPr lang="ko-KR" altLang="en-US" dirty="0"/>
              <a:t>등 각종 지도나 문헌에서도 확인할 수 있다”라고 하여 독도뿐만 아니라 울릉도도 일본이 먼저 발견하였다고 주장한다</a:t>
            </a:r>
            <a:r>
              <a:rPr lang="en-US" altLang="ko-KR" dirty="0"/>
              <a:t>. “</a:t>
            </a:r>
            <a:r>
              <a:rPr lang="ko-KR" altLang="en-US" dirty="0"/>
              <a:t>한국이 예로부터 </a:t>
            </a:r>
            <a:r>
              <a:rPr lang="ko-KR" altLang="en-US" dirty="0" err="1"/>
              <a:t>다케시마를</a:t>
            </a:r>
            <a:r>
              <a:rPr lang="ko-KR" altLang="en-US" dirty="0"/>
              <a:t> 인식하고 있었다는 주장에는 근거가 없다”라고 하여 한국의 </a:t>
            </a:r>
            <a:r>
              <a:rPr lang="ko-KR" altLang="en-US" dirty="0" err="1"/>
              <a:t>관찬</a:t>
            </a:r>
            <a:r>
              <a:rPr lang="ko-KR" altLang="en-US" dirty="0"/>
              <a:t> 고문헌의 증거를 모두 부정하고 있다</a:t>
            </a:r>
            <a:r>
              <a:rPr lang="en-US" altLang="ko-KR" dirty="0"/>
              <a:t>. </a:t>
            </a:r>
            <a:r>
              <a:rPr lang="ko-KR" altLang="en-US" dirty="0"/>
              <a:t>그 이유는 일본이 </a:t>
            </a:r>
            <a:r>
              <a:rPr lang="en-US" altLang="ko-KR" dirty="0"/>
              <a:t>1905</a:t>
            </a:r>
            <a:r>
              <a:rPr lang="ko-KR" altLang="en-US" dirty="0"/>
              <a:t>년 </a:t>
            </a:r>
            <a:r>
              <a:rPr lang="ko-KR" altLang="en-US" dirty="0" err="1"/>
              <a:t>시마네현고시</a:t>
            </a:r>
            <a:r>
              <a:rPr lang="ko-KR" altLang="en-US" dirty="0"/>
              <a:t> </a:t>
            </a:r>
            <a:r>
              <a:rPr lang="en-US" altLang="ko-KR" dirty="0"/>
              <a:t>40</a:t>
            </a:r>
            <a:r>
              <a:rPr lang="ko-KR" altLang="en-US" dirty="0"/>
              <a:t>호로 국제법에 따라 독도가 무주지</a:t>
            </a:r>
            <a:r>
              <a:rPr lang="en-US" altLang="ko-KR" dirty="0"/>
              <a:t>(</a:t>
            </a:r>
            <a:r>
              <a:rPr lang="ko-KR" altLang="en-US" dirty="0"/>
              <a:t>無主地</a:t>
            </a:r>
            <a:r>
              <a:rPr lang="en-US" altLang="ko-KR" dirty="0"/>
              <a:t>)</a:t>
            </a:r>
            <a:r>
              <a:rPr lang="ko-KR" altLang="en-US" dirty="0"/>
              <a:t>라서 선점하여 일본영토가 되었다는 주장을 정당화하기 위해 </a:t>
            </a:r>
            <a:r>
              <a:rPr lang="en-US" altLang="ko-KR" dirty="0"/>
              <a:t>1905</a:t>
            </a:r>
            <a:r>
              <a:rPr lang="ko-KR" altLang="en-US" dirty="0"/>
              <a:t>년 이전에 한국영토로서의 증거를 모두 부정해야 했기 때문에 억지주장을 펼 수밖에 없다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72816"/>
            <a:ext cx="4038600" cy="3594291"/>
          </a:xfrm>
        </p:spPr>
      </p:pic>
    </p:spTree>
    <p:extLst>
      <p:ext uri="{BB962C8B-B14F-4D97-AF65-F5344CB8AC3E}">
        <p14:creationId xmlns:p14="http://schemas.microsoft.com/office/powerpoint/2010/main" val="156716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지리적 </a:t>
            </a:r>
            <a:r>
              <a:rPr lang="ko-KR" altLang="en-US" dirty="0"/>
              <a:t>증거</a:t>
            </a:r>
            <a:br>
              <a:rPr lang="ko-KR" altLang="en-US" dirty="0"/>
            </a:b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412776"/>
            <a:ext cx="3528392" cy="374441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39952" y="1162923"/>
            <a:ext cx="48245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2-1. </a:t>
            </a:r>
            <a:r>
              <a:rPr lang="ko-KR" altLang="en-US" sz="1600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울릉도에서 보이는 독도</a:t>
            </a:r>
          </a:p>
          <a:p>
            <a:r>
              <a:rPr lang="en-US" altLang="ko-KR" sz="1600" dirty="0" smtClean="0"/>
              <a:t>1454</a:t>
            </a:r>
            <a:r>
              <a:rPr lang="ko-KR" altLang="en-US" sz="1600" dirty="0" smtClean="0"/>
              <a:t>년 세종실록 지리지를 보면 “우산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독도</a:t>
            </a:r>
            <a:r>
              <a:rPr lang="en-US" altLang="ko-KR" sz="1600" dirty="0" smtClean="0"/>
              <a:t>) </a:t>
            </a:r>
            <a:r>
              <a:rPr lang="ko-KR" altLang="en-US" sz="1600" dirty="0" err="1" smtClean="0"/>
              <a:t>무릉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울릉도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두 섬은 서로 멀리 떨어져 있지 않아 맑은 날씨에는 서로 바라볼 수 있다</a:t>
            </a:r>
            <a:r>
              <a:rPr lang="en-US" altLang="ko-KR" sz="1600" dirty="0" smtClean="0"/>
              <a:t>.”</a:t>
            </a:r>
            <a:r>
              <a:rPr lang="ko-KR" altLang="en-US" sz="1600" dirty="0" smtClean="0"/>
              <a:t>는 내용이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이때 두 섬이 우산이 독도임을 알 수 있는 이유는 날씨가 맑을 때 울릉도에서 육안으로 확인이 가능한 섬은 독도가 유일하기 때문이다</a:t>
            </a:r>
            <a:r>
              <a:rPr lang="en-US" altLang="ko-KR" sz="1600" dirty="0" smtClean="0"/>
              <a:t>.</a:t>
            </a:r>
          </a:p>
          <a:p>
            <a:r>
              <a:rPr lang="ko-KR" altLang="en-US" sz="1600" dirty="0" smtClean="0"/>
              <a:t>또한 </a:t>
            </a:r>
            <a:r>
              <a:rPr lang="en-US" altLang="ko-KR" sz="1600" dirty="0" smtClean="0"/>
              <a:t>17</a:t>
            </a:r>
            <a:r>
              <a:rPr lang="ko-KR" altLang="en-US" sz="1600" dirty="0" smtClean="0"/>
              <a:t>세기에 독도의 영유권을 두고 논쟁할 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일본이 두 섬과 두 나라 사이의 거리를 조사한 적이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이는 </a:t>
            </a:r>
            <a:r>
              <a:rPr lang="ko-KR" altLang="en-US" sz="1600" dirty="0" err="1" smtClean="0"/>
              <a:t>죽도지서부에서</a:t>
            </a:r>
            <a:r>
              <a:rPr lang="ko-KR" altLang="en-US" sz="1600" dirty="0" smtClean="0"/>
              <a:t> 확인할 수 있는데 여기에는 울릉도에서 독도까지의 거리가 독도에서 일본 </a:t>
            </a:r>
            <a:r>
              <a:rPr lang="ko-KR" altLang="en-US" sz="1600" dirty="0" err="1" smtClean="0"/>
              <a:t>오키섬까지의</a:t>
            </a:r>
            <a:r>
              <a:rPr lang="ko-KR" altLang="en-US" sz="1600" dirty="0" smtClean="0"/>
              <a:t> 거리보다 가깝다고 밝히고 있다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이처럼 울릉도에서 독도를 육안으로 확인 가능한 것과 달리 </a:t>
            </a:r>
            <a:r>
              <a:rPr lang="ko-KR" altLang="en-US" sz="1600" dirty="0" err="1" smtClean="0"/>
              <a:t>오키섬에서는</a:t>
            </a:r>
            <a:r>
              <a:rPr lang="ko-KR" altLang="en-US" sz="1600" dirty="0" smtClean="0"/>
              <a:t> 보이지 않는다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이는 독도가 울릉도 주민의 생활권에 포함되어있음을 의미하는 것이라 할 수 있다</a:t>
            </a:r>
            <a:r>
              <a:rPr lang="en-US" altLang="ko-KR" sz="1600" dirty="0" smtClean="0"/>
              <a:t>.</a:t>
            </a:r>
            <a:endParaRPr lang="ko-KR" alt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1187624" y="5589240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한국 외무부</a:t>
            </a:r>
            <a:r>
              <a:rPr lang="en-US" altLang="ko-KR" dirty="0" smtClean="0"/>
              <a:t>_https://dokdo.mofa.go.kr/</a:t>
            </a:r>
            <a:r>
              <a:rPr lang="en-US" altLang="ko-KR" dirty="0" err="1" smtClean="0"/>
              <a:t>kor</a:t>
            </a:r>
            <a:r>
              <a:rPr lang="en-US" altLang="ko-KR" dirty="0" smtClean="0"/>
              <a:t>/</a:t>
            </a:r>
            <a:r>
              <a:rPr lang="en-US" altLang="ko-KR" dirty="0" err="1" smtClean="0"/>
              <a:t>dokdo</a:t>
            </a:r>
            <a:r>
              <a:rPr lang="en-US" altLang="ko-KR" dirty="0" smtClean="0"/>
              <a:t>/</a:t>
            </a:r>
            <a:r>
              <a:rPr lang="en-US" altLang="ko-KR" dirty="0" err="1" smtClean="0"/>
              <a:t>reason.jsp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933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979587" y="332656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2-2. </a:t>
            </a:r>
            <a:r>
              <a:rPr lang="ko-KR" altLang="en-US" dirty="0" smtClean="0"/>
              <a:t>삼국시대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고려시대의 독도</a:t>
            </a:r>
          </a:p>
          <a:p>
            <a:r>
              <a:rPr lang="ko-KR" altLang="en-US" dirty="0" smtClean="0"/>
              <a:t>우리나라에서 울릉도와 독도에 대한 최초의 기록은 삼국사기이다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울릉도와 독도의 기록을 담고 있는 가장 오래된 역사문헌으로 </a:t>
            </a:r>
            <a:r>
              <a:rPr lang="ko-KR" altLang="en-US" dirty="0" err="1" smtClean="0"/>
              <a:t>이사부장군이</a:t>
            </a:r>
            <a:r>
              <a:rPr lang="ko-KR" altLang="en-US" dirty="0" smtClean="0"/>
              <a:t> 우산국을 복속하는 과정에서 우산국이 울릉도임을 알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여기에는 독도도 함께 포함된다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조선 세종의 명으로 김종서와 정인지 등이 편찬한 고려역사책인 고려사 </a:t>
            </a:r>
            <a:r>
              <a:rPr lang="ko-KR" altLang="en-US" dirty="0" err="1" smtClean="0"/>
              <a:t>지리지에서도</a:t>
            </a:r>
            <a:r>
              <a:rPr lang="ko-KR" altLang="en-US" dirty="0" smtClean="0"/>
              <a:t> “우산과 </a:t>
            </a:r>
            <a:r>
              <a:rPr lang="ko-KR" altLang="en-US" dirty="0" err="1" smtClean="0"/>
              <a:t>무릉은</a:t>
            </a:r>
            <a:r>
              <a:rPr lang="ko-KR" altLang="en-US" dirty="0" smtClean="0"/>
              <a:t> 본래 두 개의 섬으로 서로의 거리가 멀지 않아 날씨가 맑으면 바라볼 수 있다</a:t>
            </a:r>
            <a:r>
              <a:rPr lang="en-US" altLang="ko-KR" dirty="0" smtClean="0"/>
              <a:t>.”</a:t>
            </a:r>
            <a:r>
              <a:rPr lang="ko-KR" altLang="en-US" dirty="0" smtClean="0"/>
              <a:t>라는 부분을 볼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울릉도는 우산국에서 울릉도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우릉도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무릉도</a:t>
            </a:r>
            <a:r>
              <a:rPr lang="ko-KR" altLang="en-US" dirty="0" smtClean="0"/>
              <a:t> 등으로 바뀌어 불렸다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그렇기에 여기서 </a:t>
            </a:r>
            <a:r>
              <a:rPr lang="ko-KR" altLang="en-US" dirty="0" err="1" smtClean="0"/>
              <a:t>우산도는</a:t>
            </a:r>
            <a:r>
              <a:rPr lang="ko-KR" altLang="en-US" dirty="0" smtClean="0"/>
              <a:t> 독도를 이르는 것이며 이를 통해 우산과 </a:t>
            </a:r>
            <a:r>
              <a:rPr lang="ko-KR" altLang="en-US" dirty="0" err="1" smtClean="0"/>
              <a:t>무릉이</a:t>
            </a:r>
            <a:r>
              <a:rPr lang="ko-KR" altLang="en-US" dirty="0" smtClean="0"/>
              <a:t> 다른 섬이었음을 또 한 번 확인이 가능하다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이는 이후에 </a:t>
            </a:r>
            <a:r>
              <a:rPr lang="en-US" altLang="ko-KR" dirty="0" smtClean="0"/>
              <a:t>1770</a:t>
            </a:r>
            <a:r>
              <a:rPr lang="ko-KR" altLang="en-US" dirty="0" smtClean="0"/>
              <a:t>년에 “울릉과 우산은 모두 우산국 땅이다</a:t>
            </a:r>
            <a:r>
              <a:rPr lang="en-US" altLang="ko-KR" dirty="0" smtClean="0"/>
              <a:t>.”</a:t>
            </a:r>
            <a:r>
              <a:rPr lang="ko-KR" altLang="en-US" dirty="0" smtClean="0"/>
              <a:t>라고 적혀있는 동국문헌비고를 통해서도 확인이 가능하다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755576" y="4581128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참고자료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기사</a:t>
            </a:r>
            <a:r>
              <a:rPr lang="en-US" altLang="ko-KR" dirty="0" smtClean="0"/>
              <a:t>_https://www.nocutnews.co.kr/news/5357160</a:t>
            </a:r>
          </a:p>
          <a:p>
            <a:r>
              <a:rPr lang="ko-KR" altLang="en-US" dirty="0" smtClean="0"/>
              <a:t>기사</a:t>
            </a:r>
            <a:r>
              <a:rPr lang="en-US" altLang="ko-KR" dirty="0" smtClean="0"/>
              <a:t>_https://www.hankookilbo.com/News/Read/201912091916752402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583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7344816" cy="4525963"/>
          </a:xfrm>
        </p:spPr>
        <p:txBody>
          <a:bodyPr>
            <a:noAutofit/>
          </a:bodyPr>
          <a:lstStyle/>
          <a:p>
            <a:r>
              <a:rPr lang="en-US" altLang="ko-KR" sz="1400" dirty="0" smtClean="0"/>
              <a:t>3-1</a:t>
            </a:r>
            <a:r>
              <a:rPr lang="en-US" altLang="ko-KR" sz="1400" dirty="0"/>
              <a:t>. </a:t>
            </a:r>
            <a:r>
              <a:rPr lang="ko-KR" altLang="en-US" sz="1400" dirty="0"/>
              <a:t>카이로 선언</a:t>
            </a:r>
          </a:p>
          <a:p>
            <a:r>
              <a:rPr lang="en-US" altLang="ko-KR" sz="1400" dirty="0"/>
              <a:t>1943</a:t>
            </a:r>
            <a:r>
              <a:rPr lang="ko-KR" altLang="en-US" sz="1400" dirty="0"/>
              <a:t>년 </a:t>
            </a:r>
            <a:r>
              <a:rPr lang="en-US" altLang="ko-KR" sz="1400" dirty="0"/>
              <a:t>11</a:t>
            </a:r>
            <a:r>
              <a:rPr lang="ko-KR" altLang="en-US" sz="1400" dirty="0"/>
              <a:t>월 </a:t>
            </a:r>
            <a:r>
              <a:rPr lang="en-US" altLang="ko-KR" sz="1400" dirty="0"/>
              <a:t>27</a:t>
            </a:r>
            <a:r>
              <a:rPr lang="ko-KR" altLang="en-US" sz="1400" dirty="0"/>
              <a:t>일 서명하고 </a:t>
            </a:r>
            <a:r>
              <a:rPr lang="en-US" altLang="ko-KR" sz="1400" dirty="0"/>
              <a:t>12</a:t>
            </a:r>
            <a:r>
              <a:rPr lang="ko-KR" altLang="en-US" sz="1400" dirty="0"/>
              <a:t>월 </a:t>
            </a:r>
            <a:r>
              <a:rPr lang="en-US" altLang="ko-KR" sz="1400" dirty="0"/>
              <a:t>1</a:t>
            </a:r>
            <a:r>
              <a:rPr lang="ko-KR" altLang="en-US" sz="1400" dirty="0"/>
              <a:t>일에 발표한 카이로 선언이 그 첫 번째이다</a:t>
            </a:r>
            <a:r>
              <a:rPr lang="en-US" altLang="ko-KR" sz="1400" dirty="0"/>
              <a:t>. </a:t>
            </a:r>
            <a:r>
              <a:rPr lang="ko-KR" altLang="en-US" sz="1400" dirty="0"/>
              <a:t>이집트 카이로에서 만난 루스벨트 미국 대통령</a:t>
            </a:r>
            <a:r>
              <a:rPr lang="en-US" altLang="ko-KR" sz="1400" dirty="0"/>
              <a:t>, </a:t>
            </a:r>
            <a:r>
              <a:rPr lang="ko-KR" altLang="en-US" sz="1400" dirty="0"/>
              <a:t>처칠 영국 총리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장제스</a:t>
            </a:r>
            <a:r>
              <a:rPr lang="ko-KR" altLang="en-US" sz="1400" dirty="0"/>
              <a:t> 중화민국 총통이 합의한 회담에서 일본의 전후 영토 처리에 대한 연합국의 기본 방침과 더불어 한국의 독립 문제가 언급되었다</a:t>
            </a:r>
            <a:r>
              <a:rPr lang="en-US" altLang="ko-KR" sz="1400" dirty="0"/>
              <a:t>. </a:t>
            </a:r>
            <a:r>
              <a:rPr lang="ko-KR" altLang="en-US" sz="1400" dirty="0"/>
              <a:t>회의에서는 “일본이 </a:t>
            </a:r>
            <a:r>
              <a:rPr lang="en-US" altLang="ko-KR" sz="1400" dirty="0"/>
              <a:t>1914</a:t>
            </a:r>
            <a:r>
              <a:rPr lang="ko-KR" altLang="en-US" sz="1400" dirty="0"/>
              <a:t>년 제</a:t>
            </a:r>
            <a:r>
              <a:rPr lang="en-US" altLang="ko-KR" sz="1400" dirty="0"/>
              <a:t>1</a:t>
            </a:r>
            <a:r>
              <a:rPr lang="ko-KR" altLang="en-US" sz="1400" dirty="0"/>
              <a:t>차 세계대전 개시 이후에 탈취 또는 점령한 태평양의 도서 일체를 박탈한다</a:t>
            </a:r>
            <a:r>
              <a:rPr lang="en-US" altLang="ko-KR" sz="1400" dirty="0"/>
              <a:t>. </a:t>
            </a:r>
            <a:r>
              <a:rPr lang="ko-KR" altLang="en-US" sz="1400" dirty="0"/>
              <a:t>만주</a:t>
            </a:r>
            <a:r>
              <a:rPr lang="en-US" altLang="ko-KR" sz="1400" dirty="0"/>
              <a:t>, </a:t>
            </a:r>
            <a:r>
              <a:rPr lang="ko-KR" altLang="en-US" sz="1400" dirty="0"/>
              <a:t>대만 및 </a:t>
            </a:r>
            <a:r>
              <a:rPr lang="ko-KR" altLang="en-US" sz="1400" dirty="0" err="1"/>
              <a:t>팽호도</a:t>
            </a:r>
            <a:r>
              <a:rPr lang="ko-KR" altLang="en-US" sz="1400" dirty="0"/>
              <a:t> 등 일본이 청국으로부터 훔친 모든 영토는 중화민국에 반환한다</a:t>
            </a:r>
            <a:r>
              <a:rPr lang="en-US" altLang="ko-KR" sz="1400" dirty="0"/>
              <a:t>. </a:t>
            </a:r>
            <a:r>
              <a:rPr lang="ko-KR" altLang="en-US" sz="1400" dirty="0"/>
              <a:t>또 일본은 폭력과 탐욕으로 장악한 모든 다른 영토에서 쫓겨난다</a:t>
            </a:r>
            <a:r>
              <a:rPr lang="en-US" altLang="ko-KR" sz="1400" dirty="0"/>
              <a:t>.”</a:t>
            </a:r>
            <a:r>
              <a:rPr lang="ko-KR" altLang="en-US" sz="1400" dirty="0"/>
              <a:t>고 했다</a:t>
            </a:r>
            <a:r>
              <a:rPr lang="en-US" altLang="ko-KR" sz="1400" dirty="0"/>
              <a:t>. </a:t>
            </a:r>
          </a:p>
          <a:p>
            <a:endParaRPr lang="en-US" altLang="ko-KR" sz="1400" dirty="0"/>
          </a:p>
          <a:p>
            <a:r>
              <a:rPr lang="en-US" altLang="ko-KR" sz="1400" dirty="0"/>
              <a:t>3-2. </a:t>
            </a:r>
            <a:r>
              <a:rPr lang="ko-KR" altLang="en-US" sz="1400" dirty="0"/>
              <a:t>포츠담 선언</a:t>
            </a:r>
          </a:p>
          <a:p>
            <a:r>
              <a:rPr lang="en-US" altLang="ko-KR" sz="1400" dirty="0"/>
              <a:t>1945</a:t>
            </a:r>
            <a:r>
              <a:rPr lang="ko-KR" altLang="en-US" sz="1400" dirty="0"/>
              <a:t>년 </a:t>
            </a:r>
            <a:r>
              <a:rPr lang="en-US" altLang="ko-KR" sz="1400" dirty="0"/>
              <a:t>7</a:t>
            </a:r>
            <a:r>
              <a:rPr lang="ko-KR" altLang="en-US" sz="1400" dirty="0"/>
              <a:t>월 </a:t>
            </a:r>
            <a:r>
              <a:rPr lang="en-US" altLang="ko-KR" sz="1400" dirty="0"/>
              <a:t>26</a:t>
            </a:r>
            <a:r>
              <a:rPr lang="ko-KR" altLang="en-US" sz="1400" dirty="0"/>
              <a:t>일 포츠담 선언은 제</a:t>
            </a:r>
            <a:r>
              <a:rPr lang="en-US" altLang="ko-KR" sz="1400" dirty="0"/>
              <a:t>8</a:t>
            </a:r>
            <a:r>
              <a:rPr lang="ko-KR" altLang="en-US" sz="1400" dirty="0"/>
              <a:t>항에 “카이로 선언의 조항은 이행되어야 하며</a:t>
            </a:r>
            <a:r>
              <a:rPr lang="en-US" altLang="ko-KR" sz="1400" dirty="0"/>
              <a:t>, </a:t>
            </a:r>
            <a:r>
              <a:rPr lang="ko-KR" altLang="en-US" sz="1400" dirty="0"/>
              <a:t>또한 일본의 주권은 </a:t>
            </a:r>
            <a:r>
              <a:rPr lang="ko-KR" altLang="en-US" sz="1400" dirty="0" err="1"/>
              <a:t>혼슈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훗카이도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규슈</a:t>
            </a:r>
            <a:r>
              <a:rPr lang="ko-KR" altLang="en-US" sz="1400" dirty="0"/>
              <a:t> 및 </a:t>
            </a:r>
            <a:r>
              <a:rPr lang="ko-KR" altLang="en-US" sz="1400" dirty="0" err="1"/>
              <a:t>시코쿠</a:t>
            </a:r>
            <a:r>
              <a:rPr lang="ko-KR" altLang="en-US" sz="1400" dirty="0"/>
              <a:t> 그리고 연합국이 결정하는 작은 섬들에 국한될 것이다</a:t>
            </a:r>
            <a:r>
              <a:rPr lang="en-US" altLang="ko-KR" sz="1400" dirty="0"/>
              <a:t>.”</a:t>
            </a:r>
            <a:r>
              <a:rPr lang="ko-KR" altLang="en-US" sz="1400" dirty="0"/>
              <a:t>라고 규정하였다</a:t>
            </a:r>
            <a:r>
              <a:rPr lang="en-US" altLang="ko-KR" sz="1400" dirty="0"/>
              <a:t>. 1945</a:t>
            </a:r>
            <a:r>
              <a:rPr lang="ko-KR" altLang="en-US" sz="1400" dirty="0"/>
              <a:t>년 </a:t>
            </a:r>
            <a:r>
              <a:rPr lang="en-US" altLang="ko-KR" sz="1400" dirty="0"/>
              <a:t>8</a:t>
            </a:r>
            <a:r>
              <a:rPr lang="ko-KR" altLang="en-US" sz="1400" dirty="0"/>
              <a:t>월 </a:t>
            </a:r>
            <a:r>
              <a:rPr lang="en-US" altLang="ko-KR" sz="1400" dirty="0"/>
              <a:t>15</a:t>
            </a:r>
            <a:r>
              <a:rPr lang="ko-KR" altLang="en-US" sz="1400" dirty="0"/>
              <a:t>일에 일본이 항복하고 이를 받아들였고 </a:t>
            </a:r>
            <a:r>
              <a:rPr lang="en-US" altLang="ko-KR" sz="1400" dirty="0"/>
              <a:t>9</a:t>
            </a:r>
            <a:r>
              <a:rPr lang="ko-KR" altLang="en-US" sz="1400" dirty="0"/>
              <a:t>월 </a:t>
            </a:r>
            <a:r>
              <a:rPr lang="en-US" altLang="ko-KR" sz="1400" dirty="0"/>
              <a:t>2</a:t>
            </a:r>
            <a:r>
              <a:rPr lang="ko-KR" altLang="en-US" sz="1400" dirty="0"/>
              <a:t>일에 정식으로 항복 문서에 서명하게 된다</a:t>
            </a:r>
            <a:r>
              <a:rPr lang="en-US" altLang="ko-KR" sz="1400" dirty="0"/>
              <a:t>. </a:t>
            </a:r>
            <a:r>
              <a:rPr lang="ko-KR" altLang="en-US" sz="1400" dirty="0"/>
              <a:t>독도는 일본이 폭력 및 탐욕으로 빼앗은 지역에</a:t>
            </a:r>
            <a:r>
              <a:rPr lang="ko-KR" altLang="en-US" sz="1800" dirty="0"/>
              <a:t> 당연히 해당된다</a:t>
            </a:r>
            <a:r>
              <a:rPr lang="en-US" altLang="ko-KR" sz="1800" dirty="0"/>
              <a:t>.</a:t>
            </a:r>
            <a:endParaRPr lang="ko-KR" altLang="en-US" sz="1800" dirty="0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3.</a:t>
            </a:r>
            <a:r>
              <a:rPr lang="ko-KR" altLang="en-US" dirty="0"/>
              <a:t>국제법적 지위</a:t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834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8686800" cy="4525963"/>
          </a:xfrm>
        </p:spPr>
        <p:txBody>
          <a:bodyPr>
            <a:normAutofit fontScale="55000" lnSpcReduction="20000"/>
          </a:bodyPr>
          <a:lstStyle/>
          <a:p>
            <a:endParaRPr lang="ko-KR" altLang="en-US" dirty="0"/>
          </a:p>
          <a:p>
            <a:r>
              <a:rPr lang="en-US" altLang="ko-KR" dirty="0"/>
              <a:t>3-3. </a:t>
            </a:r>
            <a:r>
              <a:rPr lang="ko-KR" altLang="en-US" dirty="0"/>
              <a:t>연합국 최고사령관 각서</a:t>
            </a:r>
          </a:p>
          <a:p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29</a:t>
            </a:r>
            <a:r>
              <a:rPr lang="ko-KR" altLang="en-US" dirty="0"/>
              <a:t>일에 연합국 최고사령관은 일본 정부에 연합국 최고사령관 각서 제</a:t>
            </a:r>
            <a:r>
              <a:rPr lang="en-US" altLang="ko-KR" dirty="0"/>
              <a:t>677</a:t>
            </a:r>
            <a:r>
              <a:rPr lang="ko-KR" altLang="en-US" dirty="0"/>
              <a:t>호를 하달했다</a:t>
            </a:r>
            <a:r>
              <a:rPr lang="en-US" altLang="ko-KR" dirty="0"/>
              <a:t>. </a:t>
            </a:r>
            <a:r>
              <a:rPr lang="ko-KR" altLang="en-US" dirty="0"/>
              <a:t>이 각서의 </a:t>
            </a:r>
            <a:r>
              <a:rPr lang="en-US" altLang="ko-KR" dirty="0"/>
              <a:t>3</a:t>
            </a:r>
            <a:r>
              <a:rPr lang="ko-KR" altLang="en-US" dirty="0"/>
              <a:t>항을 보면 일본의 영토가 홋카이도</a:t>
            </a:r>
            <a:r>
              <a:rPr lang="en-US" altLang="ko-KR" dirty="0"/>
              <a:t>, </a:t>
            </a:r>
            <a:r>
              <a:rPr lang="ko-KR" altLang="en-US" dirty="0" err="1"/>
              <a:t>혼슈</a:t>
            </a:r>
            <a:r>
              <a:rPr lang="en-US" altLang="ko-KR" dirty="0"/>
              <a:t>, </a:t>
            </a:r>
            <a:r>
              <a:rPr lang="ko-KR" altLang="en-US" dirty="0" err="1"/>
              <a:t>규슈</a:t>
            </a:r>
            <a:r>
              <a:rPr lang="ko-KR" altLang="en-US" dirty="0"/>
              <a:t> 및 </a:t>
            </a:r>
            <a:r>
              <a:rPr lang="ko-KR" altLang="en-US" dirty="0" err="1"/>
              <a:t>시코쿠와</a:t>
            </a:r>
            <a:r>
              <a:rPr lang="ko-KR" altLang="en-US" dirty="0"/>
              <a:t> 북위 </a:t>
            </a:r>
            <a:r>
              <a:rPr lang="en-US" altLang="ko-KR" dirty="0"/>
              <a:t>30</a:t>
            </a:r>
            <a:r>
              <a:rPr lang="ko-KR" altLang="en-US" dirty="0"/>
              <a:t>도 이상의 </a:t>
            </a:r>
            <a:r>
              <a:rPr lang="ko-KR" altLang="en-US" dirty="0" err="1"/>
              <a:t>류큐</a:t>
            </a:r>
            <a:r>
              <a:rPr lang="ko-KR" altLang="en-US" dirty="0"/>
              <a:t> 제도</a:t>
            </a:r>
            <a:r>
              <a:rPr lang="en-US" altLang="ko-KR" dirty="0"/>
              <a:t>, </a:t>
            </a:r>
            <a:r>
              <a:rPr lang="ko-KR" altLang="en-US" dirty="0"/>
              <a:t>쓰시마를 포함한 약 </a:t>
            </a:r>
            <a:r>
              <a:rPr lang="en-US" altLang="ko-KR" dirty="0"/>
              <a:t>1000</a:t>
            </a:r>
            <a:r>
              <a:rPr lang="ko-KR" altLang="en-US" dirty="0" err="1"/>
              <a:t>여개의</a:t>
            </a:r>
            <a:r>
              <a:rPr lang="ko-KR" altLang="en-US" dirty="0"/>
              <a:t> 인접하는 여러 소도로 구성된다고 규정되어 있다</a:t>
            </a:r>
            <a:r>
              <a:rPr lang="en-US" altLang="ko-KR" dirty="0"/>
              <a:t>. </a:t>
            </a:r>
            <a:r>
              <a:rPr lang="ko-KR" altLang="en-US" dirty="0"/>
              <a:t>이때 인접하는 여러 소도에는 울릉도와 독도</a:t>
            </a:r>
            <a:r>
              <a:rPr lang="en-US" altLang="ko-KR" dirty="0"/>
              <a:t>, </a:t>
            </a:r>
            <a:r>
              <a:rPr lang="ko-KR" altLang="en-US" dirty="0"/>
              <a:t>제주도는 포함되지 않았다</a:t>
            </a:r>
            <a:r>
              <a:rPr lang="en-US" altLang="ko-KR" dirty="0"/>
              <a:t>. </a:t>
            </a:r>
            <a:r>
              <a:rPr lang="ko-KR" altLang="en-US" dirty="0"/>
              <a:t>울릉도와 제주도처럼 독도도 한국 영토에 포함되어 있다는 것이다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3-4. </a:t>
            </a:r>
            <a:r>
              <a:rPr lang="ko-KR" altLang="en-US" dirty="0"/>
              <a:t>샌프란시스코 강화 조약</a:t>
            </a:r>
          </a:p>
          <a:p>
            <a:r>
              <a:rPr lang="ko-KR" altLang="en-US" dirty="0"/>
              <a:t>일본은 </a:t>
            </a:r>
            <a:r>
              <a:rPr lang="en-US" altLang="ko-KR" dirty="0"/>
              <a:t>1951</a:t>
            </a:r>
            <a:r>
              <a:rPr lang="ko-KR" altLang="en-US" dirty="0"/>
              <a:t>년 </a:t>
            </a:r>
            <a:r>
              <a:rPr lang="en-US" altLang="ko-KR" dirty="0"/>
              <a:t>9</a:t>
            </a:r>
            <a:r>
              <a:rPr lang="ko-KR" altLang="en-US" dirty="0"/>
              <a:t>월 </a:t>
            </a:r>
            <a:r>
              <a:rPr lang="en-US" altLang="ko-KR" dirty="0"/>
              <a:t>8</a:t>
            </a:r>
            <a:r>
              <a:rPr lang="ko-KR" altLang="en-US" dirty="0"/>
              <a:t>일에 샌프란시스코 강화 조약을 맺는다</a:t>
            </a:r>
            <a:r>
              <a:rPr lang="en-US" altLang="ko-KR" dirty="0"/>
              <a:t>. </a:t>
            </a:r>
            <a:r>
              <a:rPr lang="ko-KR" altLang="en-US" dirty="0"/>
              <a:t>연합국을 실질적으로 이끌었던 미국과 영국에 의하여 </a:t>
            </a:r>
            <a:r>
              <a:rPr lang="en-US" altLang="ko-KR" dirty="0"/>
              <a:t>1946</a:t>
            </a:r>
            <a:r>
              <a:rPr lang="ko-KR" altLang="en-US" dirty="0"/>
              <a:t>년 초부터 초안이 만들어지기 시작했으며 </a:t>
            </a:r>
            <a:r>
              <a:rPr lang="en-US" altLang="ko-KR" dirty="0"/>
              <a:t>1951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월에 최종 초안이 완성되기까지 </a:t>
            </a:r>
            <a:r>
              <a:rPr lang="en-US" altLang="ko-KR" dirty="0"/>
              <a:t>20</a:t>
            </a:r>
            <a:r>
              <a:rPr lang="ko-KR" altLang="en-US" dirty="0"/>
              <a:t>여 차례의 수정을 거쳤다</a:t>
            </a:r>
            <a:r>
              <a:rPr lang="en-US" altLang="ko-KR" dirty="0"/>
              <a:t>. </a:t>
            </a:r>
            <a:r>
              <a:rPr lang="ko-KR" altLang="en-US" dirty="0"/>
              <a:t>이때 </a:t>
            </a:r>
            <a:r>
              <a:rPr lang="ko-KR" altLang="en-US" dirty="0" err="1"/>
              <a:t>강화조약안이</a:t>
            </a:r>
            <a:r>
              <a:rPr lang="ko-KR" altLang="en-US" dirty="0"/>
              <a:t> 일본에게 엄격했던 부분들이 관대하고 간결하게 바뀌어 지금의 일본이 주장하는 잘못된 주장의 근거로도 사용되고 있다</a:t>
            </a:r>
            <a:r>
              <a:rPr lang="en-US" altLang="ko-KR" dirty="0"/>
              <a:t>. </a:t>
            </a:r>
            <a:r>
              <a:rPr lang="ko-KR" altLang="en-US" dirty="0"/>
              <a:t>그 예로 일본은 제</a:t>
            </a:r>
            <a:r>
              <a:rPr lang="en-US" altLang="ko-KR" dirty="0"/>
              <a:t>2</a:t>
            </a:r>
            <a:r>
              <a:rPr lang="ko-KR" altLang="en-US" dirty="0"/>
              <a:t>조 </a:t>
            </a:r>
            <a:r>
              <a:rPr lang="en-US" altLang="ko-KR" dirty="0"/>
              <a:t>(a)</a:t>
            </a:r>
            <a:r>
              <a:rPr lang="ko-KR" altLang="en-US" dirty="0"/>
              <a:t>항에 독도가 빠져있기 때문에 독도는 일본의 영토라고 말한다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독도에 대해서 </a:t>
            </a:r>
            <a:r>
              <a:rPr lang="en-US" altLang="ko-KR" dirty="0"/>
              <a:t>1947</a:t>
            </a:r>
            <a:r>
              <a:rPr lang="ko-KR" altLang="en-US" dirty="0"/>
              <a:t>년 </a:t>
            </a:r>
            <a:r>
              <a:rPr lang="en-US" altLang="ko-KR" dirty="0"/>
              <a:t>3</a:t>
            </a:r>
            <a:r>
              <a:rPr lang="ko-KR" altLang="en-US" dirty="0"/>
              <a:t>월 </a:t>
            </a:r>
            <a:r>
              <a:rPr lang="en-US" altLang="ko-KR" dirty="0"/>
              <a:t>19</a:t>
            </a:r>
            <a:r>
              <a:rPr lang="ko-KR" altLang="en-US" dirty="0"/>
              <a:t>일까지의 초안부터 </a:t>
            </a:r>
            <a:r>
              <a:rPr lang="en-US" altLang="ko-KR" dirty="0"/>
              <a:t>1949</a:t>
            </a:r>
            <a:r>
              <a:rPr lang="ko-KR" altLang="en-US" dirty="0"/>
              <a:t>년 </a:t>
            </a:r>
            <a:r>
              <a:rPr lang="en-US" altLang="ko-KR" dirty="0"/>
              <a:t>11</a:t>
            </a:r>
            <a:r>
              <a:rPr lang="ko-KR" altLang="en-US" dirty="0"/>
              <a:t>월 </a:t>
            </a:r>
            <a:r>
              <a:rPr lang="en-US" altLang="ko-KR" dirty="0"/>
              <a:t>2</a:t>
            </a:r>
            <a:r>
              <a:rPr lang="ko-KR" altLang="en-US" dirty="0"/>
              <a:t>일까지의 초안에는 독도가 한국 영토로 되어있었다</a:t>
            </a:r>
            <a:r>
              <a:rPr lang="en-US" altLang="ko-KR" dirty="0"/>
              <a:t>. </a:t>
            </a:r>
            <a:r>
              <a:rPr lang="ko-KR" altLang="en-US" dirty="0"/>
              <a:t>그러나 </a:t>
            </a:r>
            <a:r>
              <a:rPr lang="en-US" altLang="ko-KR" dirty="0"/>
              <a:t>12</a:t>
            </a:r>
            <a:r>
              <a:rPr lang="ko-KR" altLang="en-US" dirty="0"/>
              <a:t>월 </a:t>
            </a:r>
            <a:r>
              <a:rPr lang="en-US" altLang="ko-KR" dirty="0"/>
              <a:t>8</a:t>
            </a:r>
            <a:r>
              <a:rPr lang="ko-KR" altLang="en-US" dirty="0"/>
              <a:t>일부터는 일본의 영토로 되어있었다</a:t>
            </a:r>
            <a:r>
              <a:rPr lang="en-US" altLang="ko-KR" dirty="0"/>
              <a:t>. </a:t>
            </a:r>
            <a:r>
              <a:rPr lang="ko-KR" altLang="en-US" dirty="0"/>
              <a:t>그리고 결국 </a:t>
            </a:r>
            <a:r>
              <a:rPr lang="en-US" altLang="ko-KR" dirty="0"/>
              <a:t>1951</a:t>
            </a:r>
            <a:r>
              <a:rPr lang="ko-KR" altLang="en-US" dirty="0"/>
              <a:t>년 </a:t>
            </a:r>
            <a:r>
              <a:rPr lang="en-US" altLang="ko-KR" dirty="0"/>
              <a:t>8</a:t>
            </a:r>
            <a:r>
              <a:rPr lang="ko-KR" altLang="en-US" dirty="0"/>
              <a:t>월 </a:t>
            </a:r>
            <a:r>
              <a:rPr lang="en-US" altLang="ko-KR" dirty="0"/>
              <a:t>13</a:t>
            </a:r>
            <a:r>
              <a:rPr lang="ko-KR" altLang="en-US" dirty="0"/>
              <a:t>일 완성된 초안의 제</a:t>
            </a:r>
            <a:r>
              <a:rPr lang="en-US" altLang="ko-KR" dirty="0"/>
              <a:t>2</a:t>
            </a:r>
            <a:r>
              <a:rPr lang="ko-KR" altLang="en-US" dirty="0"/>
              <a:t>조 </a:t>
            </a:r>
            <a:r>
              <a:rPr lang="en-US" altLang="ko-KR" dirty="0"/>
              <a:t>(a)</a:t>
            </a:r>
            <a:r>
              <a:rPr lang="ko-KR" altLang="en-US" dirty="0"/>
              <a:t>항에는 “일본은 한국의 독립을 승인하고</a:t>
            </a:r>
            <a:r>
              <a:rPr lang="en-US" altLang="ko-KR" dirty="0"/>
              <a:t>, </a:t>
            </a:r>
            <a:r>
              <a:rPr lang="ko-KR" altLang="en-US" dirty="0"/>
              <a:t>재주도</a:t>
            </a:r>
            <a:r>
              <a:rPr lang="en-US" altLang="ko-KR" dirty="0"/>
              <a:t>, </a:t>
            </a:r>
            <a:r>
              <a:rPr lang="ko-KR" altLang="en-US" dirty="0"/>
              <a:t>거문도 및 울릉도를 포함한 한국에 대한 모든 권리</a:t>
            </a:r>
            <a:r>
              <a:rPr lang="en-US" altLang="ko-KR" dirty="0"/>
              <a:t>, </a:t>
            </a:r>
            <a:r>
              <a:rPr lang="ko-KR" altLang="en-US" dirty="0"/>
              <a:t>권원</a:t>
            </a:r>
            <a:r>
              <a:rPr lang="en-US" altLang="ko-KR" dirty="0"/>
              <a:t>, </a:t>
            </a:r>
            <a:r>
              <a:rPr lang="ko-KR" altLang="en-US" dirty="0"/>
              <a:t>그리고 청구권을 포기한다</a:t>
            </a:r>
            <a:r>
              <a:rPr lang="en-US" altLang="ko-KR" dirty="0"/>
              <a:t>.”</a:t>
            </a:r>
            <a:r>
              <a:rPr lang="ko-KR" altLang="en-US" dirty="0"/>
              <a:t>고 규정되었다</a:t>
            </a:r>
            <a:r>
              <a:rPr lang="en-US" altLang="ko-KR" dirty="0"/>
              <a:t>. </a:t>
            </a:r>
            <a:r>
              <a:rPr lang="ko-KR" altLang="en-US" dirty="0"/>
              <a:t>이에 대한 우리나라는 일본에서 분리되는 모든 도서를 열거한 것이 아니며</a:t>
            </a:r>
            <a:r>
              <a:rPr lang="en-US" altLang="ko-KR" dirty="0"/>
              <a:t>, </a:t>
            </a:r>
            <a:r>
              <a:rPr lang="ko-KR" altLang="en-US" dirty="0"/>
              <a:t>이것은 한국의 도서가 제주도</a:t>
            </a:r>
            <a:r>
              <a:rPr lang="en-US" altLang="ko-KR" dirty="0"/>
              <a:t>, </a:t>
            </a:r>
            <a:r>
              <a:rPr lang="ko-KR" altLang="en-US" dirty="0"/>
              <a:t>거문도</a:t>
            </a:r>
            <a:r>
              <a:rPr lang="en-US" altLang="ko-KR" dirty="0"/>
              <a:t>, </a:t>
            </a:r>
            <a:r>
              <a:rPr lang="ko-KR" altLang="en-US" dirty="0"/>
              <a:t>울릉도뿐만이 아니라는 사실에 비추어봤을 때 명백한 사실이고 때문에 독도는 반환되는 도서에 포함되는 한국의 영토라고 해석하고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354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56</TotalTime>
  <Words>861</Words>
  <Application>Microsoft Office PowerPoint</Application>
  <PresentationFormat>화면 슬라이드 쇼(4:3)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보자기</vt:lpstr>
      <vt:lpstr>      독도 영토학과</vt:lpstr>
      <vt:lpstr>PowerPoint 프레젠테이션</vt:lpstr>
      <vt:lpstr>1.일본이 날조한  다케시마(돋도) 영토권 주장의 역사적 </vt:lpstr>
      <vt:lpstr>2.지리적 증거 </vt:lpstr>
      <vt:lpstr>PowerPoint 프레젠테이션</vt:lpstr>
      <vt:lpstr>3.국제법적 지위 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 영토학과</dc:title>
  <dc:creator>Windows 사용자</dc:creator>
  <cp:lastModifiedBy>Windows 사용자</cp:lastModifiedBy>
  <cp:revision>5</cp:revision>
  <dcterms:created xsi:type="dcterms:W3CDTF">2020-10-06T09:49:42Z</dcterms:created>
  <dcterms:modified xsi:type="dcterms:W3CDTF">2020-10-06T10:46:18Z</dcterms:modified>
</cp:coreProperties>
</file>