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  <p:bold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3816">
          <p15:clr>
            <a:srgbClr val="A4A3A4"/>
          </p15:clr>
        </p15:guide>
        <p15:guide id="4" pos="11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0514" autoAdjust="0"/>
  </p:normalViewPr>
  <p:slideViewPr>
    <p:cSldViewPr snapToGrid="0">
      <p:cViewPr varScale="1">
        <p:scale>
          <a:sx n="56" d="100"/>
          <a:sy n="56" d="100"/>
        </p:scale>
        <p:origin x="1066" y="43"/>
      </p:cViewPr>
      <p:guideLst>
        <p:guide orient="horz" pos="2226"/>
        <p:guide orient="horz" pos="3838"/>
        <p:guide pos="3816"/>
        <p:guide pos="1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462768D-5F0F-463D-9C37-F2C456BE9F2D}" type="datetime1">
              <a:rPr lang="zh-CN" altLang="en-US"/>
              <a:pPr lvl="0">
                <a:defRPr lang="ko-KR" altLang="en-US"/>
              </a:pPr>
              <a:t>2020/10/6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zh-CN" altLang="en-US"/>
              <a:t>编辑母版文本样式</a:t>
            </a:r>
          </a:p>
          <a:p>
            <a:pPr lvl="1">
              <a:defRPr lang="ko-KR" altLang="en-US"/>
            </a:pPr>
            <a:r>
              <a:rPr lang="zh-CN" altLang="en-US"/>
              <a:t>第二级</a:t>
            </a:r>
          </a:p>
          <a:p>
            <a:pPr lvl="2">
              <a:defRPr lang="ko-KR" altLang="en-US"/>
            </a:pPr>
            <a:r>
              <a:rPr lang="zh-CN" altLang="en-US"/>
              <a:t>第三级</a:t>
            </a:r>
          </a:p>
          <a:p>
            <a:pPr lvl="3">
              <a:defRPr lang="ko-KR" altLang="en-US"/>
            </a:pPr>
            <a:r>
              <a:rPr lang="zh-CN" altLang="en-US"/>
              <a:t>第四级</a:t>
            </a:r>
          </a:p>
          <a:p>
            <a:pPr lvl="4">
              <a:defRPr lang="ko-KR" altLang="en-US"/>
            </a:pPr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7877794-22A9-4772-95FA-8FE4B2EF2F08}" type="slidenum">
              <a:rPr lang="zh-CN" altLang="en-US"/>
              <a:pPr lvl="0">
                <a:defRPr lang="ko-KR" altLang="en-US"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33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7877794-22A9-4772-95FA-8FE4B2EF2F08}" type="slidenum">
              <a:rPr lang="zh-CN" altLang="en-US"/>
              <a:pPr lvl="0">
                <a:defRPr lang="ko-KR" altLang="en-US"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4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2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10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87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8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28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1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E09BF-E986-43EF-9ABE-A99E53C6F3E8}" type="datetimeFigureOut">
              <a:rPr lang="zh-CN" altLang="en-US" smtClean="0"/>
              <a:pPr/>
              <a:t>2020/10/6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025175-4B77-490A-8DE9-2FCB5664128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9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898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iBp2s45K4" TargetMode="External"/><Relationship Id="rId2" Type="http://schemas.openxmlformats.org/officeDocument/2006/relationships/hyperlink" Target="https://www.youtube.com/watch?v=R_VnC1rxF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AcSTBtUp_Q" TargetMode="External"/><Relationship Id="rId5" Type="http://schemas.openxmlformats.org/officeDocument/2006/relationships/hyperlink" Target="https://www.youtube.com/watch?v=_MaxoIy8GPA" TargetMode="External"/><Relationship Id="rId4" Type="http://schemas.openxmlformats.org/officeDocument/2006/relationships/hyperlink" Target="https://www.youtube.com/watch?v=RpOl3kawvq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1"/>
          <p:cNvSpPr/>
          <p:nvPr/>
        </p:nvSpPr>
        <p:spPr>
          <a:xfrm>
            <a:off x="1254945" y="808244"/>
            <a:ext cx="814803" cy="814803"/>
          </a:xfrm>
          <a:prstGeom prst="ellipse">
            <a:avLst/>
          </a:prstGeom>
          <a:solidFill>
            <a:schemeClr val="accent2">
              <a:lumMod val="75000"/>
              <a:alpha val="1000"/>
            </a:schemeClr>
          </a:solidFill>
          <a:ln>
            <a:noFill/>
          </a:ln>
          <a:effectLst>
            <a:glow rad="190500">
              <a:schemeClr val="tx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zh-CN" altLang="en-US"/>
          </a:p>
        </p:txBody>
      </p:sp>
      <p:sp>
        <p:nvSpPr>
          <p:cNvPr id="5" name="b2"/>
          <p:cNvSpPr/>
          <p:nvPr/>
        </p:nvSpPr>
        <p:spPr>
          <a:xfrm>
            <a:off x="1262804" y="816102"/>
            <a:ext cx="806945" cy="806945"/>
          </a:xfrm>
          <a:prstGeom prst="ellipse">
            <a:avLst/>
          </a:prstGeom>
          <a:solidFill>
            <a:schemeClr val="accent1">
              <a:lumMod val="75000"/>
              <a:alpha val="1000"/>
            </a:schemeClr>
          </a:solidFill>
          <a:ln>
            <a:noFill/>
          </a:ln>
          <a:effectLst>
            <a:glow rad="317500">
              <a:srgbClr val="F7B4A7">
                <a:alpha val="7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zh-CN" altLang="en-US"/>
          </a:p>
        </p:txBody>
      </p:sp>
      <p:sp>
        <p:nvSpPr>
          <p:cNvPr id="6" name="b3"/>
          <p:cNvSpPr/>
          <p:nvPr/>
        </p:nvSpPr>
        <p:spPr>
          <a:xfrm>
            <a:off x="1494393" y="1047692"/>
            <a:ext cx="575355" cy="57535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254000">
              <a:srgbClr val="F7B4A7">
                <a:alpha val="3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zh-CN" altLang="en-US"/>
          </a:p>
        </p:txBody>
      </p:sp>
      <p:sp>
        <p:nvSpPr>
          <p:cNvPr id="7" name="b4"/>
          <p:cNvSpPr/>
          <p:nvPr/>
        </p:nvSpPr>
        <p:spPr>
          <a:xfrm>
            <a:off x="1489442" y="1138042"/>
            <a:ext cx="456168" cy="456168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667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zh-CN" altLang="en-US"/>
          </a:p>
        </p:txBody>
      </p:sp>
      <p:sp>
        <p:nvSpPr>
          <p:cNvPr id="8" name="b5"/>
          <p:cNvSpPr/>
          <p:nvPr/>
        </p:nvSpPr>
        <p:spPr>
          <a:xfrm>
            <a:off x="1717526" y="1276491"/>
            <a:ext cx="234815" cy="234815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"/>
            </a:schemeClr>
          </a:solidFill>
          <a:ln>
            <a:noFill/>
          </a:ln>
          <a:effectLst>
            <a:glow rad="190500">
              <a:srgbClr val="F7B4A7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zh-CN" altLang="en-US"/>
          </a:p>
        </p:txBody>
      </p:sp>
      <p:pic>
        <p:nvPicPr>
          <p:cNvPr id="26" name="wall1"/>
          <p:cNvPicPr>
            <a:picLocks noChangeAspect="1"/>
          </p:cNvPicPr>
          <p:nvPr/>
        </p:nvPicPr>
        <p:blipFill rotWithShape="1">
          <a:blip r:embed="rId4"/>
          <a:srcRect l="70590" r="9680"/>
          <a:stretch>
            <a:fillRect/>
          </a:stretch>
        </p:blipFill>
        <p:spPr>
          <a:xfrm>
            <a:off x="11487417" y="3863649"/>
            <a:ext cx="667657" cy="1902117"/>
          </a:xfrm>
          <a:prstGeom prst="rect">
            <a:avLst/>
          </a:prstGeom>
        </p:spPr>
      </p:pic>
      <p:pic>
        <p:nvPicPr>
          <p:cNvPr id="28" name="win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11030634" y="4737525"/>
            <a:ext cx="411267" cy="502298"/>
          </a:xfrm>
          <a:prstGeom prst="rect">
            <a:avLst/>
          </a:prstGeom>
        </p:spPr>
      </p:pic>
      <p:pic>
        <p:nvPicPr>
          <p:cNvPr id="33" name="wall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1160024">
            <a:off x="4027137" y="4228435"/>
            <a:ext cx="158895" cy="1136987"/>
          </a:xfrm>
          <a:prstGeom prst="rect">
            <a:avLst/>
          </a:prstGeom>
        </p:spPr>
      </p:pic>
      <p:pic>
        <p:nvPicPr>
          <p:cNvPr id="31" name="roof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9526286">
            <a:off x="1957679" y="3545023"/>
            <a:ext cx="1105537" cy="502298"/>
          </a:xfrm>
          <a:prstGeom prst="rect">
            <a:avLst/>
          </a:prstGeom>
        </p:spPr>
      </p:pic>
      <p:pic>
        <p:nvPicPr>
          <p:cNvPr id="29" name="roof2"/>
          <p:cNvPicPr>
            <a:picLocks noChangeAspect="1"/>
          </p:cNvPicPr>
          <p:nvPr/>
        </p:nvPicPr>
        <p:blipFill rotWithShape="1">
          <a:blip r:embed="rId7"/>
          <a:srcRect b="43640"/>
          <a:stretch>
            <a:fillRect/>
          </a:stretch>
        </p:blipFill>
        <p:spPr>
          <a:xfrm rot="2233149">
            <a:off x="1190395" y="3385892"/>
            <a:ext cx="4610883" cy="1461261"/>
          </a:xfrm>
          <a:prstGeom prst="rect">
            <a:avLst/>
          </a:prstGeom>
        </p:spPr>
      </p:pic>
      <p:pic>
        <p:nvPicPr>
          <p:cNvPr id="32" name="win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11160024">
            <a:off x="2456667" y="4314184"/>
            <a:ext cx="411267" cy="502298"/>
          </a:xfrm>
          <a:prstGeom prst="rect">
            <a:avLst/>
          </a:prstGeom>
        </p:spPr>
      </p:pic>
      <p:pic>
        <p:nvPicPr>
          <p:cNvPr id="41" name="roof4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 rot="11218258">
            <a:off x="-219047" y="2772109"/>
            <a:ext cx="3130970" cy="2761727"/>
          </a:xfrm>
          <a:prstGeom prst="rect">
            <a:avLst/>
          </a:prstGeom>
        </p:spPr>
      </p:pic>
      <p:pic>
        <p:nvPicPr>
          <p:cNvPr id="42" name="wall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11406363" flipH="1">
            <a:off x="114543" y="3351392"/>
            <a:ext cx="329278" cy="25088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9"/>
          <a:srcRect t="71510"/>
          <a:stretch>
            <a:fillRect/>
          </a:stretch>
        </p:blipFill>
        <p:spPr>
          <a:xfrm>
            <a:off x="-529" y="4904509"/>
            <a:ext cx="12193057" cy="1953788"/>
          </a:xfrm>
          <a:prstGeom prst="rect">
            <a:avLst/>
          </a:prstGeom>
        </p:spPr>
      </p:pic>
      <p:pic>
        <p:nvPicPr>
          <p:cNvPr id="39" name="dot2"/>
          <p:cNvPicPr>
            <a:picLocks noChangeAspect="1"/>
          </p:cNvPicPr>
          <p:nvPr/>
        </p:nvPicPr>
        <p:blipFill rotWithShape="1"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3640" t="27390" r="56970" b="51060"/>
          <a:stretch>
            <a:fillRect/>
          </a:stretch>
        </p:blipFill>
        <p:spPr>
          <a:xfrm>
            <a:off x="5738812" y="2571749"/>
            <a:ext cx="944449" cy="1219201"/>
          </a:xfrm>
          <a:prstGeom prst="rect">
            <a:avLst/>
          </a:prstGeom>
        </p:spPr>
      </p:pic>
      <p:pic>
        <p:nvPicPr>
          <p:cNvPr id="38" name="dot1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3931" y="0"/>
            <a:ext cx="1213209" cy="1127858"/>
          </a:xfrm>
          <a:prstGeom prst="rect">
            <a:avLst/>
          </a:prstGeom>
        </p:spPr>
      </p:pic>
      <p:pic>
        <p:nvPicPr>
          <p:cNvPr id="43" name="win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 rot="10586627">
            <a:off x="558276" y="4322161"/>
            <a:ext cx="191149" cy="36160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일본의 정치와 경제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ko-KR" altLang="en-US" dirty="0" err="1" smtClean="0">
                <a:solidFill>
                  <a:schemeClr val="bg1"/>
                </a:solidFill>
              </a:rPr>
              <a:t>천황제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21X027X8 </a:t>
            </a:r>
            <a:r>
              <a:rPr lang="ko-KR" altLang="en-US" dirty="0" smtClean="0">
                <a:solidFill>
                  <a:schemeClr val="bg1"/>
                </a:solidFill>
              </a:rPr>
              <a:t>권</a:t>
            </a:r>
            <a:r>
              <a:rPr lang="en-US" altLang="ko-KR" dirty="0" smtClean="0">
                <a:solidFill>
                  <a:schemeClr val="bg1"/>
                </a:solidFill>
              </a:rPr>
              <a:t>X</a:t>
            </a:r>
            <a:r>
              <a:rPr lang="ko-KR" altLang="en-US" dirty="0" smtClean="0">
                <a:solidFill>
                  <a:schemeClr val="bg1"/>
                </a:solidFill>
              </a:rPr>
              <a:t>휘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5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407555" cy="57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현대의 </a:t>
            </a:r>
            <a:r>
              <a:rPr lang="ko-KR" altLang="en-US" dirty="0" err="1" smtClean="0">
                <a:solidFill>
                  <a:schemeClr val="bg1"/>
                </a:solidFill>
              </a:rPr>
              <a:t>천황제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527007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5207" y="1690688"/>
            <a:ext cx="3988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</a:rPr>
              <a:t>금빛 </a:t>
            </a:r>
            <a:r>
              <a:rPr lang="ko-KR" altLang="en-US" sz="2400" dirty="0">
                <a:solidFill>
                  <a:schemeClr val="bg1"/>
                </a:solidFill>
              </a:rPr>
              <a:t>국화 문양을 띠고 있는 </a:t>
            </a:r>
            <a:r>
              <a:rPr lang="ko-KR" altLang="en-US" sz="2400" dirty="0" smtClean="0">
                <a:solidFill>
                  <a:schemeClr val="bg1"/>
                </a:solidFill>
              </a:rPr>
              <a:t>일본황실의 인장</a:t>
            </a:r>
            <a:endParaRPr lang="en-US" altLang="ko-KR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8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현대의 </a:t>
            </a:r>
            <a:r>
              <a:rPr lang="ko-KR" altLang="en-US" dirty="0" err="1" smtClean="0">
                <a:solidFill>
                  <a:schemeClr val="bg1"/>
                </a:solidFill>
              </a:rPr>
              <a:t>천황제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</a:rPr>
              <a:t>1889</a:t>
            </a:r>
            <a:r>
              <a:rPr lang="ko-KR" altLang="en-US" dirty="0">
                <a:solidFill>
                  <a:schemeClr val="bg1"/>
                </a:solidFill>
              </a:rPr>
              <a:t>년 공포된 대일본 제국 헌법은 천황을 통치권의 </a:t>
            </a:r>
            <a:r>
              <a:rPr lang="ko-KR" altLang="en-US" dirty="0" err="1">
                <a:solidFill>
                  <a:schemeClr val="bg1"/>
                </a:solidFill>
              </a:rPr>
              <a:t>체현자로</a:t>
            </a:r>
            <a:r>
              <a:rPr lang="ko-KR" altLang="en-US" dirty="0">
                <a:solidFill>
                  <a:schemeClr val="bg1"/>
                </a:solidFill>
              </a:rPr>
              <a:t> 정하고 통치권이 헌법 조항에 근거해 행사되어야 함을 규정했다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즉 입헌주의의 군주제 국가가 성립되었다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</a:rPr>
              <a:t>1930</a:t>
            </a:r>
            <a:r>
              <a:rPr lang="ko-KR" altLang="en-US" dirty="0">
                <a:solidFill>
                  <a:schemeClr val="bg1"/>
                </a:solidFill>
              </a:rPr>
              <a:t>년대에는 권력기구의 하나인 군부가 정치적으로 비대해졌으나 </a:t>
            </a:r>
            <a:r>
              <a:rPr lang="en-US" altLang="ko-KR" dirty="0">
                <a:solidFill>
                  <a:schemeClr val="bg1"/>
                </a:solidFill>
              </a:rPr>
              <a:t>1945</a:t>
            </a:r>
            <a:r>
              <a:rPr lang="ko-KR" altLang="en-US" dirty="0">
                <a:solidFill>
                  <a:schemeClr val="bg1"/>
                </a:solidFill>
              </a:rPr>
              <a:t>년 패전으로 </a:t>
            </a:r>
            <a:r>
              <a:rPr lang="ko-KR" altLang="en-US" dirty="0" err="1">
                <a:solidFill>
                  <a:schemeClr val="bg1"/>
                </a:solidFill>
              </a:rPr>
              <a:t>천황제</a:t>
            </a:r>
            <a:r>
              <a:rPr lang="ko-KR" altLang="en-US" dirty="0">
                <a:solidFill>
                  <a:schemeClr val="bg1"/>
                </a:solidFill>
              </a:rPr>
              <a:t> 권력기구 대부분은 해체되었다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</a:rPr>
              <a:t>1947</a:t>
            </a:r>
            <a:r>
              <a:rPr lang="ko-KR" altLang="en-US" dirty="0">
                <a:solidFill>
                  <a:schemeClr val="bg1"/>
                </a:solidFill>
              </a:rPr>
              <a:t>년의 </a:t>
            </a:r>
            <a:r>
              <a:rPr lang="ko-KR" altLang="en-US" dirty="0" err="1">
                <a:solidFill>
                  <a:schemeClr val="bg1"/>
                </a:solidFill>
              </a:rPr>
              <a:t>일본국</a:t>
            </a:r>
            <a:r>
              <a:rPr lang="ko-KR" altLang="en-US" dirty="0">
                <a:solidFill>
                  <a:schemeClr val="bg1"/>
                </a:solidFill>
              </a:rPr>
              <a:t> 헌법에서는 천황의 권능은 부정되었고 국민주권 아래의 상징 천황제가 형성되었다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83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천황의 나라</a:t>
            </a:r>
            <a:r>
              <a:rPr lang="en-US" altLang="ko-KR" dirty="0" smtClean="0">
                <a:solidFill>
                  <a:schemeClr val="bg1"/>
                </a:solidFill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</a:rPr>
              <a:t> 일본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ko-KR" dirty="0" smtClean="0">
                <a:solidFill>
                  <a:schemeClr val="bg1"/>
                </a:solidFill>
                <a:hlinkClick r:id="rId2"/>
              </a:rPr>
              <a:t>www.youtube.com/watch?v=R_VnC1rxFsI</a:t>
            </a:r>
            <a:r>
              <a:rPr lang="en-US" altLang="ko-KR" dirty="0" smtClean="0">
                <a:solidFill>
                  <a:schemeClr val="bg1"/>
                </a:solidFill>
              </a:rPr>
              <a:t> 1</a:t>
            </a:r>
            <a:r>
              <a:rPr lang="ko-KR" altLang="en-US" dirty="0" smtClean="0">
                <a:solidFill>
                  <a:schemeClr val="bg1"/>
                </a:solidFill>
              </a:rPr>
              <a:t>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altLang="ko-KR" dirty="0" smtClean="0">
                <a:solidFill>
                  <a:schemeClr val="bg1"/>
                </a:solidFill>
                <a:hlinkClick r:id="rId3"/>
              </a:rPr>
              <a:t>www.youtube.com/watch?v=HLiBp2s45K4</a:t>
            </a:r>
            <a:r>
              <a:rPr lang="en-US" altLang="ko-KR" dirty="0" smtClean="0">
                <a:solidFill>
                  <a:schemeClr val="bg1"/>
                </a:solidFill>
              </a:rPr>
              <a:t> 2</a:t>
            </a:r>
            <a:r>
              <a:rPr lang="ko-KR" altLang="en-US" dirty="0" smtClean="0">
                <a:solidFill>
                  <a:schemeClr val="bg1"/>
                </a:solidFill>
              </a:rPr>
              <a:t>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altLang="ko-KR" dirty="0" smtClean="0">
                <a:solidFill>
                  <a:schemeClr val="bg1"/>
                </a:solidFill>
                <a:hlinkClick r:id="rId4"/>
              </a:rPr>
              <a:t>www.youtube.com/watch?v=RpOl3kawvqo</a:t>
            </a:r>
            <a:r>
              <a:rPr lang="en-US" altLang="ko-KR" dirty="0" smtClean="0">
                <a:solidFill>
                  <a:schemeClr val="bg1"/>
                </a:solidFill>
              </a:rPr>
              <a:t> 3</a:t>
            </a:r>
            <a:r>
              <a:rPr lang="ko-KR" altLang="en-US" dirty="0" smtClean="0">
                <a:solidFill>
                  <a:schemeClr val="bg1"/>
                </a:solidFill>
              </a:rPr>
              <a:t>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hlinkClick r:id="rId5"/>
              </a:rPr>
              <a:t>https://www.youtube.com/watch?v=_</a:t>
            </a:r>
            <a:r>
              <a:rPr lang="en-US" altLang="ko-KR" dirty="0" smtClean="0">
                <a:solidFill>
                  <a:schemeClr val="bg1"/>
                </a:solidFill>
                <a:hlinkClick r:id="rId5"/>
              </a:rPr>
              <a:t>MaxoIy8GPA</a:t>
            </a:r>
            <a:r>
              <a:rPr lang="en-US" altLang="ko-KR" dirty="0" smtClean="0">
                <a:solidFill>
                  <a:schemeClr val="bg1"/>
                </a:solidFill>
              </a:rPr>
              <a:t> 4</a:t>
            </a:r>
            <a:r>
              <a:rPr lang="ko-KR" altLang="en-US" dirty="0" smtClean="0">
                <a:solidFill>
                  <a:schemeClr val="bg1"/>
                </a:solidFill>
              </a:rPr>
              <a:t>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n-US" altLang="ko-KR" dirty="0" smtClean="0">
                <a:solidFill>
                  <a:schemeClr val="bg1"/>
                </a:solidFill>
                <a:hlinkClick r:id="rId6"/>
              </a:rPr>
              <a:t>www.youtube.com/watch?v=DAcSTBtUp_Q</a:t>
            </a:r>
            <a:r>
              <a:rPr lang="en-US" altLang="ko-KR" dirty="0" smtClean="0">
                <a:solidFill>
                  <a:schemeClr val="bg1"/>
                </a:solidFill>
              </a:rPr>
              <a:t> 5</a:t>
            </a:r>
            <a:r>
              <a:rPr lang="ko-KR" altLang="en-US" dirty="0" smtClean="0">
                <a:solidFill>
                  <a:schemeClr val="bg1"/>
                </a:solidFill>
              </a:rPr>
              <a:t>부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dirty="0" smtClean="0">
                <a:solidFill>
                  <a:schemeClr val="bg1"/>
                </a:solidFill>
              </a:rPr>
              <a:t>천황을 조사하며 봤던 다큐멘터리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현재 일본의 천황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598" y="1690688"/>
            <a:ext cx="300092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5522" y="1690688"/>
            <a:ext cx="6714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>
                <a:solidFill>
                  <a:schemeClr val="bg1"/>
                </a:solidFill>
              </a:rPr>
              <a:t>이름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000" b="1" dirty="0" err="1" smtClean="0">
                <a:solidFill>
                  <a:schemeClr val="bg1"/>
                </a:solidFill>
              </a:rPr>
              <a:t>나루히토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 </a:t>
            </a:r>
            <a:r>
              <a:rPr lang="ko-KR" altLang="en-US" sz="3000" b="1" dirty="0" err="1" smtClean="0">
                <a:solidFill>
                  <a:schemeClr val="bg1"/>
                </a:solidFill>
              </a:rPr>
              <a:t>덴노</a:t>
            </a:r>
            <a:endParaRPr lang="en-US" altLang="ko-KR" sz="3000" b="1" dirty="0" smtClean="0">
              <a:solidFill>
                <a:schemeClr val="bg1"/>
              </a:solidFill>
            </a:endParaRPr>
          </a:p>
          <a:p>
            <a:r>
              <a:rPr lang="ko-KR" altLang="en-US" sz="3000" b="1" dirty="0" smtClean="0">
                <a:solidFill>
                  <a:schemeClr val="bg1"/>
                </a:solidFill>
              </a:rPr>
              <a:t>출생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: 1960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2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23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일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(60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세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3000" b="1" dirty="0" smtClean="0">
                <a:solidFill>
                  <a:schemeClr val="bg1"/>
                </a:solidFill>
              </a:rPr>
              <a:t>재위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: 2019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5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월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1</a:t>
            </a:r>
            <a:r>
              <a:rPr lang="ko-KR" altLang="en-US" sz="3000" b="1" dirty="0" smtClean="0">
                <a:solidFill>
                  <a:schemeClr val="bg1"/>
                </a:solidFill>
              </a:rPr>
              <a:t>일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~</a:t>
            </a:r>
          </a:p>
          <a:p>
            <a:r>
              <a:rPr lang="ko-KR" altLang="en-US" sz="3000" b="1" dirty="0" smtClean="0">
                <a:solidFill>
                  <a:schemeClr val="bg1"/>
                </a:solidFill>
              </a:rPr>
              <a:t>연호 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3000" b="1" dirty="0" err="1" smtClean="0">
                <a:solidFill>
                  <a:schemeClr val="bg1"/>
                </a:solidFill>
              </a:rPr>
              <a:t>레이와</a:t>
            </a:r>
            <a:r>
              <a:rPr lang="ko-KR" altLang="en-US" sz="3000" b="1" dirty="0">
                <a:solidFill>
                  <a:schemeClr val="bg1"/>
                </a:solidFill>
              </a:rPr>
              <a:t> </a:t>
            </a:r>
            <a:r>
              <a:rPr lang="ko-KR" altLang="en-US" sz="3000" b="1" dirty="0" err="1" smtClean="0">
                <a:solidFill>
                  <a:schemeClr val="bg1"/>
                </a:solidFill>
              </a:rPr>
              <a:t>令和</a:t>
            </a:r>
            <a:r>
              <a:rPr lang="en-US" altLang="ko-KR" sz="3000" b="1" dirty="0" smtClean="0">
                <a:solidFill>
                  <a:schemeClr val="bg1"/>
                </a:solidFill>
              </a:rPr>
              <a:t>(</a:t>
            </a:r>
            <a:r>
              <a:rPr lang="ja-JP" altLang="en-US" sz="3000" b="1" dirty="0" smtClean="0">
                <a:solidFill>
                  <a:schemeClr val="bg1"/>
                </a:solidFill>
              </a:rPr>
              <a:t>れい</a:t>
            </a:r>
            <a:r>
              <a:rPr lang="ja-JP" altLang="en-US" sz="3000" dirty="0" smtClean="0">
                <a:solidFill>
                  <a:schemeClr val="bg1"/>
                </a:solidFill>
              </a:rPr>
              <a:t>わ</a:t>
            </a:r>
            <a:r>
              <a:rPr lang="en-US" altLang="ja-JP" sz="3000" dirty="0" smtClean="0">
                <a:solidFill>
                  <a:schemeClr val="bg1"/>
                </a:solidFill>
              </a:rPr>
              <a:t>)</a:t>
            </a:r>
            <a:endParaRPr lang="ko-KR" alt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令れい和わ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令れい和わ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令れい和わ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令れい和わ </a:t>
            </a:r>
          </a:p>
        </p:txBody>
      </p:sp>
    </p:spTree>
    <p:extLst>
      <p:ext uri="{BB962C8B-B14F-4D97-AF65-F5344CB8AC3E}">
        <p14:creationId xmlns:p14="http://schemas.microsoft.com/office/powerpoint/2010/main" val="36922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제국헌법의 천황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 latinLnBrk="1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통치권을 총괄하는 국가원수이다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군대의 통수권자이다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제국 의회가 입법권을 행사했어도 거부할 수 있다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국무대신이 보좌한다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사법권은 법률에 따라 재판소가 수행한다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천황에 대한 일본 법제국의 견해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 latinLnBrk="1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입헌군주제 국가인 것은 분명하지만 메이지 헌법처럼 통치권을 천황에게서 받는 형태는 아니다</a:t>
            </a:r>
            <a:r>
              <a:rPr lang="en-US" altLang="ko-KR" dirty="0">
                <a:solidFill>
                  <a:schemeClr val="bg1"/>
                </a:solidFill>
              </a:rPr>
              <a:t>. (1973</a:t>
            </a:r>
            <a:r>
              <a:rPr lang="ko-KR" altLang="en-US" dirty="0">
                <a:solidFill>
                  <a:schemeClr val="bg1"/>
                </a:solidFill>
              </a:rPr>
              <a:t>년 참의원 내각위원회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en-US" altLang="ko-KR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err="1">
                <a:solidFill>
                  <a:schemeClr val="bg1"/>
                </a:solidFill>
              </a:rPr>
              <a:t>일본국</a:t>
            </a:r>
            <a:r>
              <a:rPr lang="ko-KR" altLang="en-US" dirty="0">
                <a:solidFill>
                  <a:schemeClr val="bg1"/>
                </a:solidFill>
              </a:rPr>
              <a:t> 헌법 제</a:t>
            </a:r>
            <a:r>
              <a:rPr lang="en-US" altLang="ko-KR" dirty="0">
                <a:solidFill>
                  <a:schemeClr val="bg1"/>
                </a:solidFill>
              </a:rPr>
              <a:t>1</a:t>
            </a:r>
            <a:r>
              <a:rPr lang="ko-KR" altLang="en-US" dirty="0">
                <a:solidFill>
                  <a:schemeClr val="bg1"/>
                </a:solidFill>
              </a:rPr>
              <a:t>조의 규정대로 천황은 일본과 일본국민의 상징이며 비정치적인 지위에 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주권은 국민에게 있다</a:t>
            </a:r>
            <a:r>
              <a:rPr lang="en-US" altLang="ko-KR" dirty="0">
                <a:solidFill>
                  <a:schemeClr val="bg1"/>
                </a:solidFill>
              </a:rPr>
              <a:t>.(1975</a:t>
            </a:r>
            <a:r>
              <a:rPr lang="ko-KR" altLang="en-US" dirty="0">
                <a:solidFill>
                  <a:schemeClr val="bg1"/>
                </a:solidFill>
              </a:rPr>
              <a:t>년 중의원 내각위원회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en-US" altLang="ko-KR" dirty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천황은 원수가 아니다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 err="1">
                <a:solidFill>
                  <a:schemeClr val="bg1"/>
                </a:solidFill>
              </a:rPr>
              <a:t>일본국</a:t>
            </a:r>
            <a:r>
              <a:rPr lang="ko-KR" altLang="en-US" dirty="0">
                <a:solidFill>
                  <a:schemeClr val="bg1"/>
                </a:solidFill>
              </a:rPr>
              <a:t> 헌법 제</a:t>
            </a:r>
            <a:r>
              <a:rPr lang="en-US" altLang="ko-KR" dirty="0">
                <a:solidFill>
                  <a:schemeClr val="bg1"/>
                </a:solidFill>
              </a:rPr>
              <a:t>7</a:t>
            </a:r>
            <a:r>
              <a:rPr lang="ko-KR" altLang="en-US" dirty="0">
                <a:solidFill>
                  <a:schemeClr val="bg1"/>
                </a:solidFill>
              </a:rPr>
              <a:t>조에서 외국 대사나 공사를 맞이하는 것은 의례적인 것이다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대사 </a:t>
            </a:r>
            <a:r>
              <a:rPr lang="en-US" altLang="ko-KR" dirty="0">
                <a:solidFill>
                  <a:schemeClr val="bg1"/>
                </a:solidFill>
              </a:rPr>
              <a:t>· </a:t>
            </a:r>
            <a:r>
              <a:rPr lang="ko-KR" altLang="en-US" dirty="0" err="1">
                <a:solidFill>
                  <a:schemeClr val="bg1"/>
                </a:solidFill>
              </a:rPr>
              <a:t>특명전권공사등에게</a:t>
            </a:r>
            <a:r>
              <a:rPr lang="ko-KR" altLang="en-US" dirty="0">
                <a:solidFill>
                  <a:schemeClr val="bg1"/>
                </a:solidFill>
              </a:rPr>
              <a:t> 신임장을 주는 것은 내각의 권한이며 천황은 이를 승인하는 것이다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따라서 외교관계에서 천황이 국가를 대표한다고 보긴 어렵다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en-US" altLang="ko-KR" dirty="0"/>
              <a:t>(1988</a:t>
            </a:r>
            <a:r>
              <a:rPr lang="ko-KR" altLang="en-US" dirty="0"/>
              <a:t>년 참의원 내각위원회</a:t>
            </a:r>
            <a:r>
              <a:rPr lang="en-US" altLang="ko-KR" dirty="0"/>
              <a:t>) </a:t>
            </a:r>
            <a:endParaRPr lang="ko-KR" altLang="en-US" dirty="0"/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천황제에</a:t>
            </a:r>
            <a:r>
              <a:rPr lang="ko-KR" altLang="en-US" dirty="0" smtClean="0">
                <a:solidFill>
                  <a:schemeClr val="bg1"/>
                </a:solidFill>
              </a:rPr>
              <a:t> 대한 여론 조사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 latinLnBrk="1"/>
            <a:r>
              <a:rPr lang="en-US" altLang="ko-KR" sz="3000" dirty="0" smtClean="0">
                <a:solidFill>
                  <a:schemeClr val="bg1"/>
                </a:solidFill>
              </a:rPr>
              <a:t>1946</a:t>
            </a:r>
            <a:r>
              <a:rPr lang="ko-KR" altLang="en-US" sz="3000" dirty="0">
                <a:solidFill>
                  <a:schemeClr val="bg1"/>
                </a:solidFill>
              </a:rPr>
              <a:t>년 </a:t>
            </a:r>
            <a:r>
              <a:rPr lang="ko-KR" altLang="en-US" sz="3000" dirty="0" err="1">
                <a:solidFill>
                  <a:schemeClr val="bg1"/>
                </a:solidFill>
              </a:rPr>
              <a:t>마이니치</a:t>
            </a:r>
            <a:r>
              <a:rPr lang="ko-KR" altLang="en-US" sz="3000" dirty="0">
                <a:solidFill>
                  <a:schemeClr val="bg1"/>
                </a:solidFill>
              </a:rPr>
              <a:t> 신문 조간에 실린 여론 조사 에서는 </a:t>
            </a:r>
            <a:r>
              <a:rPr lang="ko-KR" altLang="en-US" sz="3000" dirty="0" err="1">
                <a:solidFill>
                  <a:schemeClr val="bg1"/>
                </a:solidFill>
              </a:rPr>
              <a:t>상징천황제</a:t>
            </a:r>
            <a:r>
              <a:rPr lang="ko-KR" altLang="en-US" sz="3000" dirty="0">
                <a:solidFill>
                  <a:schemeClr val="bg1"/>
                </a:solidFill>
              </a:rPr>
              <a:t> 지지가 </a:t>
            </a:r>
            <a:r>
              <a:rPr lang="en-US" altLang="ko-KR" sz="3000" dirty="0">
                <a:solidFill>
                  <a:schemeClr val="bg1"/>
                </a:solidFill>
              </a:rPr>
              <a:t>85%</a:t>
            </a:r>
            <a:r>
              <a:rPr lang="ko-KR" altLang="en-US" sz="3000" dirty="0">
                <a:solidFill>
                  <a:schemeClr val="bg1"/>
                </a:solidFill>
              </a:rPr>
              <a:t>였다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fontAlgn="base" latinLnBrk="1"/>
            <a:r>
              <a:rPr lang="en-US" altLang="ko-KR" sz="3000" dirty="0" smtClean="0">
                <a:solidFill>
                  <a:schemeClr val="bg1"/>
                </a:solidFill>
              </a:rPr>
              <a:t>1990</a:t>
            </a:r>
            <a:r>
              <a:rPr lang="ko-KR" altLang="en-US" sz="3000" dirty="0">
                <a:solidFill>
                  <a:schemeClr val="bg1"/>
                </a:solidFill>
              </a:rPr>
              <a:t>년 </a:t>
            </a:r>
            <a:r>
              <a:rPr lang="ko-KR" altLang="en-US" sz="3000" dirty="0" err="1">
                <a:solidFill>
                  <a:schemeClr val="bg1"/>
                </a:solidFill>
              </a:rPr>
              <a:t>상징천황제</a:t>
            </a:r>
            <a:r>
              <a:rPr lang="ko-KR" altLang="en-US" sz="3000" dirty="0">
                <a:solidFill>
                  <a:schemeClr val="bg1"/>
                </a:solidFill>
              </a:rPr>
              <a:t> 유지를 선택한 사람은 </a:t>
            </a:r>
            <a:r>
              <a:rPr lang="en-US" altLang="ko-KR" sz="3000" dirty="0">
                <a:solidFill>
                  <a:schemeClr val="bg1"/>
                </a:solidFill>
              </a:rPr>
              <a:t>73%</a:t>
            </a:r>
            <a:r>
              <a:rPr lang="ko-KR" altLang="en-US" sz="3000" dirty="0">
                <a:solidFill>
                  <a:schemeClr val="bg1"/>
                </a:solidFill>
              </a:rPr>
              <a:t>였다</a:t>
            </a:r>
            <a:r>
              <a:rPr lang="en-US" altLang="ko-KR" sz="3000" dirty="0" smtClean="0">
                <a:solidFill>
                  <a:schemeClr val="bg1"/>
                </a:solidFill>
              </a:rPr>
              <a:t>. </a:t>
            </a:r>
            <a:r>
              <a:rPr lang="en-US" altLang="ko-KR" sz="3000" dirty="0">
                <a:solidFill>
                  <a:schemeClr val="bg1"/>
                </a:solidFill>
              </a:rPr>
              <a:t>2000</a:t>
            </a:r>
            <a:r>
              <a:rPr lang="ko-KR" altLang="en-US" sz="3000" dirty="0">
                <a:solidFill>
                  <a:schemeClr val="bg1"/>
                </a:solidFill>
              </a:rPr>
              <a:t>년에는 </a:t>
            </a:r>
            <a:r>
              <a:rPr lang="en-US" altLang="ko-KR" sz="3000" dirty="0" smtClean="0">
                <a:solidFill>
                  <a:schemeClr val="bg1"/>
                </a:solidFill>
              </a:rPr>
              <a:t>80% 2002</a:t>
            </a:r>
            <a:r>
              <a:rPr lang="ko-KR" altLang="en-US" sz="3000" dirty="0">
                <a:solidFill>
                  <a:schemeClr val="bg1"/>
                </a:solidFill>
              </a:rPr>
              <a:t>년에는 </a:t>
            </a:r>
            <a:r>
              <a:rPr lang="en-US" altLang="ko-KR" sz="3000" dirty="0">
                <a:solidFill>
                  <a:schemeClr val="bg1"/>
                </a:solidFill>
              </a:rPr>
              <a:t>86%</a:t>
            </a:r>
            <a:r>
              <a:rPr lang="ko-KR" altLang="en-US" sz="3000" dirty="0">
                <a:solidFill>
                  <a:schemeClr val="bg1"/>
                </a:solidFill>
              </a:rPr>
              <a:t>였다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fontAlgn="base" latinLnBrk="1"/>
            <a:r>
              <a:rPr lang="en-US" altLang="ko-KR" sz="3000" dirty="0" smtClean="0">
                <a:solidFill>
                  <a:schemeClr val="bg1"/>
                </a:solidFill>
              </a:rPr>
              <a:t>NHK</a:t>
            </a:r>
            <a:r>
              <a:rPr lang="ko-KR" altLang="en-US" sz="3000" dirty="0">
                <a:solidFill>
                  <a:schemeClr val="bg1"/>
                </a:solidFill>
              </a:rPr>
              <a:t>의 </a:t>
            </a:r>
            <a:r>
              <a:rPr lang="en-US" altLang="ko-KR" sz="3000" dirty="0">
                <a:solidFill>
                  <a:schemeClr val="bg1"/>
                </a:solidFill>
              </a:rPr>
              <a:t>2009</a:t>
            </a:r>
            <a:r>
              <a:rPr lang="ko-KR" altLang="en-US" sz="3000" dirty="0">
                <a:solidFill>
                  <a:schemeClr val="bg1"/>
                </a:solidFill>
              </a:rPr>
              <a:t>년 조사에서는 </a:t>
            </a:r>
            <a:r>
              <a:rPr lang="en-US" altLang="ko-KR" sz="3000" dirty="0">
                <a:solidFill>
                  <a:schemeClr val="bg1"/>
                </a:solidFill>
              </a:rPr>
              <a:t>82%</a:t>
            </a:r>
            <a:r>
              <a:rPr lang="ko-KR" altLang="en-US" sz="3000" dirty="0">
                <a:solidFill>
                  <a:schemeClr val="bg1"/>
                </a:solidFill>
              </a:rPr>
              <a:t>가 </a:t>
            </a:r>
            <a:r>
              <a:rPr lang="ko-KR" altLang="en-US" sz="3000" dirty="0" err="1">
                <a:solidFill>
                  <a:schemeClr val="bg1"/>
                </a:solidFill>
              </a:rPr>
              <a:t>상징천황제</a:t>
            </a:r>
            <a:r>
              <a:rPr lang="ko-KR" altLang="en-US" sz="3000" dirty="0">
                <a:solidFill>
                  <a:schemeClr val="bg1"/>
                </a:solidFill>
              </a:rPr>
              <a:t> 유지</a:t>
            </a:r>
            <a:r>
              <a:rPr lang="en-US" altLang="ko-KR" sz="3000" dirty="0">
                <a:solidFill>
                  <a:schemeClr val="bg1"/>
                </a:solidFill>
              </a:rPr>
              <a:t>, 8%</a:t>
            </a:r>
            <a:r>
              <a:rPr lang="ko-KR" altLang="en-US" sz="3000" dirty="0">
                <a:solidFill>
                  <a:schemeClr val="bg1"/>
                </a:solidFill>
              </a:rPr>
              <a:t>가 폐지</a:t>
            </a:r>
            <a:r>
              <a:rPr lang="en-US" altLang="ko-KR" sz="3000" dirty="0">
                <a:solidFill>
                  <a:schemeClr val="bg1"/>
                </a:solidFill>
              </a:rPr>
              <a:t>, 6%</a:t>
            </a:r>
            <a:r>
              <a:rPr lang="ko-KR" altLang="en-US" sz="3000" dirty="0">
                <a:solidFill>
                  <a:schemeClr val="bg1"/>
                </a:solidFill>
              </a:rPr>
              <a:t>가 정치적 권한 부여였다</a:t>
            </a:r>
            <a:r>
              <a:rPr lang="en-US" altLang="ko-KR" sz="3000" dirty="0">
                <a:solidFill>
                  <a:schemeClr val="bg1"/>
                </a:solidFill>
              </a:rPr>
              <a:t>.</a:t>
            </a:r>
            <a:endParaRPr lang="ko-KR" alt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02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 칭호의 역사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역사적으로는 </a:t>
            </a:r>
            <a:r>
              <a:rPr lang="ko-KR" altLang="en-US" dirty="0">
                <a:solidFill>
                  <a:schemeClr val="bg1"/>
                </a:solidFill>
              </a:rPr>
              <a:t>일본 전통 종교 </a:t>
            </a:r>
            <a:r>
              <a:rPr lang="ko-KR" altLang="en-US" dirty="0" err="1">
                <a:solidFill>
                  <a:schemeClr val="bg1"/>
                </a:solidFill>
              </a:rPr>
              <a:t>신토의</a:t>
            </a:r>
            <a:r>
              <a:rPr lang="ko-KR" altLang="en-US" dirty="0">
                <a:solidFill>
                  <a:schemeClr val="bg1"/>
                </a:solidFill>
              </a:rPr>
              <a:t> 주신인 태양의 여신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아마테라스 </a:t>
            </a:r>
            <a:r>
              <a:rPr lang="ko-KR" altLang="en-US" dirty="0" err="1">
                <a:solidFill>
                  <a:schemeClr val="bg1"/>
                </a:solidFill>
              </a:rPr>
              <a:t>오미카미를</a:t>
            </a:r>
            <a:r>
              <a:rPr lang="ko-KR" altLang="en-US" dirty="0">
                <a:solidFill>
                  <a:schemeClr val="bg1"/>
                </a:solidFill>
              </a:rPr>
              <a:t> 숭배하는 교파의 대표였던 사람을 부르는 명칭이다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메이지 </a:t>
            </a:r>
            <a:r>
              <a:rPr lang="ko-KR" altLang="en-US" dirty="0">
                <a:solidFill>
                  <a:schemeClr val="bg1"/>
                </a:solidFill>
              </a:rPr>
              <a:t>유신 이후에는 </a:t>
            </a:r>
            <a:r>
              <a:rPr lang="ko-KR" altLang="en-US" dirty="0" err="1">
                <a:solidFill>
                  <a:schemeClr val="bg1"/>
                </a:solidFill>
              </a:rPr>
              <a:t>국가신토의</a:t>
            </a:r>
            <a:r>
              <a:rPr lang="ko-KR" altLang="en-US" dirty="0">
                <a:solidFill>
                  <a:schemeClr val="bg1"/>
                </a:solidFill>
              </a:rPr>
              <a:t> 사실상 교주이자 일본 제국의 대원수로 추대되기도 </a:t>
            </a:r>
            <a:r>
              <a:rPr lang="ko-KR" altLang="en-US" dirty="0" smtClean="0">
                <a:solidFill>
                  <a:schemeClr val="bg1"/>
                </a:solidFill>
              </a:rPr>
              <a:t>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패전 </a:t>
            </a:r>
            <a:r>
              <a:rPr lang="ko-KR" altLang="en-US" dirty="0">
                <a:solidFill>
                  <a:schemeClr val="bg1"/>
                </a:solidFill>
              </a:rPr>
              <a:t>이후 새롭게 시행된 현 </a:t>
            </a:r>
            <a:r>
              <a:rPr lang="ko-KR" altLang="en-US" dirty="0" err="1">
                <a:solidFill>
                  <a:schemeClr val="bg1"/>
                </a:solidFill>
              </a:rPr>
              <a:t>일본국</a:t>
            </a:r>
            <a:r>
              <a:rPr lang="ko-KR" altLang="en-US" dirty="0">
                <a:solidFill>
                  <a:schemeClr val="bg1"/>
                </a:solidFill>
              </a:rPr>
              <a:t> 헌법에서는 </a:t>
            </a:r>
            <a:r>
              <a:rPr lang="ko-KR" altLang="en-US" dirty="0" err="1">
                <a:solidFill>
                  <a:schemeClr val="bg1"/>
                </a:solidFill>
              </a:rPr>
              <a:t>일본국의</a:t>
            </a:r>
            <a:r>
              <a:rPr lang="ko-KR" altLang="en-US" dirty="0">
                <a:solidFill>
                  <a:schemeClr val="bg1"/>
                </a:solidFill>
              </a:rPr>
              <a:t> 상징이자 일본과 일본 국민 통합의 상징으로 정의하고 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과거 </a:t>
            </a:r>
            <a:r>
              <a:rPr lang="ko-KR" altLang="en-US" dirty="0">
                <a:solidFill>
                  <a:schemeClr val="bg1"/>
                </a:solidFill>
              </a:rPr>
              <a:t>일본에서는 천황 외에도 황제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천자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 err="1">
                <a:solidFill>
                  <a:schemeClr val="bg1"/>
                </a:solidFill>
              </a:rPr>
              <a:t>미카도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帝みかど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등의 칭호가 통용됐으나 현재는 </a:t>
            </a:r>
            <a:r>
              <a:rPr lang="en-US" altLang="ko-KR" dirty="0">
                <a:solidFill>
                  <a:schemeClr val="bg1"/>
                </a:solidFill>
              </a:rPr>
              <a:t>'</a:t>
            </a:r>
            <a:r>
              <a:rPr lang="ko-KR" altLang="en-US" dirty="0">
                <a:solidFill>
                  <a:schemeClr val="bg1"/>
                </a:solidFill>
              </a:rPr>
              <a:t>천황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天皇</a:t>
            </a:r>
            <a:r>
              <a:rPr lang="en-US" altLang="ko-KR" dirty="0">
                <a:solidFill>
                  <a:schemeClr val="bg1"/>
                </a:solidFill>
              </a:rPr>
              <a:t>)'</a:t>
            </a:r>
            <a:r>
              <a:rPr lang="ko-KR" altLang="en-US" dirty="0">
                <a:solidFill>
                  <a:schemeClr val="bg1"/>
                </a:solidFill>
              </a:rPr>
              <a:t>으로 공식적인 명칭이 </a:t>
            </a:r>
            <a:r>
              <a:rPr lang="ko-KR" altLang="en-US" dirty="0"/>
              <a:t>통일된 상태이다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49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 칭호의 역사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해외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 latinLnBrk="1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일본어 </a:t>
            </a:r>
            <a:r>
              <a:rPr lang="ko-KR" altLang="en-US" dirty="0">
                <a:solidFill>
                  <a:schemeClr val="bg1"/>
                </a:solidFill>
              </a:rPr>
              <a:t>발음은 天皇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천황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의 한자 음독인 てんのう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en-US" altLang="ko-KR" dirty="0" err="1">
                <a:solidFill>
                  <a:schemeClr val="bg1"/>
                </a:solidFill>
              </a:rPr>
              <a:t>Tennō</a:t>
            </a:r>
            <a:r>
              <a:rPr lang="en-US" altLang="ko-KR" dirty="0">
                <a:solidFill>
                  <a:schemeClr val="bg1"/>
                </a:solidFill>
              </a:rPr>
              <a:t>). </a:t>
            </a:r>
            <a:r>
              <a:rPr lang="ko-KR" altLang="en-US" dirty="0">
                <a:solidFill>
                  <a:schemeClr val="bg1"/>
                </a:solidFill>
              </a:rPr>
              <a:t>영어로는 흔히 </a:t>
            </a:r>
            <a:r>
              <a:rPr lang="en-US" altLang="ko-KR" dirty="0">
                <a:solidFill>
                  <a:schemeClr val="bg1"/>
                </a:solidFill>
              </a:rPr>
              <a:t>Emperor of Japan</a:t>
            </a:r>
            <a:r>
              <a:rPr lang="ko-KR" altLang="en-US" dirty="0">
                <a:solidFill>
                  <a:schemeClr val="bg1"/>
                </a:solidFill>
              </a:rPr>
              <a:t>으로 옮긴다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영미권 </a:t>
            </a:r>
            <a:r>
              <a:rPr lang="ko-KR" altLang="en-US" dirty="0">
                <a:solidFill>
                  <a:schemeClr val="bg1"/>
                </a:solidFill>
              </a:rPr>
              <a:t>말고도 다른 국가에서도 황제 칭호를 붙이는데 특히 태국에서는 자국 국왕은 그냥 라자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국왕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라고 부르면서도 일본 천황에 대해서는 </a:t>
            </a:r>
            <a:r>
              <a:rPr lang="ko-KR" altLang="en-US" dirty="0" err="1">
                <a:solidFill>
                  <a:schemeClr val="bg1"/>
                </a:solidFill>
              </a:rPr>
              <a:t>마하라자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황제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라고 칭한다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marL="0" indent="0" fontAlgn="base" latinLnBrk="1">
              <a:buNone/>
            </a:pP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대한제국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독일제국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제정 러시아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프랑스 제국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중화제국 등 다른 </a:t>
            </a:r>
            <a:r>
              <a:rPr lang="ko-KR" altLang="en-US" dirty="0" err="1">
                <a:solidFill>
                  <a:schemeClr val="bg1"/>
                </a:solidFill>
              </a:rPr>
              <a:t>황제국의</a:t>
            </a:r>
            <a:r>
              <a:rPr lang="ko-KR" altLang="en-US" dirty="0">
                <a:solidFill>
                  <a:schemeClr val="bg1"/>
                </a:solidFill>
              </a:rPr>
              <a:t> 황제들이 모두 역사를 거치며 사라져버린 오늘날 지구상에서 유일하게 황제</a:t>
            </a:r>
            <a:r>
              <a:rPr lang="en-US" altLang="ko-KR" dirty="0">
                <a:solidFill>
                  <a:schemeClr val="bg1"/>
                </a:solidFill>
              </a:rPr>
              <a:t>(Emperor)</a:t>
            </a:r>
            <a:r>
              <a:rPr lang="ko-KR" altLang="en-US" dirty="0">
                <a:solidFill>
                  <a:schemeClr val="bg1"/>
                </a:solidFill>
              </a:rPr>
              <a:t>로 불리는 군주이다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 칭호의 역사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</a:rPr>
              <a:t>어원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천황이라는 </a:t>
            </a:r>
            <a:r>
              <a:rPr lang="ko-KR" altLang="en-US" dirty="0">
                <a:solidFill>
                  <a:schemeClr val="bg1"/>
                </a:solidFill>
              </a:rPr>
              <a:t>명칭은 건국 초기에는 사용되지 않았다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smtClean="0">
                <a:solidFill>
                  <a:schemeClr val="bg1"/>
                </a:solidFill>
              </a:rPr>
              <a:t>고대 </a:t>
            </a:r>
            <a:r>
              <a:rPr lang="ko-KR" altLang="en-US" dirty="0">
                <a:solidFill>
                  <a:schemeClr val="bg1"/>
                </a:solidFill>
              </a:rPr>
              <a:t>일본의 지배자들의 명칭은 </a:t>
            </a:r>
            <a:r>
              <a:rPr lang="ko-KR" altLang="en-US" dirty="0" err="1">
                <a:solidFill>
                  <a:schemeClr val="bg1"/>
                </a:solidFill>
              </a:rPr>
              <a:t>오키미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大王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大君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등을 거쳐서 마지막으로 </a:t>
            </a:r>
            <a:r>
              <a:rPr lang="ko-KR" altLang="en-US" dirty="0" err="1" smtClean="0">
                <a:solidFill>
                  <a:schemeClr val="bg1"/>
                </a:solidFill>
              </a:rPr>
              <a:t>스메라미코토라는</a:t>
            </a:r>
            <a:r>
              <a:rPr lang="ko-KR" altLang="en-US" dirty="0" smtClean="0">
                <a:solidFill>
                  <a:schemeClr val="bg1"/>
                </a:solidFill>
              </a:rPr>
              <a:t> 명칭을 사용했다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 err="1" smtClean="0">
                <a:solidFill>
                  <a:schemeClr val="bg1"/>
                </a:solidFill>
              </a:rPr>
              <a:t>스메라미코토의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의미를 한자를 빌려 표기한 것이 천황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天皇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이다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endParaRPr lang="ko-KR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천황이라고 읽기 시작한 것은 </a:t>
            </a:r>
            <a:r>
              <a:rPr lang="ko-KR" altLang="en-US" dirty="0" err="1">
                <a:solidFill>
                  <a:schemeClr val="bg1"/>
                </a:solidFill>
              </a:rPr>
              <a:t>무로마치</a:t>
            </a:r>
            <a:r>
              <a:rPr lang="ko-KR" altLang="en-US" dirty="0">
                <a:solidFill>
                  <a:schemeClr val="bg1"/>
                </a:solidFill>
              </a:rPr>
              <a:t> 막부 시대 황실이 권력 투쟁에서 완전히 밀려나면서 </a:t>
            </a:r>
            <a:r>
              <a:rPr lang="ko-KR" altLang="en-US" dirty="0" err="1" smtClean="0">
                <a:solidFill>
                  <a:schemeClr val="bg1"/>
                </a:solidFill>
              </a:rPr>
              <a:t>스메라미코토의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의미가 </a:t>
            </a:r>
            <a:r>
              <a:rPr lang="ko-KR" altLang="en-US" dirty="0" err="1">
                <a:solidFill>
                  <a:schemeClr val="bg1"/>
                </a:solidFill>
              </a:rPr>
              <a:t>잊혀져간</a:t>
            </a:r>
            <a:r>
              <a:rPr lang="ko-KR" altLang="en-US" dirty="0">
                <a:solidFill>
                  <a:schemeClr val="bg1"/>
                </a:solidFill>
              </a:rPr>
              <a:t> 시기였던 것으로 보인다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8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천황 관련 신화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66568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>
                <a:solidFill>
                  <a:schemeClr val="bg1"/>
                </a:solidFill>
              </a:rPr>
              <a:t>군주를 신격화하려는</a:t>
            </a:r>
            <a:r>
              <a:rPr lang="en-US" altLang="ko-KR" dirty="0">
                <a:solidFill>
                  <a:schemeClr val="bg1"/>
                </a:solidFill>
              </a:rPr>
              <a:t>' </a:t>
            </a:r>
            <a:r>
              <a:rPr lang="ko-KR" altLang="en-US" dirty="0">
                <a:solidFill>
                  <a:schemeClr val="bg1"/>
                </a:solidFill>
              </a:rPr>
              <a:t>특성으로 인해서 천황은 일본 신화의 태양의 여신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아마테라스 </a:t>
            </a:r>
            <a:r>
              <a:rPr lang="ko-KR" altLang="en-US" dirty="0" err="1">
                <a:solidFill>
                  <a:schemeClr val="bg1"/>
                </a:solidFill>
              </a:rPr>
              <a:t>오미카미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신의 자손으로 </a:t>
            </a:r>
            <a:r>
              <a:rPr lang="ko-KR" altLang="en-US" dirty="0">
                <a:solidFill>
                  <a:schemeClr val="bg1"/>
                </a:solidFill>
              </a:rPr>
              <a:t>설정되어 있다</a:t>
            </a:r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ko-KR" altLang="en-US" dirty="0">
                <a:solidFill>
                  <a:schemeClr val="bg1"/>
                </a:solidFill>
              </a:rPr>
              <a:t>아마테라스의 손자인 </a:t>
            </a:r>
            <a:r>
              <a:rPr lang="ko-KR" altLang="en-US" dirty="0" err="1">
                <a:solidFill>
                  <a:schemeClr val="bg1"/>
                </a:solidFill>
              </a:rPr>
              <a:t>아마츠히코히코호노니니기노미코토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 err="1">
                <a:solidFill>
                  <a:schemeClr val="bg1"/>
                </a:solidFill>
              </a:rPr>
              <a:t>天津彦彦火瓊瓊杵尊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이하 </a:t>
            </a:r>
            <a:r>
              <a:rPr lang="ko-KR" altLang="en-US" dirty="0" err="1" smtClean="0">
                <a:solidFill>
                  <a:schemeClr val="bg1"/>
                </a:solidFill>
              </a:rPr>
              <a:t>니니기</a:t>
            </a:r>
            <a:r>
              <a:rPr lang="en-US" altLang="ko-KR" dirty="0" smtClean="0">
                <a:solidFill>
                  <a:schemeClr val="bg1"/>
                </a:solidFill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</a:rPr>
              <a:t>가 </a:t>
            </a:r>
            <a:r>
              <a:rPr lang="ko-KR" altLang="en-US" dirty="0" err="1" smtClean="0">
                <a:solidFill>
                  <a:schemeClr val="bg1"/>
                </a:solidFill>
              </a:rPr>
              <a:t>야마토의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오쿠니누시를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몰아냈고 그 후 </a:t>
            </a:r>
            <a:r>
              <a:rPr lang="ko-KR" altLang="en-US" dirty="0" err="1">
                <a:solidFill>
                  <a:schemeClr val="bg1"/>
                </a:solidFill>
              </a:rPr>
              <a:t>니니기의</a:t>
            </a:r>
            <a:r>
              <a:rPr lang="ko-KR" altLang="en-US" dirty="0">
                <a:solidFill>
                  <a:schemeClr val="bg1"/>
                </a:solidFill>
              </a:rPr>
              <a:t> 자손인 진무 </a:t>
            </a:r>
            <a:r>
              <a:rPr lang="ko-KR" altLang="en-US" dirty="0" err="1">
                <a:solidFill>
                  <a:schemeClr val="bg1"/>
                </a:solidFill>
              </a:rPr>
              <a:t>덴노가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야마토를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통일했다고 한다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chemeClr val="bg1"/>
                </a:solidFill>
              </a:rPr>
              <a:t>일본신화에 따르면 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세계 </a:t>
            </a:r>
            <a:r>
              <a:rPr lang="ko-KR" altLang="en-US" dirty="0">
                <a:solidFill>
                  <a:schemeClr val="bg1"/>
                </a:solidFill>
              </a:rPr>
              <a:t>유일의 </a:t>
            </a:r>
            <a:r>
              <a:rPr lang="ko-KR" altLang="en-US" dirty="0" smtClean="0">
                <a:solidFill>
                  <a:schemeClr val="bg1"/>
                </a:solidFill>
              </a:rPr>
              <a:t>황제</a:t>
            </a:r>
            <a:r>
              <a:rPr lang="en-US" altLang="ko-KR" dirty="0" smtClean="0">
                <a:solidFill>
                  <a:schemeClr val="bg1"/>
                </a:solidFill>
              </a:rPr>
              <a:t>'</a:t>
            </a:r>
            <a:r>
              <a:rPr lang="ko-KR" altLang="en-US" dirty="0" smtClean="0">
                <a:solidFill>
                  <a:schemeClr val="bg1"/>
                </a:solidFill>
              </a:rPr>
              <a:t>이자 </a:t>
            </a:r>
            <a:r>
              <a:rPr lang="ko-KR" altLang="en-US" dirty="0">
                <a:solidFill>
                  <a:schemeClr val="bg1"/>
                </a:solidFill>
              </a:rPr>
              <a:t>신의 혈통을 이어받은 </a:t>
            </a:r>
            <a:r>
              <a:rPr lang="en-US" altLang="ko-KR" dirty="0" smtClean="0">
                <a:solidFill>
                  <a:schemeClr val="bg1"/>
                </a:solidFill>
              </a:rPr>
              <a:t>＇</a:t>
            </a:r>
            <a:r>
              <a:rPr lang="ko-KR" altLang="en-US" dirty="0" err="1" smtClean="0">
                <a:solidFill>
                  <a:schemeClr val="bg1"/>
                </a:solidFill>
              </a:rPr>
              <a:t>아라히토가미</a:t>
            </a:r>
            <a:r>
              <a:rPr lang="en-US" altLang="ko-KR" dirty="0" smtClean="0">
                <a:solidFill>
                  <a:schemeClr val="bg1"/>
                </a:solidFill>
              </a:rPr>
              <a:t>(</a:t>
            </a:r>
            <a:r>
              <a:rPr lang="ko-KR" altLang="en-US" dirty="0" err="1" smtClean="0">
                <a:solidFill>
                  <a:schemeClr val="bg1"/>
                </a:solidFill>
              </a:rPr>
              <a:t>현인신</a:t>
            </a:r>
            <a:r>
              <a:rPr lang="en-US" altLang="ko-KR" dirty="0" smtClean="0">
                <a:solidFill>
                  <a:schemeClr val="bg1"/>
                </a:solidFill>
              </a:rPr>
              <a:t>)＇</a:t>
            </a:r>
            <a:r>
              <a:rPr lang="ko-KR" altLang="en-US" dirty="0" smtClean="0">
                <a:solidFill>
                  <a:schemeClr val="bg1"/>
                </a:solidFill>
              </a:rPr>
              <a:t>이며 </a:t>
            </a:r>
            <a:r>
              <a:rPr lang="ko-KR" altLang="en-US" dirty="0">
                <a:solidFill>
                  <a:schemeClr val="bg1"/>
                </a:solidFill>
              </a:rPr>
              <a:t>일본의 역사 기록에 따르면 천황의 혈통이 초대 진무 </a:t>
            </a:r>
            <a:r>
              <a:rPr lang="ko-KR" altLang="en-US" dirty="0" err="1">
                <a:solidFill>
                  <a:schemeClr val="bg1"/>
                </a:solidFill>
              </a:rPr>
              <a:t>덴노</a:t>
            </a:r>
            <a:r>
              <a:rPr lang="ko-KR" altLang="en-US" dirty="0">
                <a:solidFill>
                  <a:schemeClr val="bg1"/>
                </a:solidFill>
              </a:rPr>
              <a:t> 이후로 한번도 끊어졌던 </a:t>
            </a:r>
            <a:r>
              <a:rPr lang="ko-KR" altLang="en-US" dirty="0"/>
              <a:t>적이 없었기 때문에 </a:t>
            </a:r>
            <a:r>
              <a:rPr lang="en-US" altLang="ko-KR" dirty="0" smtClean="0"/>
              <a:t>'</a:t>
            </a:r>
            <a:r>
              <a:rPr lang="ko-KR" altLang="en-US" dirty="0" smtClean="0"/>
              <a:t>만세일계의 수호신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으로도 </a:t>
            </a:r>
            <a:r>
              <a:rPr lang="ko-KR" altLang="en-US" dirty="0"/>
              <a:t>불린다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55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61CECA7-AC51-4448-A898-25297C76219E}"/>
  <p:tag name="GENSWF_ADVANCE_TIME" val="4.5"/>
  <p:tag name="TIMING" val="|5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古">
      <a:majorFont>
        <a:latin typeface="微软雅黑"/>
        <a:ea typeface="宋徽宗瘦金体"/>
        <a:cs typeface=""/>
      </a:majorFont>
      <a:minorFont>
        <a:latin typeface="微软雅黑"/>
        <a:ea typeface="宋徽宗瘦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 algn="ctr">
          <a:buFont typeface="Arial"/>
          <a:buChar char="•"/>
          <a:defRPr sz="2400" b="1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653</Words>
  <Application>Microsoft Office PowerPoint</Application>
  <PresentationFormat>와이드스크린</PresentationFormat>
  <Paragraphs>57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微软雅黑</vt:lpstr>
      <vt:lpstr>Arial</vt:lpstr>
      <vt:lpstr>宋徽宗瘦金体</vt:lpstr>
      <vt:lpstr>等线</vt:lpstr>
      <vt:lpstr>Office 主题​​</vt:lpstr>
      <vt:lpstr>일본의 정치와 경제 천황제</vt:lpstr>
      <vt:lpstr>현재 일본의 천황</vt:lpstr>
      <vt:lpstr>제국헌법의 천황</vt:lpstr>
      <vt:lpstr>천황에 대한 일본 법제국의 견해</vt:lpstr>
      <vt:lpstr>천황제에 대한 여론 조사</vt:lpstr>
      <vt:lpstr>천황 칭호의 역사</vt:lpstr>
      <vt:lpstr>천황 칭호의 역사(해외)</vt:lpstr>
      <vt:lpstr>천황 칭호의 역사(어원)</vt:lpstr>
      <vt:lpstr>천황 관련 신화</vt:lpstr>
      <vt:lpstr>PowerPoint 프레젠테이션</vt:lpstr>
      <vt:lpstr>현대의 천황제</vt:lpstr>
      <vt:lpstr>현대의 천황제</vt:lpstr>
      <vt:lpstr>천황의 나라, 일본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1031-la</dc:title>
  <dc:creator>Doris</dc:creator>
  <cp:lastModifiedBy>권 구휘</cp:lastModifiedBy>
  <cp:revision>271</cp:revision>
  <dcterms:created xsi:type="dcterms:W3CDTF">2016-10-31T08:03:47Z</dcterms:created>
  <dcterms:modified xsi:type="dcterms:W3CDTF">2020-10-06T02:00:39Z</dcterms:modified>
</cp:coreProperties>
</file>