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256" r:id="rId5"/>
    <p:sldId id="263" r:id="rId6"/>
    <p:sldId id="264" r:id="rId7"/>
    <p:sldId id="280" r:id="rId8"/>
    <p:sldId id="276" r:id="rId9"/>
    <p:sldId id="291" r:id="rId10"/>
    <p:sldId id="298" r:id="rId11"/>
    <p:sldId id="292" r:id="rId12"/>
    <p:sldId id="293" r:id="rId13"/>
    <p:sldId id="282" r:id="rId14"/>
    <p:sldId id="295" r:id="rId15"/>
    <p:sldId id="287" r:id="rId16"/>
    <p:sldId id="283" r:id="rId17"/>
    <p:sldId id="300" r:id="rId18"/>
    <p:sldId id="277" r:id="rId19"/>
    <p:sldId id="301" r:id="rId20"/>
    <p:sldId id="303" r:id="rId21"/>
    <p:sldId id="302" r:id="rId22"/>
    <p:sldId id="296" r:id="rId23"/>
    <p:sldId id="278" r:id="rId24"/>
    <p:sldId id="281" r:id="rId25"/>
    <p:sldId id="299" r:id="rId26"/>
    <p:sldId id="297" r:id="rId27"/>
    <p:sldId id="284" r:id="rId28"/>
    <p:sldId id="266" r:id="rId29"/>
  </p:sldIdLst>
  <p:sldSz cx="12192000" cy="6858000"/>
  <p:notesSz cx="6858000" cy="9144000"/>
  <p:embeddedFontLst>
    <p:embeddedFont>
      <p:font typeface="맑은 고딕" panose="020B0503020000020004" pitchFamily="50" charset="-127"/>
      <p:regular r:id="rId32"/>
      <p:bold r:id="rId33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506" userDrawn="1">
          <p15:clr>
            <a:srgbClr val="A4A3A4"/>
          </p15:clr>
        </p15:guide>
        <p15:guide id="3" pos="7174" userDrawn="1">
          <p15:clr>
            <a:srgbClr val="A4A3A4"/>
          </p15:clr>
        </p15:guide>
        <p15:guide id="4" orient="horz" pos="436" userDrawn="1">
          <p15:clr>
            <a:srgbClr val="A4A3A4"/>
          </p15:clr>
        </p15:guide>
        <p15:guide id="5" orient="horz" pos="4088" userDrawn="1">
          <p15:clr>
            <a:srgbClr val="A4A3A4"/>
          </p15:clr>
        </p15:guide>
        <p15:guide id="6" pos="3840" userDrawn="1">
          <p15:clr>
            <a:srgbClr val="A4A3A4"/>
          </p15:clr>
        </p15:guide>
        <p15:guide id="7" pos="65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CFD1"/>
    <a:srgbClr val="D0E0D9"/>
    <a:srgbClr val="4B465E"/>
    <a:srgbClr val="BBFFE6"/>
    <a:srgbClr val="F8FAFA"/>
    <a:srgbClr val="F2F2F2"/>
    <a:srgbClr val="332543"/>
    <a:srgbClr val="F8F8F8"/>
    <a:srgbClr val="301A46"/>
    <a:srgbClr val="FF5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053" autoAdjust="0"/>
    <p:restoredTop sz="94660"/>
  </p:normalViewPr>
  <p:slideViewPr>
    <p:cSldViewPr snapToGrid="0">
      <p:cViewPr varScale="1">
        <p:scale>
          <a:sx n="126" d="100"/>
          <a:sy n="126" d="100"/>
        </p:scale>
        <p:origin x="144" y="330"/>
      </p:cViewPr>
      <p:guideLst>
        <p:guide pos="506"/>
        <p:guide pos="7174"/>
        <p:guide orient="horz" pos="436"/>
        <p:guide orient="horz" pos="4088"/>
        <p:guide pos="3840"/>
        <p:guide pos="65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292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2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1.fntdata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DEAE4A-A09C-4E7B-B24F-46F0D09F3E4E}" type="datetimeFigureOut">
              <a:rPr lang="ko-KR" altLang="en-US" smtClean="0"/>
              <a:t>2020-10-04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9B74EB-7915-4BC2-A0F3-A8C69D963DF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80151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E87483-C397-43F3-ABB1-B8D09FEC7C42}" type="datetimeFigureOut">
              <a:rPr lang="ko-KR" altLang="en-US" smtClean="0"/>
              <a:t>2020-10-04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717C5-460F-4A32-8DBF-627906F550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05319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717C5-460F-4A32-8DBF-627906F5508C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4959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gradFill>
          <a:gsLst>
            <a:gs pos="0">
              <a:srgbClr val="BBFFE6"/>
            </a:gs>
            <a:gs pos="100000">
              <a:srgbClr val="55CFD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9"/>
          <p:cNvGrpSpPr/>
          <p:nvPr userDrawn="1"/>
        </p:nvGrpSpPr>
        <p:grpSpPr>
          <a:xfrm>
            <a:off x="1640791" y="1483062"/>
            <a:ext cx="8226975" cy="3891876"/>
            <a:chOff x="956306" y="1185729"/>
            <a:chExt cx="9484030" cy="4486542"/>
          </a:xfrm>
        </p:grpSpPr>
        <p:sp>
          <p:nvSpPr>
            <p:cNvPr id="8" name="다이아몬드 7"/>
            <p:cNvSpPr/>
            <p:nvPr userDrawn="1"/>
          </p:nvSpPr>
          <p:spPr>
            <a:xfrm>
              <a:off x="3852729" y="1185729"/>
              <a:ext cx="4486542" cy="4486542"/>
            </a:xfrm>
            <a:prstGeom prst="diamond">
              <a:avLst/>
            </a:pr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다이아몬드 16"/>
            <p:cNvSpPr/>
            <p:nvPr userDrawn="1"/>
          </p:nvSpPr>
          <p:spPr>
            <a:xfrm>
              <a:off x="4113020" y="1446020"/>
              <a:ext cx="3965960" cy="3965960"/>
            </a:xfrm>
            <a:prstGeom prst="diamond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다이아몬드 17"/>
            <p:cNvSpPr/>
            <p:nvPr userDrawn="1"/>
          </p:nvSpPr>
          <p:spPr>
            <a:xfrm>
              <a:off x="2079833" y="2026243"/>
              <a:ext cx="2805513" cy="2805513"/>
            </a:xfrm>
            <a:prstGeom prst="diamond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다이아몬드 19"/>
            <p:cNvSpPr/>
            <p:nvPr userDrawn="1"/>
          </p:nvSpPr>
          <p:spPr>
            <a:xfrm>
              <a:off x="7196805" y="2026243"/>
              <a:ext cx="2805513" cy="2805513"/>
            </a:xfrm>
            <a:prstGeom prst="diamond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다이아몬드 20"/>
            <p:cNvSpPr/>
            <p:nvPr userDrawn="1"/>
          </p:nvSpPr>
          <p:spPr>
            <a:xfrm>
              <a:off x="7038617" y="3962042"/>
              <a:ext cx="666573" cy="666573"/>
            </a:xfrm>
            <a:prstGeom prst="diamond">
              <a:avLst/>
            </a:prstGeom>
            <a:solidFill>
              <a:schemeClr val="bg1">
                <a:alpha val="80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다이아몬드 21"/>
            <p:cNvSpPr/>
            <p:nvPr userDrawn="1"/>
          </p:nvSpPr>
          <p:spPr>
            <a:xfrm>
              <a:off x="7745693" y="4122010"/>
              <a:ext cx="491475" cy="506606"/>
            </a:xfrm>
            <a:prstGeom prst="diamond">
              <a:avLst/>
            </a:prstGeom>
            <a:solidFill>
              <a:schemeClr val="bg1">
                <a:alpha val="50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다이아몬드 22"/>
            <p:cNvSpPr/>
            <p:nvPr userDrawn="1"/>
          </p:nvSpPr>
          <p:spPr>
            <a:xfrm>
              <a:off x="7657120" y="4375313"/>
              <a:ext cx="491475" cy="506606"/>
            </a:xfrm>
            <a:prstGeom prst="diamond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다이아몬드 23"/>
            <p:cNvSpPr/>
            <p:nvPr userDrawn="1"/>
          </p:nvSpPr>
          <p:spPr>
            <a:xfrm>
              <a:off x="9510843" y="2804846"/>
              <a:ext cx="491475" cy="506606"/>
            </a:xfrm>
            <a:prstGeom prst="diamond">
              <a:avLst/>
            </a:prstGeom>
            <a:solidFill>
              <a:schemeClr val="bg1">
                <a:alpha val="50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다이아몬드 24"/>
            <p:cNvSpPr/>
            <p:nvPr userDrawn="1"/>
          </p:nvSpPr>
          <p:spPr>
            <a:xfrm>
              <a:off x="9756580" y="1849386"/>
              <a:ext cx="491475" cy="506606"/>
            </a:xfrm>
            <a:prstGeom prst="diamond">
              <a:avLst/>
            </a:prstGeom>
            <a:solidFill>
              <a:schemeClr val="bg1">
                <a:alpha val="50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다이아몬드 25"/>
            <p:cNvSpPr/>
            <p:nvPr userDrawn="1"/>
          </p:nvSpPr>
          <p:spPr>
            <a:xfrm>
              <a:off x="3693964" y="4201993"/>
              <a:ext cx="491475" cy="506606"/>
            </a:xfrm>
            <a:prstGeom prst="diamond">
              <a:avLst/>
            </a:prstGeom>
            <a:solidFill>
              <a:schemeClr val="bg1">
                <a:alpha val="50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다이아몬드 26"/>
            <p:cNvSpPr/>
            <p:nvPr userDrawn="1"/>
          </p:nvSpPr>
          <p:spPr>
            <a:xfrm>
              <a:off x="4557089" y="5042508"/>
              <a:ext cx="491475" cy="506606"/>
            </a:xfrm>
            <a:prstGeom prst="diamond">
              <a:avLst/>
            </a:prstGeom>
            <a:solidFill>
              <a:schemeClr val="bg1">
                <a:alpha val="50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다이아몬드 27"/>
            <p:cNvSpPr/>
            <p:nvPr userDrawn="1"/>
          </p:nvSpPr>
          <p:spPr>
            <a:xfrm>
              <a:off x="4350165" y="2355992"/>
              <a:ext cx="666573" cy="666573"/>
            </a:xfrm>
            <a:prstGeom prst="diamond">
              <a:avLst/>
            </a:prstGeom>
            <a:solidFill>
              <a:schemeClr val="bg1">
                <a:alpha val="50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다이아몬드 28"/>
            <p:cNvSpPr/>
            <p:nvPr userDrawn="1"/>
          </p:nvSpPr>
          <p:spPr>
            <a:xfrm>
              <a:off x="2006838" y="2694686"/>
              <a:ext cx="666573" cy="666573"/>
            </a:xfrm>
            <a:prstGeom prst="diamond">
              <a:avLst/>
            </a:prstGeom>
            <a:solidFill>
              <a:schemeClr val="bg1">
                <a:alpha val="50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다이아몬드 29"/>
            <p:cNvSpPr/>
            <p:nvPr userDrawn="1"/>
          </p:nvSpPr>
          <p:spPr>
            <a:xfrm>
              <a:off x="2531511" y="4789205"/>
              <a:ext cx="328169" cy="338272"/>
            </a:xfrm>
            <a:prstGeom prst="diamond">
              <a:avLst/>
            </a:prstGeom>
            <a:solidFill>
              <a:schemeClr val="bg1">
                <a:alpha val="80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다이아몬드 30"/>
            <p:cNvSpPr/>
            <p:nvPr userDrawn="1"/>
          </p:nvSpPr>
          <p:spPr>
            <a:xfrm>
              <a:off x="10112167" y="3623770"/>
              <a:ext cx="328169" cy="338272"/>
            </a:xfrm>
            <a:prstGeom prst="diamond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다이아몬드 31"/>
            <p:cNvSpPr/>
            <p:nvPr userDrawn="1"/>
          </p:nvSpPr>
          <p:spPr>
            <a:xfrm>
              <a:off x="1567573" y="2635710"/>
              <a:ext cx="328169" cy="338272"/>
            </a:xfrm>
            <a:prstGeom prst="diamond">
              <a:avLst/>
            </a:prstGeom>
            <a:solidFill>
              <a:schemeClr val="bg1">
                <a:alpha val="80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다이아몬드 32"/>
            <p:cNvSpPr/>
            <p:nvPr userDrawn="1"/>
          </p:nvSpPr>
          <p:spPr>
            <a:xfrm>
              <a:off x="956306" y="3090727"/>
              <a:ext cx="328169" cy="338272"/>
            </a:xfrm>
            <a:prstGeom prst="diamond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2308052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bg>
      <p:bgPr>
        <a:solidFill>
          <a:srgbClr val="BBFFE6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7790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bg>
      <p:bgPr>
        <a:solidFill>
          <a:srgbClr val="4B46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7283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8611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 userDrawn="1"/>
        </p:nvSpPr>
        <p:spPr>
          <a:xfrm>
            <a:off x="0" y="6605899"/>
            <a:ext cx="12192000" cy="252101"/>
          </a:xfrm>
          <a:prstGeom prst="rect">
            <a:avLst/>
          </a:prstGeom>
          <a:solidFill>
            <a:srgbClr val="55CFD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바닥글 개체 틀 4"/>
          <p:cNvSpPr txBox="1">
            <a:spLocks/>
          </p:cNvSpPr>
          <p:nvPr userDrawn="1"/>
        </p:nvSpPr>
        <p:spPr>
          <a:xfrm>
            <a:off x="489959" y="655587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l" defTabSz="914400" rtl="0" eaLnBrk="1" latinLnBrk="1" hangingPunct="1">
              <a:defRPr sz="800" b="0" kern="12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900" kern="12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defRPr/>
            </a:pPr>
            <a:r>
              <a:rPr lang="en-US" altLang="ko-KR" dirty="0">
                <a:solidFill>
                  <a:schemeClr val="bg1"/>
                </a:solidFill>
              </a:rPr>
              <a:t>        © </a:t>
            </a:r>
            <a:r>
              <a:rPr lang="en-US" altLang="ko-KR" dirty="0" err="1">
                <a:solidFill>
                  <a:schemeClr val="bg1"/>
                </a:solidFill>
              </a:rPr>
              <a:t>Smilegate</a:t>
            </a:r>
            <a:r>
              <a:rPr lang="en-US" altLang="ko-KR" dirty="0">
                <a:solidFill>
                  <a:schemeClr val="bg1"/>
                </a:solidFill>
              </a:rPr>
              <a:t> </a:t>
            </a:r>
            <a:r>
              <a:rPr lang="en-US" altLang="ko-KR" dirty="0" err="1">
                <a:solidFill>
                  <a:schemeClr val="bg1"/>
                </a:solidFill>
              </a:rPr>
              <a:t>Megaport</a:t>
            </a:r>
            <a:r>
              <a:rPr lang="en-US" altLang="ko-KR" dirty="0">
                <a:solidFill>
                  <a:schemeClr val="bg1"/>
                </a:solidFill>
              </a:rPr>
              <a:t>. All rights reserved.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3" name="슬라이드 번호 개체 틀 5"/>
          <p:cNvSpPr txBox="1">
            <a:spLocks/>
          </p:cNvSpPr>
          <p:nvPr userDrawn="1"/>
        </p:nvSpPr>
        <p:spPr>
          <a:xfrm>
            <a:off x="9448800" y="65338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A9321B-8E93-4938-ACA9-6254A66BA3E1}" type="slidenum">
              <a:rPr lang="ko-KR" altLang="en-US" smtClean="0">
                <a:solidFill>
                  <a:schemeClr val="bg1"/>
                </a:solidFill>
              </a:rPr>
              <a:pPr/>
              <a:t>‹#›</a:t>
            </a:fld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4" name="그림 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7" y="6655153"/>
            <a:ext cx="1213502" cy="15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927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</p:sldLayoutIdLst>
  <p:hf hd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5dHut1B9Rko?feature=oembed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_-THLxgDh4?feature=oembed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uXK5VzZLrI?feature=oembe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9oOi3my9vvk?feature=oembed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dLAbnaVbLQ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90123" y="2678928"/>
            <a:ext cx="3611753" cy="584705"/>
          </a:xfrm>
          <a:prstGeom prst="rect">
            <a:avLst/>
          </a:prstGeom>
          <a:noFill/>
        </p:spPr>
        <p:txBody>
          <a:bodyPr wrap="none" lIns="91374" tIns="45685" rIns="91374" bIns="45685">
            <a:spAutoFit/>
          </a:bodyPr>
          <a:lstStyle/>
          <a:p>
            <a:pPr algn="ctr" defTabSz="912813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kumimoji="1" lang="ko-KR" altLang="en-US" sz="3200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일본어와 일본사회</a:t>
            </a:r>
            <a:endParaRPr kumimoji="1" lang="en-US" altLang="ko-KR" sz="3200" b="1" dirty="0">
              <a:ln>
                <a:solidFill>
                  <a:schemeClr val="bg1">
                    <a:lumMod val="85000"/>
                    <a:alpha val="0"/>
                  </a:schemeClr>
                </a:solidFill>
              </a:ln>
              <a:solidFill>
                <a:srgbClr val="4B465E"/>
              </a:solidFill>
              <a:latin typeface="맑은 고딕" pitchFamily="50" charset="-127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9179" y="3106218"/>
            <a:ext cx="8893648" cy="1015592"/>
          </a:xfrm>
          <a:prstGeom prst="rect">
            <a:avLst/>
          </a:prstGeom>
          <a:noFill/>
        </p:spPr>
        <p:txBody>
          <a:bodyPr wrap="none" lIns="91374" tIns="45685" rIns="91374" bIns="45685">
            <a:spAutoFit/>
          </a:bodyPr>
          <a:lstStyle/>
          <a:p>
            <a:pPr algn="ctr" defTabSz="912813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kumimoji="1" lang="ko-KR" altLang="en-US" sz="6000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일본의 신도</a:t>
            </a:r>
            <a:r>
              <a:rPr kumimoji="1" lang="en-US" altLang="ko-KR" sz="6000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, </a:t>
            </a:r>
            <a:r>
              <a:rPr kumimoji="1" lang="ko-KR" altLang="en-US" sz="6000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불교와 종교</a:t>
            </a:r>
            <a:endParaRPr kumimoji="1" lang="en-US" altLang="ko-KR" sz="6000" b="1" dirty="0">
              <a:ln>
                <a:solidFill>
                  <a:schemeClr val="bg1">
                    <a:lumMod val="85000"/>
                    <a:alpha val="0"/>
                  </a:schemeClr>
                </a:solidFill>
              </a:ln>
              <a:solidFill>
                <a:srgbClr val="4B465E"/>
              </a:solidFill>
              <a:latin typeface="맑은 고딕" pitchFamily="50" charset="-127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65662" y="4410636"/>
            <a:ext cx="2260678" cy="276928"/>
          </a:xfrm>
          <a:prstGeom prst="rect">
            <a:avLst/>
          </a:prstGeom>
          <a:noFill/>
        </p:spPr>
        <p:txBody>
          <a:bodyPr wrap="none" lIns="91374" tIns="45685" rIns="91374" bIns="45685">
            <a:spAutoFit/>
          </a:bodyPr>
          <a:lstStyle/>
          <a:p>
            <a:pPr algn="ctr" defTabSz="912813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kumimoji="1" lang="en-US" altLang="ko-KR" sz="1200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Made By. </a:t>
            </a:r>
            <a:r>
              <a:rPr kumimoji="1" lang="ko-KR" altLang="en-US" sz="1200" b="1" dirty="0" err="1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허환희</a:t>
            </a:r>
            <a:r>
              <a:rPr kumimoji="1" lang="ko-KR" altLang="en-US" sz="1200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 </a:t>
            </a:r>
            <a:r>
              <a:rPr kumimoji="1" lang="en-US" altLang="ko-KR" sz="1200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(22002108)</a:t>
            </a:r>
          </a:p>
        </p:txBody>
      </p:sp>
    </p:spTree>
    <p:extLst>
      <p:ext uri="{BB962C8B-B14F-4D97-AF65-F5344CB8AC3E}">
        <p14:creationId xmlns:p14="http://schemas.microsoft.com/office/powerpoint/2010/main" val="3340345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521264" y="339362"/>
            <a:ext cx="3146637" cy="634858"/>
            <a:chOff x="521264" y="339362"/>
            <a:chExt cx="3146637" cy="634858"/>
          </a:xfrm>
        </p:grpSpPr>
        <p:sp>
          <p:nvSpPr>
            <p:cNvPr id="3" name="다이아몬드 2"/>
            <p:cNvSpPr/>
            <p:nvPr/>
          </p:nvSpPr>
          <p:spPr>
            <a:xfrm>
              <a:off x="521264" y="410198"/>
              <a:ext cx="564022" cy="564022"/>
            </a:xfrm>
            <a:prstGeom prst="diamond">
              <a:avLst/>
            </a:prstGeom>
            <a:solidFill>
              <a:srgbClr val="55CF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4" name="그룹 3"/>
            <p:cNvGrpSpPr/>
            <p:nvPr/>
          </p:nvGrpSpPr>
          <p:grpSpPr>
            <a:xfrm>
              <a:off x="1110924" y="339362"/>
              <a:ext cx="2556977" cy="613763"/>
              <a:chOff x="1110924" y="256992"/>
              <a:chExt cx="2556977" cy="613763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1110924" y="256992"/>
                <a:ext cx="2556977" cy="461594"/>
              </a:xfrm>
              <a:prstGeom prst="rect">
                <a:avLst/>
              </a:prstGeom>
              <a:noFill/>
            </p:spPr>
            <p:txBody>
              <a:bodyPr wrap="none" lIns="91374" tIns="45685" rIns="91374" bIns="45685">
                <a:spAutoFit/>
              </a:bodyPr>
              <a:lstStyle/>
              <a:p>
                <a:pPr defTabSz="912813" fontAlgn="base">
                  <a:spcBef>
                    <a:spcPts val="600"/>
                  </a:spcBef>
                  <a:spcAft>
                    <a:spcPct val="0"/>
                  </a:spcAft>
                  <a:defRPr/>
                </a:pPr>
                <a:r>
                  <a:rPr kumimoji="1" lang="ko-KR" altLang="en-US" sz="2400" b="1" dirty="0" err="1">
                    <a:ln>
                      <a:solidFill>
                        <a:schemeClr val="bg1">
                          <a:lumMod val="85000"/>
                          <a:alpha val="0"/>
                        </a:schemeClr>
                      </a:solidFill>
                    </a:ln>
                    <a:solidFill>
                      <a:srgbClr val="4B465E"/>
                    </a:solidFill>
                    <a:latin typeface="맑은 고딕" pitchFamily="50" charset="-127"/>
                    <a:cs typeface="Arial" panose="020B0604020202020204" pitchFamily="34" charset="0"/>
                  </a:rPr>
                  <a:t>그외</a:t>
                </a:r>
                <a:r>
                  <a:rPr kumimoji="1" lang="ko-KR" altLang="en-US" sz="2400" b="1" dirty="0">
                    <a:ln>
                      <a:solidFill>
                        <a:schemeClr val="bg1">
                          <a:lumMod val="85000"/>
                          <a:alpha val="0"/>
                        </a:schemeClr>
                      </a:solidFill>
                    </a:ln>
                    <a:solidFill>
                      <a:srgbClr val="4B465E"/>
                    </a:solidFill>
                    <a:latin typeface="맑은 고딕" pitchFamily="50" charset="-127"/>
                    <a:cs typeface="Arial" panose="020B0604020202020204" pitchFamily="34" charset="0"/>
                  </a:rPr>
                  <a:t> 일본의 종교</a:t>
                </a:r>
                <a:endParaRPr kumimoji="1" lang="en-US" altLang="ko-KR" sz="2400" b="1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110924" y="616910"/>
                <a:ext cx="1920585" cy="253845"/>
              </a:xfrm>
              <a:prstGeom prst="rect">
                <a:avLst/>
              </a:prstGeom>
              <a:noFill/>
            </p:spPr>
            <p:txBody>
              <a:bodyPr wrap="none" lIns="91374" tIns="45685" rIns="91374" bIns="45685">
                <a:spAutoFit/>
              </a:bodyPr>
              <a:lstStyle/>
              <a:p>
                <a:pPr defTabSz="912813" fontAlgn="base">
                  <a:spcBef>
                    <a:spcPts val="600"/>
                  </a:spcBef>
                  <a:spcAft>
                    <a:spcPct val="0"/>
                  </a:spcAft>
                  <a:defRPr/>
                </a:pPr>
                <a:r>
                  <a:rPr kumimoji="1" lang="ko-KR" altLang="en-US" sz="1050" dirty="0">
                    <a:ln>
                      <a:solidFill>
                        <a:schemeClr val="bg1">
                          <a:lumMod val="85000"/>
                          <a:alpha val="0"/>
                        </a:schemeClr>
                      </a:solidFill>
                    </a:ln>
                    <a:solidFill>
                      <a:srgbClr val="4B465E"/>
                    </a:solidFill>
                    <a:latin typeface="맑은 고딕" pitchFamily="50" charset="-127"/>
                    <a:cs typeface="Arial" panose="020B0604020202020204" pitchFamily="34" charset="0"/>
                  </a:rPr>
                  <a:t>나머지 종교는 뭐가 있을까</a:t>
                </a:r>
                <a:r>
                  <a:rPr kumimoji="1" lang="en-US" altLang="ko-KR" sz="1050" dirty="0">
                    <a:ln>
                      <a:solidFill>
                        <a:schemeClr val="bg1">
                          <a:lumMod val="85000"/>
                          <a:alpha val="0"/>
                        </a:schemeClr>
                      </a:solidFill>
                    </a:ln>
                    <a:solidFill>
                      <a:srgbClr val="4B465E"/>
                    </a:solidFill>
                    <a:latin typeface="맑은 고딕" pitchFamily="50" charset="-127"/>
                    <a:cs typeface="Arial" panose="020B0604020202020204" pitchFamily="34" charset="0"/>
                  </a:rPr>
                  <a:t>? </a:t>
                </a: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536854" y="451302"/>
              <a:ext cx="540399" cy="461594"/>
            </a:xfrm>
            <a:prstGeom prst="rect">
              <a:avLst/>
            </a:prstGeom>
            <a:noFill/>
          </p:spPr>
          <p:txBody>
            <a:bodyPr wrap="none" lIns="91374" tIns="45685" rIns="91374" bIns="45685">
              <a:spAutoFit/>
            </a:bodyPr>
            <a:lstStyle/>
            <a:p>
              <a:pPr defTabSz="912813" fontAlgn="base">
                <a:spcBef>
                  <a:spcPts val="600"/>
                </a:spcBef>
                <a:spcAft>
                  <a:spcPct val="0"/>
                </a:spcAft>
                <a:defRPr/>
              </a:pPr>
              <a:r>
                <a:rPr kumimoji="1" lang="en-US" altLang="ko-KR" sz="2400" b="1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  <a:cs typeface="Arial" panose="020B0604020202020204" pitchFamily="34" charset="0"/>
                </a:rPr>
                <a:t>04</a:t>
              </a:r>
            </a:p>
          </p:txBody>
        </p:sp>
      </p:grpSp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2388285"/>
              </p:ext>
            </p:extLst>
          </p:nvPr>
        </p:nvGraphicFramePr>
        <p:xfrm>
          <a:off x="1181894" y="4516340"/>
          <a:ext cx="9828212" cy="210312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077590">
                  <a:extLst>
                    <a:ext uri="{9D8B030D-6E8A-4147-A177-3AD203B41FA5}">
                      <a16:colId xmlns:a16="http://schemas.microsoft.com/office/drawing/2014/main" val="1437503449"/>
                    </a:ext>
                  </a:extLst>
                </a:gridCol>
                <a:gridCol w="1687656">
                  <a:extLst>
                    <a:ext uri="{9D8B030D-6E8A-4147-A177-3AD203B41FA5}">
                      <a16:colId xmlns:a16="http://schemas.microsoft.com/office/drawing/2014/main" val="2864718913"/>
                    </a:ext>
                  </a:extLst>
                </a:gridCol>
                <a:gridCol w="1687656">
                  <a:extLst>
                    <a:ext uri="{9D8B030D-6E8A-4147-A177-3AD203B41FA5}">
                      <a16:colId xmlns:a16="http://schemas.microsoft.com/office/drawing/2014/main" val="468549578"/>
                    </a:ext>
                  </a:extLst>
                </a:gridCol>
                <a:gridCol w="3375310">
                  <a:extLst>
                    <a:ext uri="{9D8B030D-6E8A-4147-A177-3AD203B41FA5}">
                      <a16:colId xmlns:a16="http://schemas.microsoft.com/office/drawing/2014/main" val="1180762644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n>
                          <a:solidFill>
                            <a:srgbClr val="FFD965">
                              <a:alpha val="0"/>
                            </a:srgbClr>
                          </a:solidFill>
                        </a:ln>
                        <a:solidFill>
                          <a:srgbClr val="4B465E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n>
                            <a:solidFill>
                              <a:srgbClr val="FFD965">
                                <a:alpha val="0"/>
                              </a:srgbClr>
                            </a:solidFill>
                          </a:ln>
                          <a:solidFill>
                            <a:srgbClr val="4B465E"/>
                          </a:solidFill>
                        </a:rPr>
                        <a:t>일본 정부로부터 공인을 받았는가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n>
                            <a:solidFill>
                              <a:srgbClr val="FFD965">
                                <a:alpha val="0"/>
                              </a:srgbClr>
                            </a:solidFill>
                          </a:ln>
                          <a:solidFill>
                            <a:srgbClr val="4B465E"/>
                          </a:solidFill>
                        </a:rPr>
                        <a:t>창조신</a:t>
                      </a:r>
                      <a:r>
                        <a:rPr lang="en-US" altLang="ko-KR" sz="1200" dirty="0">
                          <a:ln>
                            <a:solidFill>
                              <a:srgbClr val="FFD965">
                                <a:alpha val="0"/>
                              </a:srgbClr>
                            </a:solidFill>
                          </a:ln>
                          <a:solidFill>
                            <a:srgbClr val="4B465E"/>
                          </a:solidFill>
                        </a:rPr>
                        <a:t>, </a:t>
                      </a:r>
                      <a:r>
                        <a:rPr lang="ko-KR" altLang="en-US" sz="1200" dirty="0">
                          <a:ln>
                            <a:solidFill>
                              <a:srgbClr val="FFD965">
                                <a:alpha val="0"/>
                              </a:srgbClr>
                            </a:solidFill>
                          </a:ln>
                          <a:solidFill>
                            <a:srgbClr val="4B465E"/>
                          </a:solidFill>
                        </a:rPr>
                        <a:t>초월적 존재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n>
                            <a:solidFill>
                              <a:srgbClr val="FFD965">
                                <a:alpha val="0"/>
                              </a:srgbClr>
                            </a:solidFill>
                          </a:ln>
                          <a:solidFill>
                            <a:srgbClr val="4B465E"/>
                          </a:solidFill>
                        </a:rPr>
                        <a:t>종교 탄생 년도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276191528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n>
                            <a:solidFill>
                              <a:srgbClr val="FFD965">
                                <a:alpha val="0"/>
                              </a:srgbClr>
                            </a:solidFill>
                          </a:ln>
                          <a:solidFill>
                            <a:srgbClr val="4B465E"/>
                          </a:solidFill>
                        </a:rPr>
                        <a:t>신흥종교</a:t>
                      </a:r>
                      <a:endParaRPr lang="ko-KR" altLang="en-US" sz="1200" b="1" dirty="0">
                        <a:ln>
                          <a:solidFill>
                            <a:srgbClr val="FFD965">
                              <a:alpha val="0"/>
                            </a:srgbClr>
                          </a:solidFill>
                        </a:ln>
                        <a:solidFill>
                          <a:srgbClr val="4B465E"/>
                        </a:solidFill>
                      </a:endParaRPr>
                    </a:p>
                  </a:txBody>
                  <a:tcPr anchor="ctr" anchorCtr="1">
                    <a:solidFill>
                      <a:srgbClr val="D0E0D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ko-KR" altLang="en-US" sz="1200" u="none" strike="noStrike" kern="1200" cap="none" spc="0" normalizeH="0" baseline="0" noProof="0" dirty="0">
                          <a:ln>
                            <a:solidFill>
                              <a:srgbClr val="FFD965">
                                <a:alpha val="0"/>
                              </a:srgbClr>
                            </a:solidFill>
                          </a:ln>
                          <a:solidFill>
                            <a:srgbClr val="4B465E"/>
                          </a:solidFill>
                          <a:effectLst/>
                          <a:uLnTx/>
                          <a:uFillTx/>
                        </a:rPr>
                        <a:t>△</a:t>
                      </a:r>
                      <a:r>
                        <a:rPr kumimoji="0" lang="en-US" altLang="ko-KR" sz="1200" u="none" strike="noStrike" kern="1200" cap="none" spc="0" normalizeH="0" baseline="0" noProof="0" dirty="0">
                          <a:ln>
                            <a:solidFill>
                              <a:srgbClr val="FFD965">
                                <a:alpha val="0"/>
                              </a:srgbClr>
                            </a:solidFill>
                          </a:ln>
                          <a:solidFill>
                            <a:srgbClr val="4B465E"/>
                          </a:solidFill>
                          <a:effectLst/>
                          <a:uLnTx/>
                          <a:uFillTx/>
                        </a:rPr>
                        <a:t>(</a:t>
                      </a:r>
                      <a:r>
                        <a:rPr kumimoji="0" lang="ko-KR" altLang="en-US" sz="1200" u="none" strike="noStrike" kern="1200" cap="none" spc="0" normalizeH="0" baseline="0" noProof="0" dirty="0" err="1">
                          <a:ln>
                            <a:solidFill>
                              <a:srgbClr val="FFD965">
                                <a:alpha val="0"/>
                              </a:srgbClr>
                            </a:solidFill>
                          </a:ln>
                          <a:solidFill>
                            <a:srgbClr val="4B465E"/>
                          </a:solidFill>
                          <a:effectLst/>
                          <a:uLnTx/>
                          <a:uFillTx/>
                        </a:rPr>
                        <a:t>오모토교의</a:t>
                      </a:r>
                      <a:r>
                        <a:rPr kumimoji="0" lang="ko-KR" altLang="en-US" sz="1200" u="none" strike="noStrike" kern="1200" cap="none" spc="0" normalizeH="0" baseline="0" noProof="0" dirty="0">
                          <a:ln>
                            <a:solidFill>
                              <a:srgbClr val="FFD965">
                                <a:alpha val="0"/>
                              </a:srgbClr>
                            </a:solidFill>
                          </a:ln>
                          <a:solidFill>
                            <a:srgbClr val="4B465E"/>
                          </a:solidFill>
                          <a:effectLst/>
                          <a:uLnTx/>
                          <a:uFillTx/>
                        </a:rPr>
                        <a:t> 경우 국가 체제에 반대하는 종교로 인식되어 탄압받았다</a:t>
                      </a:r>
                      <a:r>
                        <a:rPr kumimoji="0" lang="en-US" altLang="ko-KR" sz="1200" u="none" strike="noStrike" kern="1200" cap="none" spc="0" normalizeH="0" baseline="0" noProof="0" dirty="0">
                          <a:ln>
                            <a:solidFill>
                              <a:srgbClr val="FFD965">
                                <a:alpha val="0"/>
                              </a:srgbClr>
                            </a:solidFill>
                          </a:ln>
                          <a:solidFill>
                            <a:srgbClr val="4B465E"/>
                          </a:solidFill>
                          <a:effectLst/>
                          <a:uLnTx/>
                          <a:uFillTx/>
                        </a:rPr>
                        <a:t>) </a:t>
                      </a:r>
                      <a:endParaRPr lang="ko-KR" altLang="en-US" sz="1200" b="1" dirty="0">
                        <a:ln>
                          <a:solidFill>
                            <a:srgbClr val="FFD965">
                              <a:alpha val="0"/>
                            </a:srgbClr>
                          </a:solidFill>
                        </a:ln>
                        <a:solidFill>
                          <a:srgbClr val="4B465E"/>
                        </a:solidFill>
                      </a:endParaRPr>
                    </a:p>
                  </a:txBody>
                  <a:tcPr anchor="ctr" anchorCtr="1">
                    <a:solidFill>
                      <a:srgbClr val="D0E0D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en-US" altLang="ko-KR" sz="1200" u="none" strike="noStrike" kern="1200" cap="none" spc="0" normalizeH="0" baseline="0" noProof="0" dirty="0">
                          <a:ln>
                            <a:solidFill>
                              <a:srgbClr val="FFD965">
                                <a:alpha val="0"/>
                              </a:srgbClr>
                            </a:solidFill>
                          </a:ln>
                          <a:solidFill>
                            <a:srgbClr val="4B465E"/>
                          </a:solidFill>
                          <a:effectLst/>
                          <a:uLnTx/>
                          <a:uFillTx/>
                        </a:rPr>
                        <a:t>X</a:t>
                      </a:r>
                      <a:endParaRPr lang="ko-KR" altLang="en-US" sz="1200" b="1" dirty="0">
                        <a:ln>
                          <a:solidFill>
                            <a:srgbClr val="FFD965">
                              <a:alpha val="0"/>
                            </a:srgbClr>
                          </a:solidFill>
                        </a:ln>
                        <a:solidFill>
                          <a:srgbClr val="4B465E"/>
                        </a:solidFill>
                      </a:endParaRPr>
                    </a:p>
                  </a:txBody>
                  <a:tcPr anchor="ctr" anchorCtr="1">
                    <a:solidFill>
                      <a:srgbClr val="D0E0D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ko-KR" altLang="en-US" sz="1200" u="none" strike="noStrike" kern="1200" cap="none" spc="0" normalizeH="0" baseline="0" noProof="0" dirty="0" err="1">
                          <a:ln>
                            <a:solidFill>
                              <a:srgbClr val="FFD965">
                                <a:alpha val="0"/>
                              </a:srgbClr>
                            </a:solidFill>
                          </a:ln>
                          <a:solidFill>
                            <a:srgbClr val="4B465E"/>
                          </a:solidFill>
                          <a:effectLst/>
                          <a:uLnTx/>
                          <a:uFillTx/>
                        </a:rPr>
                        <a:t>메이지유신</a:t>
                      </a:r>
                      <a:r>
                        <a:rPr kumimoji="0" lang="ko-KR" altLang="en-US" sz="1200" u="none" strike="noStrike" kern="1200" cap="none" spc="0" normalizeH="0" baseline="0" noProof="0" dirty="0">
                          <a:ln>
                            <a:solidFill>
                              <a:srgbClr val="FFD965">
                                <a:alpha val="0"/>
                              </a:srgbClr>
                            </a:solidFill>
                          </a:ln>
                          <a:solidFill>
                            <a:srgbClr val="4B465E"/>
                          </a:solidFill>
                          <a:effectLst/>
                          <a:uLnTx/>
                          <a:uFillTx/>
                        </a:rPr>
                        <a:t> 이후</a:t>
                      </a:r>
                      <a:endParaRPr lang="ko-KR" altLang="en-US" sz="1200" dirty="0">
                        <a:ln>
                          <a:solidFill>
                            <a:srgbClr val="FFD965">
                              <a:alpha val="0"/>
                            </a:srgbClr>
                          </a:solidFill>
                        </a:ln>
                        <a:solidFill>
                          <a:srgbClr val="4B465E"/>
                        </a:solidFill>
                      </a:endParaRPr>
                    </a:p>
                  </a:txBody>
                  <a:tcPr anchor="ctr" anchorCtr="1">
                    <a:solidFill>
                      <a:srgbClr val="D0E0D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005774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200" b="1" i="0" u="none" strike="noStrike" kern="1200" cap="none" spc="0" normalizeH="0" baseline="0" noProof="0" dirty="0">
                          <a:ln>
                            <a:solidFill>
                              <a:srgbClr val="FFD965">
                                <a:alpha val="0"/>
                              </a:srgbClr>
                            </a:solidFill>
                          </a:ln>
                          <a:solidFill>
                            <a:srgbClr val="4B465E"/>
                          </a:solidFill>
                          <a:effectLst/>
                          <a:uLnTx/>
                          <a:uFillTx/>
                          <a:latin typeface="맑은 고딕" panose="020F0502020204030204"/>
                          <a:ea typeface="맑은 고딕" panose="020B0503020000020004" pitchFamily="50" charset="-127"/>
                          <a:cs typeface="+mn-cs"/>
                        </a:rPr>
                        <a:t>크리스트교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ko-KR" altLang="en-US" sz="1200" u="none" strike="noStrike" kern="1200" cap="none" spc="0" normalizeH="0" baseline="0" noProof="0" dirty="0">
                          <a:ln>
                            <a:solidFill>
                              <a:srgbClr val="FFD965">
                                <a:alpha val="0"/>
                              </a:srgbClr>
                            </a:solidFill>
                          </a:ln>
                          <a:solidFill>
                            <a:srgbClr val="4B465E"/>
                          </a:solidFill>
                          <a:effectLst/>
                          <a:uLnTx/>
                          <a:uFillTx/>
                        </a:rPr>
                        <a:t>△</a:t>
                      </a:r>
                      <a:r>
                        <a:rPr kumimoji="0" lang="en-US" altLang="ko-KR" sz="1200" u="none" strike="noStrike" kern="1200" cap="none" spc="0" normalizeH="0" baseline="0" noProof="0" dirty="0">
                          <a:ln>
                            <a:solidFill>
                              <a:srgbClr val="FFD965">
                                <a:alpha val="0"/>
                              </a:srgbClr>
                            </a:solidFill>
                          </a:ln>
                          <a:solidFill>
                            <a:srgbClr val="4B465E"/>
                          </a:solidFill>
                          <a:effectLst/>
                          <a:uLnTx/>
                          <a:uFillTx/>
                        </a:rPr>
                        <a:t>(</a:t>
                      </a:r>
                      <a:r>
                        <a:rPr kumimoji="0" lang="ko-KR" altLang="en-US" sz="1200" u="none" strike="noStrike" kern="1200" cap="none" spc="0" normalizeH="0" baseline="0" noProof="0" dirty="0">
                          <a:ln>
                            <a:solidFill>
                              <a:srgbClr val="FFD965">
                                <a:alpha val="0"/>
                              </a:srgbClr>
                            </a:solidFill>
                          </a:ln>
                          <a:solidFill>
                            <a:srgbClr val="4B465E"/>
                          </a:solidFill>
                          <a:effectLst/>
                          <a:uLnTx/>
                          <a:uFillTx/>
                        </a:rPr>
                        <a:t>옛날에 크리스트교는 일본 정부로부터 탄압</a:t>
                      </a:r>
                      <a:r>
                        <a:rPr kumimoji="0" lang="en-US" altLang="ko-KR" sz="1200" u="none" strike="noStrike" kern="1200" cap="none" spc="0" normalizeH="0" baseline="0" noProof="0" dirty="0">
                          <a:ln>
                            <a:solidFill>
                              <a:srgbClr val="FFD965">
                                <a:alpha val="0"/>
                              </a:srgbClr>
                            </a:solidFill>
                          </a:ln>
                          <a:solidFill>
                            <a:srgbClr val="4B465E"/>
                          </a:solidFill>
                          <a:effectLst/>
                          <a:uLnTx/>
                          <a:uFillTx/>
                        </a:rPr>
                        <a:t>, </a:t>
                      </a:r>
                      <a:r>
                        <a:rPr kumimoji="0" lang="ko-KR" altLang="en-US" sz="1200" u="none" strike="noStrike" kern="1200" cap="none" spc="0" normalizeH="0" baseline="0" noProof="0" dirty="0">
                          <a:ln>
                            <a:solidFill>
                              <a:srgbClr val="FFD965">
                                <a:alpha val="0"/>
                              </a:srgbClr>
                            </a:solidFill>
                          </a:ln>
                          <a:solidFill>
                            <a:srgbClr val="4B465E"/>
                          </a:solidFill>
                          <a:effectLst/>
                          <a:uLnTx/>
                          <a:uFillTx/>
                        </a:rPr>
                        <a:t>박해를 받은 적이 있다</a:t>
                      </a:r>
                      <a:r>
                        <a:rPr kumimoji="0" lang="en-US" altLang="ko-KR" sz="1200" u="none" strike="noStrike" kern="1200" cap="none" spc="0" normalizeH="0" baseline="0" noProof="0" dirty="0">
                          <a:ln>
                            <a:solidFill>
                              <a:srgbClr val="FFD965">
                                <a:alpha val="0"/>
                              </a:srgbClr>
                            </a:solidFill>
                          </a:ln>
                          <a:solidFill>
                            <a:srgbClr val="4B465E"/>
                          </a:solidFill>
                          <a:effectLst/>
                          <a:uLnTx/>
                          <a:uFillTx/>
                        </a:rPr>
                        <a:t>) </a:t>
                      </a:r>
                      <a:endParaRPr lang="ko-KR" altLang="en-US" sz="1200" b="1" dirty="0">
                        <a:ln>
                          <a:solidFill>
                            <a:srgbClr val="FFD965">
                              <a:alpha val="0"/>
                            </a:srgbClr>
                          </a:solidFill>
                        </a:ln>
                        <a:solidFill>
                          <a:srgbClr val="4B465E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en-US" altLang="ko-KR" sz="1200" u="none" strike="noStrike" kern="1200" cap="none" spc="0" normalizeH="0" baseline="0" noProof="0" dirty="0">
                          <a:ln>
                            <a:solidFill>
                              <a:srgbClr val="FFD965">
                                <a:alpha val="0"/>
                              </a:srgbClr>
                            </a:solidFill>
                          </a:ln>
                          <a:solidFill>
                            <a:srgbClr val="4B465E"/>
                          </a:solidFill>
                          <a:effectLst/>
                          <a:uLnTx/>
                          <a:uFillTx/>
                        </a:rPr>
                        <a:t>O</a:t>
                      </a:r>
                      <a:endParaRPr lang="ko-KR" altLang="en-US" sz="1200" b="1" dirty="0">
                        <a:ln>
                          <a:solidFill>
                            <a:srgbClr val="FFD965">
                              <a:alpha val="0"/>
                            </a:srgbClr>
                          </a:solidFill>
                        </a:ln>
                        <a:solidFill>
                          <a:srgbClr val="4B465E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n>
                            <a:solidFill>
                              <a:srgbClr val="FFD965">
                                <a:alpha val="0"/>
                              </a:srgbClr>
                            </a:solidFill>
                          </a:ln>
                          <a:solidFill>
                            <a:srgbClr val="4B465E"/>
                          </a:solidFill>
                        </a:rPr>
                        <a:t>1549</a:t>
                      </a:r>
                      <a:r>
                        <a:rPr lang="ko-KR" altLang="en-US" sz="1200" dirty="0">
                          <a:ln>
                            <a:solidFill>
                              <a:srgbClr val="FFD965">
                                <a:alpha val="0"/>
                              </a:srgbClr>
                            </a:solidFill>
                          </a:ln>
                          <a:solidFill>
                            <a:srgbClr val="4B465E"/>
                          </a:solidFill>
                        </a:rPr>
                        <a:t>년 선교사의 전파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4154485660"/>
                  </a:ext>
                </a:extLst>
              </a:tr>
            </a:tbl>
          </a:graphicData>
        </a:graphic>
      </p:graphicFrame>
      <p:cxnSp>
        <p:nvCxnSpPr>
          <p:cNvPr id="8" name="직선 연결선 7"/>
          <p:cNvCxnSpPr>
            <a:cxnSpLocks/>
          </p:cNvCxnSpPr>
          <p:nvPr/>
        </p:nvCxnSpPr>
        <p:spPr>
          <a:xfrm>
            <a:off x="1276350" y="2591435"/>
            <a:ext cx="9367677" cy="0"/>
          </a:xfrm>
          <a:prstGeom prst="line">
            <a:avLst/>
          </a:prstGeom>
          <a:ln w="190500" cap="rnd">
            <a:solidFill>
              <a:srgbClr val="D0E0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타원 9"/>
          <p:cNvSpPr/>
          <p:nvPr/>
        </p:nvSpPr>
        <p:spPr>
          <a:xfrm>
            <a:off x="2368034" y="2434681"/>
            <a:ext cx="313508" cy="313508"/>
          </a:xfrm>
          <a:prstGeom prst="ellipse">
            <a:avLst/>
          </a:prstGeom>
          <a:solidFill>
            <a:schemeClr val="bg1"/>
          </a:solidFill>
          <a:ln w="44450">
            <a:solidFill>
              <a:srgbClr val="55CF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/>
        </p:nvSpPr>
        <p:spPr>
          <a:xfrm>
            <a:off x="4150128" y="2434681"/>
            <a:ext cx="313508" cy="313508"/>
          </a:xfrm>
          <a:prstGeom prst="ellipse">
            <a:avLst/>
          </a:prstGeom>
          <a:solidFill>
            <a:schemeClr val="bg1"/>
          </a:solidFill>
          <a:ln w="44450">
            <a:solidFill>
              <a:srgbClr val="55CF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/>
          <p:cNvSpPr/>
          <p:nvPr/>
        </p:nvSpPr>
        <p:spPr>
          <a:xfrm>
            <a:off x="5933690" y="2434681"/>
            <a:ext cx="313508" cy="313508"/>
          </a:xfrm>
          <a:prstGeom prst="ellipse">
            <a:avLst/>
          </a:prstGeom>
          <a:solidFill>
            <a:schemeClr val="bg1"/>
          </a:solidFill>
          <a:ln w="44450">
            <a:solidFill>
              <a:srgbClr val="55CF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타원 12"/>
          <p:cNvSpPr/>
          <p:nvPr/>
        </p:nvSpPr>
        <p:spPr>
          <a:xfrm>
            <a:off x="7717252" y="2434681"/>
            <a:ext cx="313508" cy="313508"/>
          </a:xfrm>
          <a:prstGeom prst="ellipse">
            <a:avLst/>
          </a:prstGeom>
          <a:solidFill>
            <a:schemeClr val="bg1"/>
          </a:solidFill>
          <a:ln w="44450">
            <a:solidFill>
              <a:srgbClr val="55CF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/>
          <p:cNvSpPr/>
          <p:nvPr/>
        </p:nvSpPr>
        <p:spPr>
          <a:xfrm>
            <a:off x="9505900" y="2434681"/>
            <a:ext cx="313508" cy="313508"/>
          </a:xfrm>
          <a:prstGeom prst="ellipse">
            <a:avLst/>
          </a:prstGeom>
          <a:solidFill>
            <a:schemeClr val="bg1"/>
          </a:solidFill>
          <a:ln w="44450">
            <a:solidFill>
              <a:srgbClr val="55CF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5" name="직선 연결선 14"/>
          <p:cNvCxnSpPr>
            <a:cxnSpLocks/>
          </p:cNvCxnSpPr>
          <p:nvPr/>
        </p:nvCxnSpPr>
        <p:spPr>
          <a:xfrm>
            <a:off x="2524788" y="2098419"/>
            <a:ext cx="5295155" cy="0"/>
          </a:xfrm>
          <a:prstGeom prst="line">
            <a:avLst/>
          </a:prstGeom>
          <a:ln w="9525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/>
          <p:nvPr/>
        </p:nvCxnSpPr>
        <p:spPr>
          <a:xfrm>
            <a:off x="2512054" y="1932429"/>
            <a:ext cx="0" cy="330926"/>
          </a:xfrm>
          <a:prstGeom prst="line">
            <a:avLst/>
          </a:prstGeom>
          <a:ln w="31750" cap="rnd">
            <a:solidFill>
              <a:srgbClr val="55CF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>
            <a:off x="7819943" y="1968669"/>
            <a:ext cx="0" cy="330926"/>
          </a:xfrm>
          <a:prstGeom prst="line">
            <a:avLst/>
          </a:prstGeom>
          <a:ln w="31750" cap="rnd">
            <a:solidFill>
              <a:srgbClr val="55CF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그룹 21"/>
          <p:cNvGrpSpPr/>
          <p:nvPr/>
        </p:nvGrpSpPr>
        <p:grpSpPr>
          <a:xfrm>
            <a:off x="1758038" y="2876712"/>
            <a:ext cx="1533498" cy="1312699"/>
            <a:chOff x="1853288" y="3130134"/>
            <a:chExt cx="1533498" cy="1312699"/>
          </a:xfrm>
        </p:grpSpPr>
        <p:sp>
          <p:nvSpPr>
            <p:cNvPr id="18" name="TextBox 17"/>
            <p:cNvSpPr txBox="1"/>
            <p:nvPr/>
          </p:nvSpPr>
          <p:spPr>
            <a:xfrm>
              <a:off x="1853288" y="3354914"/>
              <a:ext cx="1533498" cy="1087919"/>
            </a:xfrm>
            <a:prstGeom prst="rect">
              <a:avLst/>
            </a:prstGeom>
            <a:noFill/>
          </p:spPr>
          <p:txBody>
            <a:bodyPr wrap="square" lIns="91374" tIns="45685" rIns="91374" bIns="45685">
              <a:spAutoFit/>
            </a:bodyPr>
            <a:lstStyle/>
            <a:p>
              <a:pPr algn="ctr" defTabSz="912813" fontAlgn="base">
                <a:lnSpc>
                  <a:spcPct val="120000"/>
                </a:lnSpc>
                <a:spcBef>
                  <a:spcPts val="600"/>
                </a:spcBef>
                <a:spcAft>
                  <a:spcPct val="0"/>
                </a:spcAft>
                <a:defRPr/>
              </a:pPr>
              <a:r>
                <a:rPr kumimoji="1" lang="ko-KR" altLang="en-US" sz="110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생명과 환생을 주관하는 유일신인 천리왕을 숭배하는 종교</a:t>
              </a:r>
              <a:r>
                <a:rPr kumimoji="1" lang="en-US" altLang="ko-KR" sz="110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, </a:t>
              </a:r>
              <a:r>
                <a:rPr kumimoji="1" lang="ko-KR" altLang="en-US" sz="110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교주는 나카야마 미키이다</a:t>
              </a:r>
              <a:r>
                <a:rPr kumimoji="1" lang="en-US" altLang="ko-KR" sz="110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258467" y="3130134"/>
              <a:ext cx="723142" cy="307706"/>
            </a:xfrm>
            <a:prstGeom prst="rect">
              <a:avLst/>
            </a:prstGeom>
            <a:noFill/>
          </p:spPr>
          <p:txBody>
            <a:bodyPr wrap="none" lIns="91374" tIns="45685" rIns="91374" bIns="45685">
              <a:spAutoFit/>
            </a:bodyPr>
            <a:lstStyle/>
            <a:p>
              <a:pPr algn="ctr" defTabSz="912813" fontAlgn="base">
                <a:spcBef>
                  <a:spcPts val="600"/>
                </a:spcBef>
                <a:spcAft>
                  <a:spcPct val="0"/>
                </a:spcAft>
                <a:defRPr/>
              </a:pPr>
              <a:r>
                <a:rPr kumimoji="1" lang="ko-KR" altLang="en-US" sz="1400" b="1" dirty="0" err="1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천리교</a:t>
              </a:r>
              <a:endParaRPr kumimoji="1" lang="en-US" altLang="ko-KR" sz="1400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23" name="그룹 22"/>
          <p:cNvGrpSpPr/>
          <p:nvPr/>
        </p:nvGrpSpPr>
        <p:grpSpPr>
          <a:xfrm>
            <a:off x="3540133" y="2876712"/>
            <a:ext cx="1533498" cy="1312699"/>
            <a:chOff x="1853288" y="3130134"/>
            <a:chExt cx="1533498" cy="1312699"/>
          </a:xfrm>
        </p:grpSpPr>
        <p:sp>
          <p:nvSpPr>
            <p:cNvPr id="24" name="TextBox 23"/>
            <p:cNvSpPr txBox="1"/>
            <p:nvPr/>
          </p:nvSpPr>
          <p:spPr>
            <a:xfrm>
              <a:off x="1853288" y="3354914"/>
              <a:ext cx="1533498" cy="1087919"/>
            </a:xfrm>
            <a:prstGeom prst="rect">
              <a:avLst/>
            </a:prstGeom>
            <a:noFill/>
          </p:spPr>
          <p:txBody>
            <a:bodyPr wrap="square" lIns="91374" tIns="45685" rIns="91374" bIns="45685">
              <a:spAutoFit/>
            </a:bodyPr>
            <a:lstStyle/>
            <a:p>
              <a:pPr algn="ctr" defTabSz="912813" fontAlgn="base">
                <a:lnSpc>
                  <a:spcPct val="120000"/>
                </a:lnSpc>
                <a:spcBef>
                  <a:spcPts val="600"/>
                </a:spcBef>
                <a:spcAft>
                  <a:spcPct val="0"/>
                </a:spcAft>
                <a:defRPr/>
              </a:pPr>
              <a:r>
                <a:rPr kumimoji="1" lang="ko-KR" altLang="en-US" sz="1100" dirty="0" err="1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간방금신과</a:t>
              </a:r>
              <a:r>
                <a:rPr kumimoji="1" lang="ko-KR" altLang="en-US" sz="110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 미륵대신을 숭배하며</a:t>
              </a:r>
              <a:r>
                <a:rPr kumimoji="1" lang="en-US" altLang="ko-KR" sz="110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, </a:t>
              </a:r>
              <a:r>
                <a:rPr kumimoji="1" lang="ko-KR" altLang="en-US" sz="1100" dirty="0" err="1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그외</a:t>
              </a:r>
              <a:r>
                <a:rPr kumimoji="1" lang="ko-KR" altLang="en-US" sz="110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 다른 </a:t>
              </a:r>
              <a:r>
                <a:rPr kumimoji="1" lang="ko-KR" altLang="en-US" sz="1100" dirty="0" err="1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신토의</a:t>
              </a:r>
              <a:r>
                <a:rPr kumimoji="1" lang="ko-KR" altLang="en-US" sz="110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 신령들도 모신다</a:t>
              </a:r>
              <a:r>
                <a:rPr kumimoji="1" lang="en-US" altLang="ko-KR" sz="110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. </a:t>
              </a:r>
              <a:r>
                <a:rPr kumimoji="1" lang="ko-KR" altLang="en-US" sz="110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교주는 </a:t>
              </a:r>
              <a:r>
                <a:rPr kumimoji="1" lang="ko-KR" altLang="en-US" sz="1100" dirty="0" err="1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데구치</a:t>
              </a:r>
              <a:r>
                <a:rPr kumimoji="1" lang="ko-KR" altLang="en-US" sz="110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 </a:t>
              </a:r>
              <a:r>
                <a:rPr kumimoji="1" lang="ko-KR" altLang="en-US" sz="1100" dirty="0" err="1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나오</a:t>
              </a:r>
              <a:endParaRPr kumimoji="1" lang="en-US" altLang="ko-KR" sz="110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168699" y="3130134"/>
              <a:ext cx="902678" cy="307706"/>
            </a:xfrm>
            <a:prstGeom prst="rect">
              <a:avLst/>
            </a:prstGeom>
            <a:noFill/>
          </p:spPr>
          <p:txBody>
            <a:bodyPr wrap="none" lIns="91374" tIns="45685" rIns="91374" bIns="45685">
              <a:spAutoFit/>
            </a:bodyPr>
            <a:lstStyle/>
            <a:p>
              <a:pPr algn="ctr" defTabSz="912813" fontAlgn="base">
                <a:spcBef>
                  <a:spcPts val="600"/>
                </a:spcBef>
                <a:spcAft>
                  <a:spcPct val="0"/>
                </a:spcAft>
                <a:defRPr/>
              </a:pPr>
              <a:r>
                <a:rPr kumimoji="1" lang="ko-KR" altLang="en-US" sz="1400" b="1" dirty="0" err="1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오모토교</a:t>
              </a:r>
              <a:endParaRPr kumimoji="1" lang="en-US" altLang="ko-KR" sz="1400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26" name="그룹 25"/>
          <p:cNvGrpSpPr/>
          <p:nvPr/>
        </p:nvGrpSpPr>
        <p:grpSpPr>
          <a:xfrm>
            <a:off x="5328781" y="2914248"/>
            <a:ext cx="1533498" cy="1515832"/>
            <a:chOff x="1853288" y="3130134"/>
            <a:chExt cx="1533498" cy="1515832"/>
          </a:xfrm>
        </p:grpSpPr>
        <p:sp>
          <p:nvSpPr>
            <p:cNvPr id="27" name="TextBox 26"/>
            <p:cNvSpPr txBox="1"/>
            <p:nvPr/>
          </p:nvSpPr>
          <p:spPr>
            <a:xfrm>
              <a:off x="1853288" y="3354914"/>
              <a:ext cx="1533498" cy="1291052"/>
            </a:xfrm>
            <a:prstGeom prst="rect">
              <a:avLst/>
            </a:prstGeom>
            <a:noFill/>
          </p:spPr>
          <p:txBody>
            <a:bodyPr wrap="square" lIns="91374" tIns="45685" rIns="91374" bIns="45685">
              <a:spAutoFit/>
            </a:bodyPr>
            <a:lstStyle/>
            <a:p>
              <a:pPr algn="ctr" defTabSz="912813" fontAlgn="base">
                <a:lnSpc>
                  <a:spcPct val="120000"/>
                </a:lnSpc>
                <a:spcBef>
                  <a:spcPts val="600"/>
                </a:spcBef>
                <a:spcAft>
                  <a:spcPct val="0"/>
                </a:spcAft>
                <a:defRPr/>
              </a:pPr>
              <a:r>
                <a:rPr kumimoji="1" lang="ko-KR" altLang="en-US" sz="1100" dirty="0" err="1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천지금내신과</a:t>
              </a:r>
              <a:r>
                <a:rPr kumimoji="1" lang="ko-KR" altLang="en-US" sz="110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 생신 금광대신을 숭배한다</a:t>
              </a:r>
              <a:r>
                <a:rPr kumimoji="1" lang="en-US" altLang="ko-KR" sz="110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. </a:t>
              </a:r>
              <a:r>
                <a:rPr kumimoji="1" lang="ko-KR" altLang="en-US" sz="110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교주 겸 신앙대상인 </a:t>
              </a:r>
              <a:r>
                <a:rPr kumimoji="1" lang="ko-KR" altLang="en-US" sz="1100" dirty="0" err="1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곤코</a:t>
              </a:r>
              <a:r>
                <a:rPr kumimoji="1" lang="ko-KR" altLang="en-US" sz="110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 </a:t>
              </a:r>
              <a:r>
                <a:rPr kumimoji="1" lang="ko-KR" altLang="en-US" sz="1100" dirty="0" err="1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다이진이</a:t>
              </a:r>
              <a:r>
                <a:rPr kumimoji="1" lang="ko-KR" altLang="en-US" sz="110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 신내림을 받은 것에서 유래되었다</a:t>
              </a:r>
              <a:r>
                <a:rPr kumimoji="1" lang="en-US" altLang="ko-KR" sz="110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.</a:t>
              </a:r>
              <a:r>
                <a:rPr kumimoji="1" lang="ko-KR" altLang="en-US" sz="110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 </a:t>
              </a:r>
              <a:endParaRPr kumimoji="1" lang="en-US" altLang="ko-KR" sz="110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258467" y="3130134"/>
              <a:ext cx="723142" cy="307706"/>
            </a:xfrm>
            <a:prstGeom prst="rect">
              <a:avLst/>
            </a:prstGeom>
            <a:noFill/>
          </p:spPr>
          <p:txBody>
            <a:bodyPr wrap="none" lIns="91374" tIns="45685" rIns="91374" bIns="45685">
              <a:spAutoFit/>
            </a:bodyPr>
            <a:lstStyle/>
            <a:p>
              <a:pPr algn="ctr" defTabSz="912813" fontAlgn="base">
                <a:spcBef>
                  <a:spcPts val="600"/>
                </a:spcBef>
                <a:spcAft>
                  <a:spcPct val="0"/>
                </a:spcAft>
                <a:defRPr/>
              </a:pPr>
              <a:r>
                <a:rPr kumimoji="1" lang="ko-KR" altLang="en-US" sz="1400" b="1" dirty="0" err="1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금광교</a:t>
              </a:r>
              <a:endParaRPr kumimoji="1" lang="en-US" altLang="ko-KR" sz="1400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29" name="그룹 28"/>
          <p:cNvGrpSpPr/>
          <p:nvPr/>
        </p:nvGrpSpPr>
        <p:grpSpPr>
          <a:xfrm>
            <a:off x="7053194" y="2876712"/>
            <a:ext cx="1533498" cy="973667"/>
            <a:chOff x="1799225" y="3130134"/>
            <a:chExt cx="1533498" cy="973667"/>
          </a:xfrm>
        </p:grpSpPr>
        <p:sp>
          <p:nvSpPr>
            <p:cNvPr id="30" name="TextBox 29"/>
            <p:cNvSpPr txBox="1"/>
            <p:nvPr/>
          </p:nvSpPr>
          <p:spPr>
            <a:xfrm>
              <a:off x="1799225" y="3422147"/>
              <a:ext cx="1533498" cy="681654"/>
            </a:xfrm>
            <a:prstGeom prst="rect">
              <a:avLst/>
            </a:prstGeom>
            <a:noFill/>
          </p:spPr>
          <p:txBody>
            <a:bodyPr wrap="square" lIns="91374" tIns="45685" rIns="91374" bIns="45685">
              <a:spAutoFit/>
            </a:bodyPr>
            <a:lstStyle/>
            <a:p>
              <a:pPr algn="ctr" defTabSz="912813" fontAlgn="base">
                <a:lnSpc>
                  <a:spcPct val="120000"/>
                </a:lnSpc>
                <a:spcBef>
                  <a:spcPts val="600"/>
                </a:spcBef>
                <a:spcAft>
                  <a:spcPct val="0"/>
                </a:spcAft>
                <a:defRPr/>
              </a:pPr>
              <a:r>
                <a:rPr kumimoji="1" lang="ko-KR" altLang="en-US" sz="110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태양신 </a:t>
              </a:r>
              <a:r>
                <a:rPr kumimoji="1" lang="ko-KR" altLang="en-US" sz="1100" dirty="0" err="1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아마테라스를</a:t>
              </a:r>
              <a:r>
                <a:rPr kumimoji="1" lang="ko-KR" altLang="en-US" sz="110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 숭배하는 </a:t>
              </a:r>
              <a:r>
                <a:rPr kumimoji="1" lang="ko-KR" altLang="en-US" sz="1100" dirty="0" err="1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태양숭배적인</a:t>
              </a:r>
              <a:r>
                <a:rPr kumimoji="1" lang="ko-KR" altLang="en-US" sz="110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 종교이다</a:t>
              </a:r>
              <a:r>
                <a:rPr kumimoji="1" lang="en-US" altLang="ko-KR" sz="110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078931" y="3130134"/>
              <a:ext cx="1082214" cy="307706"/>
            </a:xfrm>
            <a:prstGeom prst="rect">
              <a:avLst/>
            </a:prstGeom>
            <a:noFill/>
          </p:spPr>
          <p:txBody>
            <a:bodyPr wrap="none" lIns="91374" tIns="45685" rIns="91374" bIns="45685">
              <a:spAutoFit/>
            </a:bodyPr>
            <a:lstStyle/>
            <a:p>
              <a:pPr algn="ctr" defTabSz="912813" fontAlgn="base">
                <a:spcBef>
                  <a:spcPts val="600"/>
                </a:spcBef>
                <a:spcAft>
                  <a:spcPct val="0"/>
                </a:spcAft>
                <a:defRPr/>
              </a:pPr>
              <a:r>
                <a:rPr kumimoji="1" lang="ko-KR" altLang="en-US" sz="1400" b="1" dirty="0" err="1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구로즈미교</a:t>
              </a:r>
              <a:endParaRPr kumimoji="1" lang="en-US" altLang="ko-KR" sz="1400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32" name="그룹 31"/>
          <p:cNvGrpSpPr/>
          <p:nvPr/>
        </p:nvGrpSpPr>
        <p:grpSpPr>
          <a:xfrm>
            <a:off x="8895905" y="2876712"/>
            <a:ext cx="1533498" cy="1109567"/>
            <a:chOff x="1853288" y="3130134"/>
            <a:chExt cx="1533498" cy="1109567"/>
          </a:xfrm>
        </p:grpSpPr>
        <p:sp>
          <p:nvSpPr>
            <p:cNvPr id="33" name="TextBox 32"/>
            <p:cNvSpPr txBox="1"/>
            <p:nvPr/>
          </p:nvSpPr>
          <p:spPr>
            <a:xfrm>
              <a:off x="1853288" y="3354914"/>
              <a:ext cx="1533498" cy="884787"/>
            </a:xfrm>
            <a:prstGeom prst="rect">
              <a:avLst/>
            </a:prstGeom>
            <a:noFill/>
          </p:spPr>
          <p:txBody>
            <a:bodyPr wrap="square" lIns="91374" tIns="45685" rIns="91374" bIns="45685">
              <a:spAutoFit/>
            </a:bodyPr>
            <a:lstStyle/>
            <a:p>
              <a:pPr algn="ctr" defTabSz="912813" fontAlgn="base">
                <a:lnSpc>
                  <a:spcPct val="120000"/>
                </a:lnSpc>
                <a:spcBef>
                  <a:spcPts val="600"/>
                </a:spcBef>
                <a:spcAft>
                  <a:spcPct val="0"/>
                </a:spcAft>
                <a:defRPr/>
              </a:pPr>
              <a:r>
                <a:rPr kumimoji="1" lang="ko-KR" altLang="en-US" sz="110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예수 그리스도의 가르침과 행적을 본받아 따르는 종교</a:t>
              </a:r>
              <a:r>
                <a:rPr kumimoji="1" lang="en-US" altLang="ko-KR" sz="110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, </a:t>
              </a:r>
              <a:r>
                <a:rPr kumimoji="1" lang="ko-KR" altLang="en-US" sz="110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성경의 가르침을 받는다</a:t>
              </a:r>
              <a:endParaRPr kumimoji="1" lang="en-US" altLang="ko-KR" sz="110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078931" y="3130134"/>
              <a:ext cx="1082215" cy="307706"/>
            </a:xfrm>
            <a:prstGeom prst="rect">
              <a:avLst/>
            </a:prstGeom>
            <a:noFill/>
          </p:spPr>
          <p:txBody>
            <a:bodyPr wrap="none" lIns="91374" tIns="45685" rIns="91374" bIns="45685">
              <a:spAutoFit/>
            </a:bodyPr>
            <a:lstStyle/>
            <a:p>
              <a:pPr algn="ctr" defTabSz="912813" fontAlgn="base">
                <a:spcBef>
                  <a:spcPts val="600"/>
                </a:spcBef>
                <a:spcAft>
                  <a:spcPct val="0"/>
                </a:spcAft>
                <a:defRPr/>
              </a:pPr>
              <a:r>
                <a:rPr kumimoji="1" lang="ko-KR" altLang="en-US" sz="1400" b="1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크리스트교</a:t>
              </a:r>
              <a:endParaRPr kumimoji="1" lang="en-US" altLang="ko-KR" sz="1400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4306882" y="1735119"/>
            <a:ext cx="1466370" cy="276928"/>
          </a:xfrm>
          <a:prstGeom prst="rect">
            <a:avLst/>
          </a:prstGeom>
          <a:noFill/>
        </p:spPr>
        <p:txBody>
          <a:bodyPr wrap="square" lIns="91374" tIns="45685" rIns="91374" bIns="45685">
            <a:spAutoFit/>
          </a:bodyPr>
          <a:lstStyle/>
          <a:p>
            <a:pPr algn="ctr" defTabSz="912813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kumimoji="1" lang="ko-KR" altLang="en-US" sz="1200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신흥종교 </a:t>
            </a:r>
            <a:r>
              <a:rPr kumimoji="1" lang="en-US" altLang="ko-KR" sz="1200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(</a:t>
            </a:r>
            <a:r>
              <a:rPr kumimoji="1" lang="ko-KR" altLang="en-US" sz="1200" b="1" dirty="0" err="1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신토계</a:t>
            </a:r>
            <a:r>
              <a:rPr kumimoji="1" lang="en-US" altLang="ko-KR" sz="1200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70646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1092" y="2673157"/>
            <a:ext cx="769822" cy="646260"/>
          </a:xfrm>
          <a:prstGeom prst="rect">
            <a:avLst/>
          </a:prstGeom>
          <a:noFill/>
        </p:spPr>
        <p:txBody>
          <a:bodyPr wrap="square" lIns="91374" tIns="45685" rIns="91374" bIns="45685">
            <a:spAutoFit/>
          </a:bodyPr>
          <a:lstStyle/>
          <a:p>
            <a:pPr algn="ctr" defTabSz="912813" fontAlgn="base">
              <a:spcBef>
                <a:spcPts val="600"/>
              </a:spcBef>
              <a:spcAft>
                <a:spcPct val="0"/>
              </a:spcAft>
              <a:buClr>
                <a:srgbClr val="FF5000"/>
              </a:buClr>
              <a:defRPr/>
            </a:pPr>
            <a:r>
              <a:rPr kumimoji="1" lang="en-US" altLang="ko-KR" sz="3600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55CFD1"/>
                </a:solidFill>
                <a:latin typeface="맑은 고딕" pitchFamily="50" charset="-127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30767" y="3256068"/>
            <a:ext cx="2930477" cy="707815"/>
          </a:xfrm>
          <a:prstGeom prst="rect">
            <a:avLst/>
          </a:prstGeom>
          <a:noFill/>
        </p:spPr>
        <p:txBody>
          <a:bodyPr wrap="none" lIns="91374" tIns="45685" rIns="91374" bIns="45685">
            <a:spAutoFit/>
          </a:bodyPr>
          <a:lstStyle/>
          <a:p>
            <a:pPr algn="ctr" defTabSz="912813" fontAlgn="base">
              <a:spcBef>
                <a:spcPts val="600"/>
              </a:spcBef>
              <a:spcAft>
                <a:spcPct val="0"/>
              </a:spcAft>
              <a:buClr>
                <a:srgbClr val="FF5000"/>
              </a:buClr>
              <a:defRPr/>
            </a:pPr>
            <a:r>
              <a:rPr kumimoji="1" lang="ko-KR" altLang="en-US" sz="4000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F2F2F2"/>
                </a:solidFill>
                <a:latin typeface="맑은 고딕" pitchFamily="50" charset="-127"/>
                <a:cs typeface="Arial" panose="020B0604020202020204" pitchFamily="34" charset="0"/>
              </a:rPr>
              <a:t>일본의 </a:t>
            </a:r>
            <a:r>
              <a:rPr kumimoji="1" lang="ko-KR" altLang="en-US" sz="4000" b="1" dirty="0" err="1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F2F2F2"/>
                </a:solidFill>
                <a:latin typeface="맑은 고딕" pitchFamily="50" charset="-127"/>
                <a:cs typeface="Arial" panose="020B0604020202020204" pitchFamily="34" charset="0"/>
              </a:rPr>
              <a:t>신토</a:t>
            </a:r>
            <a:endParaRPr kumimoji="1" lang="en-US" altLang="ko-KR" sz="4000" b="1" dirty="0">
              <a:ln>
                <a:solidFill>
                  <a:schemeClr val="bg1">
                    <a:lumMod val="85000"/>
                    <a:alpha val="0"/>
                  </a:schemeClr>
                </a:solidFill>
              </a:ln>
              <a:solidFill>
                <a:srgbClr val="F2F2F2"/>
              </a:solidFill>
              <a:latin typeface="맑은 고딕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729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521264" y="339362"/>
            <a:ext cx="2668942" cy="634858"/>
            <a:chOff x="521264" y="339362"/>
            <a:chExt cx="2668942" cy="634858"/>
          </a:xfrm>
        </p:grpSpPr>
        <p:sp>
          <p:nvSpPr>
            <p:cNvPr id="3" name="다이아몬드 2"/>
            <p:cNvSpPr/>
            <p:nvPr/>
          </p:nvSpPr>
          <p:spPr>
            <a:xfrm>
              <a:off x="521264" y="410198"/>
              <a:ext cx="564022" cy="564022"/>
            </a:xfrm>
            <a:prstGeom prst="diamond">
              <a:avLst/>
            </a:prstGeom>
            <a:solidFill>
              <a:srgbClr val="55CF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4" name="그룹 3"/>
            <p:cNvGrpSpPr/>
            <p:nvPr/>
          </p:nvGrpSpPr>
          <p:grpSpPr>
            <a:xfrm>
              <a:off x="1110924" y="339362"/>
              <a:ext cx="2079282" cy="613763"/>
              <a:chOff x="1110924" y="256992"/>
              <a:chExt cx="2079282" cy="613763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1110924" y="256992"/>
                <a:ext cx="1832420" cy="461594"/>
              </a:xfrm>
              <a:prstGeom prst="rect">
                <a:avLst/>
              </a:prstGeom>
              <a:noFill/>
            </p:spPr>
            <p:txBody>
              <a:bodyPr wrap="none" lIns="91374" tIns="45685" rIns="91374" bIns="45685">
                <a:spAutoFit/>
              </a:bodyPr>
              <a:lstStyle/>
              <a:p>
                <a:pPr defTabSz="912813" fontAlgn="base">
                  <a:spcBef>
                    <a:spcPts val="600"/>
                  </a:spcBef>
                  <a:spcAft>
                    <a:spcPct val="0"/>
                  </a:spcAft>
                  <a:defRPr/>
                </a:pPr>
                <a:r>
                  <a:rPr kumimoji="1" lang="ko-KR" altLang="en-US" sz="2400" b="1" dirty="0" err="1">
                    <a:ln>
                      <a:solidFill>
                        <a:schemeClr val="bg1">
                          <a:lumMod val="85000"/>
                          <a:alpha val="0"/>
                        </a:schemeClr>
                      </a:solidFill>
                    </a:ln>
                    <a:solidFill>
                      <a:srgbClr val="4B465E"/>
                    </a:solidFill>
                    <a:latin typeface="맑은 고딕" pitchFamily="50" charset="-127"/>
                    <a:cs typeface="Arial" panose="020B0604020202020204" pitchFamily="34" charset="0"/>
                  </a:rPr>
                  <a:t>신토의</a:t>
                </a:r>
                <a:r>
                  <a:rPr kumimoji="1" lang="ko-KR" altLang="en-US" sz="2400" b="1" dirty="0">
                    <a:ln>
                      <a:solidFill>
                        <a:schemeClr val="bg1">
                          <a:lumMod val="85000"/>
                          <a:alpha val="0"/>
                        </a:schemeClr>
                      </a:solidFill>
                    </a:ln>
                    <a:solidFill>
                      <a:srgbClr val="4B465E"/>
                    </a:solidFill>
                    <a:latin typeface="맑은 고딕" pitchFamily="50" charset="-127"/>
                    <a:cs typeface="Arial" panose="020B0604020202020204" pitchFamily="34" charset="0"/>
                  </a:rPr>
                  <a:t> 구성</a:t>
                </a:r>
                <a:endParaRPr kumimoji="1" lang="en-US" altLang="ko-KR" sz="2400" b="1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110924" y="616910"/>
                <a:ext cx="2079282" cy="253845"/>
              </a:xfrm>
              <a:prstGeom prst="rect">
                <a:avLst/>
              </a:prstGeom>
              <a:noFill/>
            </p:spPr>
            <p:txBody>
              <a:bodyPr wrap="none" lIns="91374" tIns="45685" rIns="91374" bIns="45685">
                <a:spAutoFit/>
              </a:bodyPr>
              <a:lstStyle/>
              <a:p>
                <a:pPr defTabSz="912813" fontAlgn="base">
                  <a:spcBef>
                    <a:spcPts val="600"/>
                  </a:spcBef>
                  <a:spcAft>
                    <a:spcPct val="0"/>
                  </a:spcAft>
                  <a:defRPr/>
                </a:pPr>
                <a:r>
                  <a:rPr kumimoji="1" lang="ko-KR" altLang="en-US" sz="1050" dirty="0" err="1">
                    <a:ln>
                      <a:solidFill>
                        <a:schemeClr val="bg1">
                          <a:lumMod val="85000"/>
                          <a:alpha val="0"/>
                        </a:schemeClr>
                      </a:solidFill>
                    </a:ln>
                    <a:solidFill>
                      <a:srgbClr val="4B465E"/>
                    </a:solidFill>
                    <a:latin typeface="맑은 고딕" pitchFamily="50" charset="-127"/>
                    <a:cs typeface="Arial" panose="020B0604020202020204" pitchFamily="34" charset="0"/>
                  </a:rPr>
                  <a:t>신토의</a:t>
                </a:r>
                <a:r>
                  <a:rPr kumimoji="1" lang="ko-KR" altLang="en-US" sz="1050" dirty="0">
                    <a:ln>
                      <a:solidFill>
                        <a:schemeClr val="bg1">
                          <a:lumMod val="85000"/>
                          <a:alpha val="0"/>
                        </a:schemeClr>
                      </a:solidFill>
                    </a:ln>
                    <a:solidFill>
                      <a:srgbClr val="4B465E"/>
                    </a:solidFill>
                    <a:latin typeface="맑은 고딕" pitchFamily="50" charset="-127"/>
                    <a:cs typeface="Arial" panose="020B0604020202020204" pitchFamily="34" charset="0"/>
                  </a:rPr>
                  <a:t> 구성에 대해서 살펴보자</a:t>
                </a:r>
                <a:endParaRPr kumimoji="1" lang="en-US" altLang="ko-KR" sz="105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536854" y="451302"/>
              <a:ext cx="540399" cy="461594"/>
            </a:xfrm>
            <a:prstGeom prst="rect">
              <a:avLst/>
            </a:prstGeom>
            <a:noFill/>
          </p:spPr>
          <p:txBody>
            <a:bodyPr wrap="none" lIns="91374" tIns="45685" rIns="91374" bIns="45685">
              <a:spAutoFit/>
            </a:bodyPr>
            <a:lstStyle/>
            <a:p>
              <a:pPr defTabSz="912813" fontAlgn="base">
                <a:spcBef>
                  <a:spcPts val="600"/>
                </a:spcBef>
                <a:spcAft>
                  <a:spcPct val="0"/>
                </a:spcAft>
                <a:defRPr/>
              </a:pPr>
              <a:r>
                <a:rPr kumimoji="1" lang="en-US" altLang="ko-KR" sz="2400" b="1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  <a:cs typeface="Arial" panose="020B0604020202020204" pitchFamily="34" charset="0"/>
                </a:rPr>
                <a:t>01</a:t>
              </a:r>
            </a:p>
          </p:txBody>
        </p:sp>
      </p:grpSp>
      <p:sp>
        <p:nvSpPr>
          <p:cNvPr id="8" name="다이아몬드 7"/>
          <p:cNvSpPr/>
          <p:nvPr/>
        </p:nvSpPr>
        <p:spPr>
          <a:xfrm>
            <a:off x="5008302" y="1665661"/>
            <a:ext cx="2175396" cy="2175396"/>
          </a:xfrm>
          <a:prstGeom prst="diamond">
            <a:avLst/>
          </a:prstGeom>
          <a:solidFill>
            <a:srgbClr val="55CFD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다이아몬드 8"/>
          <p:cNvSpPr/>
          <p:nvPr/>
        </p:nvSpPr>
        <p:spPr>
          <a:xfrm>
            <a:off x="3333978" y="3614473"/>
            <a:ext cx="2175396" cy="2175396"/>
          </a:xfrm>
          <a:prstGeom prst="diamond">
            <a:avLst/>
          </a:prstGeom>
          <a:solidFill>
            <a:srgbClr val="55CFD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다이아몬드 9"/>
          <p:cNvSpPr/>
          <p:nvPr/>
        </p:nvSpPr>
        <p:spPr>
          <a:xfrm>
            <a:off x="6682627" y="3614473"/>
            <a:ext cx="2175396" cy="2175396"/>
          </a:xfrm>
          <a:prstGeom prst="diamond">
            <a:avLst/>
          </a:prstGeom>
          <a:solidFill>
            <a:srgbClr val="55CFD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5849845" y="2522562"/>
            <a:ext cx="492309" cy="461594"/>
          </a:xfrm>
          <a:prstGeom prst="rect">
            <a:avLst/>
          </a:prstGeom>
          <a:noFill/>
        </p:spPr>
        <p:txBody>
          <a:bodyPr wrap="none" lIns="91374" tIns="45685" rIns="91374" bIns="45685">
            <a:spAutoFit/>
          </a:bodyPr>
          <a:lstStyle/>
          <a:p>
            <a:pPr algn="ctr" defTabSz="912813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ko-KR" altLang="en-US" sz="2400" b="1" dirty="0"/>
              <a:t>神</a:t>
            </a:r>
            <a:endParaRPr kumimoji="1" lang="en-US" altLang="ko-KR" sz="2400" b="1" dirty="0">
              <a:ln>
                <a:solidFill>
                  <a:schemeClr val="bg1">
                    <a:lumMod val="85000"/>
                    <a:alpha val="0"/>
                  </a:schemeClr>
                </a:solidFill>
              </a:ln>
              <a:solidFill>
                <a:srgbClr val="4B465E"/>
              </a:solidFill>
              <a:latin typeface="맑은 고딕" pitchFamily="50" charset="-127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23174" y="4471374"/>
            <a:ext cx="506737" cy="461594"/>
          </a:xfrm>
          <a:prstGeom prst="rect">
            <a:avLst/>
          </a:prstGeom>
          <a:noFill/>
        </p:spPr>
        <p:txBody>
          <a:bodyPr wrap="none" lIns="91374" tIns="45685" rIns="91374" bIns="45685">
            <a:spAutoFit/>
          </a:bodyPr>
          <a:lstStyle/>
          <a:p>
            <a:pPr algn="ctr" defTabSz="912813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kumimoji="1" lang="en-US" altLang="ko-KR" sz="2400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JP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70282" y="4471374"/>
            <a:ext cx="800086" cy="461594"/>
          </a:xfrm>
          <a:prstGeom prst="rect">
            <a:avLst/>
          </a:prstGeom>
          <a:noFill/>
        </p:spPr>
        <p:txBody>
          <a:bodyPr wrap="none" lIns="91374" tIns="45685" rIns="91374" bIns="45685">
            <a:spAutoFit/>
          </a:bodyPr>
          <a:lstStyle/>
          <a:p>
            <a:pPr algn="ctr" defTabSz="912813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ko-KR" altLang="en-US" sz="2400" b="1" dirty="0"/>
              <a:t>神社</a:t>
            </a:r>
            <a:endParaRPr kumimoji="1" lang="en-US" altLang="ko-KR" sz="2400" b="1" dirty="0">
              <a:ln>
                <a:solidFill>
                  <a:schemeClr val="bg1">
                    <a:lumMod val="85000"/>
                    <a:alpha val="0"/>
                  </a:schemeClr>
                </a:solidFill>
              </a:ln>
              <a:solidFill>
                <a:srgbClr val="4B465E"/>
              </a:solidFill>
              <a:latin typeface="맑은 고딕" pitchFamily="50" charset="-127"/>
              <a:cs typeface="Arial" panose="020B0604020202020204" pitchFamily="34" charset="0"/>
            </a:endParaRPr>
          </a:p>
        </p:txBody>
      </p:sp>
      <p:grpSp>
        <p:nvGrpSpPr>
          <p:cNvPr id="15" name="그룹 14"/>
          <p:cNvGrpSpPr/>
          <p:nvPr/>
        </p:nvGrpSpPr>
        <p:grpSpPr>
          <a:xfrm>
            <a:off x="7435698" y="2078357"/>
            <a:ext cx="2622702" cy="704378"/>
            <a:chOff x="1853288" y="3093920"/>
            <a:chExt cx="2622702" cy="704378"/>
          </a:xfrm>
        </p:grpSpPr>
        <p:sp>
          <p:nvSpPr>
            <p:cNvPr id="16" name="TextBox 15"/>
            <p:cNvSpPr txBox="1"/>
            <p:nvPr/>
          </p:nvSpPr>
          <p:spPr>
            <a:xfrm>
              <a:off x="1853288" y="3354914"/>
              <a:ext cx="2622702" cy="443384"/>
            </a:xfrm>
            <a:prstGeom prst="rect">
              <a:avLst/>
            </a:prstGeom>
            <a:noFill/>
          </p:spPr>
          <p:txBody>
            <a:bodyPr wrap="square" lIns="91374" tIns="45685" rIns="91374" bIns="45685">
              <a:spAutoFit/>
            </a:bodyPr>
            <a:lstStyle/>
            <a:p>
              <a:pPr defTabSz="912813" fontAlgn="base">
                <a:lnSpc>
                  <a:spcPct val="120000"/>
                </a:lnSpc>
                <a:spcBef>
                  <a:spcPts val="600"/>
                </a:spcBef>
                <a:spcAft>
                  <a:spcPct val="0"/>
                </a:spcAft>
                <a:defRPr/>
              </a:pPr>
              <a:r>
                <a:rPr kumimoji="1" lang="ko-KR" altLang="en-US" sz="1000" dirty="0" err="1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신토의</a:t>
              </a:r>
              <a:r>
                <a:rPr kumimoji="1" lang="ko-KR" altLang="en-US" sz="100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 신을 만나며</a:t>
              </a:r>
              <a:r>
                <a:rPr kumimoji="1" lang="en-US" altLang="ko-KR" sz="100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, </a:t>
              </a:r>
              <a:r>
                <a:rPr kumimoji="1" lang="ko-KR" altLang="en-US" sz="1000" dirty="0" err="1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야오요로즈노카미라는</a:t>
              </a:r>
              <a:r>
                <a:rPr kumimoji="1" lang="ko-KR" altLang="en-US" sz="100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 </a:t>
              </a:r>
              <a:r>
                <a:rPr kumimoji="1" lang="en-US" altLang="ko-KR" sz="100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800</a:t>
              </a:r>
              <a:r>
                <a:rPr kumimoji="1" lang="ko-KR" altLang="en-US" sz="100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만의 신이 있다고 전해진다</a:t>
              </a:r>
              <a:r>
                <a:rPr kumimoji="1" lang="en-US" altLang="ko-KR" sz="100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853288" y="3093920"/>
              <a:ext cx="851382" cy="307706"/>
            </a:xfrm>
            <a:prstGeom prst="rect">
              <a:avLst/>
            </a:prstGeom>
            <a:noFill/>
          </p:spPr>
          <p:txBody>
            <a:bodyPr wrap="none" lIns="91374" tIns="45685" rIns="91374" bIns="45685">
              <a:spAutoFit/>
            </a:bodyPr>
            <a:lstStyle/>
            <a:p>
              <a:pPr defTabSz="912813" fontAlgn="base">
                <a:spcBef>
                  <a:spcPts val="600"/>
                </a:spcBef>
                <a:spcAft>
                  <a:spcPct val="0"/>
                </a:spcAft>
                <a:defRPr/>
              </a:pPr>
              <a:r>
                <a:rPr kumimoji="1" lang="ko-KR" altLang="en-US" sz="1400" b="1" dirty="0" err="1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카미</a:t>
              </a:r>
              <a:r>
                <a:rPr kumimoji="1" lang="en-US" altLang="ko-KR" sz="1400" b="1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(</a:t>
              </a:r>
              <a:r>
                <a:rPr kumimoji="1" lang="ko-KR" altLang="en-US" sz="1400" b="1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신</a:t>
              </a:r>
              <a:r>
                <a:rPr kumimoji="1" lang="en-US" altLang="ko-KR" sz="1400" b="1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)</a:t>
              </a:r>
              <a:endParaRPr lang="ko-KR" altLang="en-US" sz="1400" b="1" dirty="0"/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502807" y="4396113"/>
            <a:ext cx="2656749" cy="2120150"/>
            <a:chOff x="1853288" y="3093920"/>
            <a:chExt cx="2656749" cy="2120150"/>
          </a:xfrm>
        </p:grpSpPr>
        <p:sp>
          <p:nvSpPr>
            <p:cNvPr id="19" name="TextBox 18"/>
            <p:cNvSpPr txBox="1"/>
            <p:nvPr/>
          </p:nvSpPr>
          <p:spPr>
            <a:xfrm>
              <a:off x="1887335" y="3354914"/>
              <a:ext cx="2622702" cy="1859156"/>
            </a:xfrm>
            <a:prstGeom prst="rect">
              <a:avLst/>
            </a:prstGeom>
            <a:noFill/>
          </p:spPr>
          <p:txBody>
            <a:bodyPr wrap="square" lIns="91374" tIns="45685" rIns="91374" bIns="45685">
              <a:spAutoFit/>
            </a:bodyPr>
            <a:lstStyle/>
            <a:p>
              <a:pPr defTabSz="912813" fontAlgn="base">
                <a:lnSpc>
                  <a:spcPct val="120000"/>
                </a:lnSpc>
                <a:spcBef>
                  <a:spcPts val="600"/>
                </a:spcBef>
                <a:spcAft>
                  <a:spcPct val="0"/>
                </a:spcAft>
                <a:defRPr/>
              </a:pPr>
              <a:r>
                <a:rPr kumimoji="1" lang="en-US" altLang="ko-KR" sz="100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-</a:t>
              </a:r>
              <a:r>
                <a:rPr kumimoji="1" lang="ko-KR" altLang="en-US" sz="100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성인식과 결혼식을 </a:t>
              </a:r>
              <a:r>
                <a:rPr kumimoji="1" lang="ko-KR" altLang="en-US" sz="1000" dirty="0" err="1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신토식으로</a:t>
              </a:r>
              <a:r>
                <a:rPr kumimoji="1" lang="ko-KR" altLang="en-US" sz="100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 진행</a:t>
              </a:r>
              <a:endParaRPr kumimoji="1" lang="en-US" altLang="ko-KR" sz="100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endParaRPr>
            </a:p>
            <a:p>
              <a:pPr defTabSz="912813" fontAlgn="base">
                <a:lnSpc>
                  <a:spcPct val="120000"/>
                </a:lnSpc>
                <a:spcBef>
                  <a:spcPts val="600"/>
                </a:spcBef>
                <a:spcAft>
                  <a:spcPct val="0"/>
                </a:spcAft>
                <a:defRPr/>
              </a:pPr>
              <a:r>
                <a:rPr kumimoji="1" lang="en-US" altLang="ko-KR" sz="100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-</a:t>
              </a:r>
              <a:r>
                <a:rPr kumimoji="1" lang="ko-KR" altLang="en-US" sz="100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인생의 중요한 일이 있을 때마다 신사 참배</a:t>
              </a:r>
              <a:endParaRPr kumimoji="1" lang="en-US" altLang="ko-KR" sz="100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endParaRPr>
            </a:p>
            <a:p>
              <a:pPr defTabSz="912813" fontAlgn="base">
                <a:lnSpc>
                  <a:spcPct val="120000"/>
                </a:lnSpc>
                <a:spcBef>
                  <a:spcPts val="600"/>
                </a:spcBef>
                <a:spcAft>
                  <a:spcPct val="0"/>
                </a:spcAft>
                <a:defRPr/>
              </a:pPr>
              <a:r>
                <a:rPr kumimoji="1" lang="en-US" altLang="ko-KR" sz="100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-</a:t>
              </a:r>
              <a:r>
                <a:rPr kumimoji="1" lang="ko-KR" altLang="en-US" sz="1000" dirty="0" err="1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카도마츠</a:t>
              </a:r>
              <a:r>
                <a:rPr kumimoji="1" lang="en-US" altLang="ko-KR" sz="100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, </a:t>
              </a:r>
              <a:r>
                <a:rPr kumimoji="1" lang="ko-KR" altLang="en-US" sz="1000" dirty="0" err="1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시메나와</a:t>
              </a:r>
              <a:r>
                <a:rPr kumimoji="1" lang="ko-KR" altLang="en-US" sz="100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 등으로 신 맞이</a:t>
              </a:r>
              <a:endParaRPr kumimoji="1" lang="en-US" altLang="ko-KR" sz="100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endParaRPr>
            </a:p>
            <a:p>
              <a:pPr defTabSz="912813" fontAlgn="base">
                <a:lnSpc>
                  <a:spcPct val="120000"/>
                </a:lnSpc>
                <a:spcBef>
                  <a:spcPts val="600"/>
                </a:spcBef>
                <a:spcAft>
                  <a:spcPct val="0"/>
                </a:spcAft>
                <a:defRPr/>
              </a:pPr>
              <a:r>
                <a:rPr kumimoji="1" lang="en-US" altLang="ko-KR" sz="100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-</a:t>
              </a:r>
              <a:r>
                <a:rPr kumimoji="1" lang="ko-KR" altLang="en-US" sz="1000" dirty="0" err="1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오미야마이리</a:t>
              </a:r>
              <a:r>
                <a:rPr kumimoji="1" lang="en-US" altLang="ko-KR" sz="100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, </a:t>
              </a:r>
              <a:r>
                <a:rPr kumimoji="1" lang="ko-KR" altLang="en-US" sz="1000" dirty="0" err="1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시치고산</a:t>
              </a:r>
              <a:r>
                <a:rPr kumimoji="1" lang="ko-KR" altLang="en-US" sz="100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 등 기념일에 신사 참배 </a:t>
              </a:r>
              <a:endParaRPr kumimoji="1" lang="en-US" altLang="ko-KR" sz="100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endParaRPr>
            </a:p>
            <a:p>
              <a:pPr defTabSz="912813" fontAlgn="base">
                <a:lnSpc>
                  <a:spcPct val="120000"/>
                </a:lnSpc>
                <a:spcBef>
                  <a:spcPts val="600"/>
                </a:spcBef>
                <a:spcAft>
                  <a:spcPct val="0"/>
                </a:spcAft>
                <a:defRPr/>
              </a:pPr>
              <a:r>
                <a:rPr kumimoji="1" lang="en-US" altLang="ko-KR" sz="100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-</a:t>
              </a:r>
              <a:r>
                <a:rPr kumimoji="1" lang="ko-KR" altLang="en-US" sz="100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일본의 가정에는 </a:t>
              </a:r>
              <a:r>
                <a:rPr kumimoji="1" lang="ko-KR" altLang="en-US" sz="1000" dirty="0" err="1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신단</a:t>
              </a:r>
              <a:r>
                <a:rPr kumimoji="1" lang="en-US" altLang="ko-KR" sz="100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(</a:t>
              </a:r>
              <a:r>
                <a:rPr kumimoji="1" lang="ko-KR" altLang="en-US" sz="1000" dirty="0" err="1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카미다나</a:t>
              </a:r>
              <a:r>
                <a:rPr kumimoji="1" lang="en-US" altLang="ko-KR" sz="100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)</a:t>
              </a:r>
              <a:r>
                <a:rPr kumimoji="1" lang="ko-KR" altLang="en-US" sz="100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가 설치되어 있으며</a:t>
              </a:r>
              <a:r>
                <a:rPr kumimoji="1" lang="en-US" altLang="ko-KR" sz="100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, </a:t>
              </a:r>
              <a:r>
                <a:rPr kumimoji="1" lang="ko-KR" altLang="en-US" sz="1000" dirty="0" err="1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오후다가</a:t>
              </a:r>
              <a:r>
                <a:rPr kumimoji="1" lang="ko-KR" altLang="en-US" sz="100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 봉안됨</a:t>
              </a:r>
              <a:r>
                <a:rPr kumimoji="1" lang="en-US" altLang="ko-KR" sz="100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. 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853288" y="3093920"/>
              <a:ext cx="2034398" cy="307706"/>
            </a:xfrm>
            <a:prstGeom prst="rect">
              <a:avLst/>
            </a:prstGeom>
            <a:noFill/>
          </p:spPr>
          <p:txBody>
            <a:bodyPr wrap="none" lIns="91374" tIns="45685" rIns="91374" bIns="45685">
              <a:spAutoFit/>
            </a:bodyPr>
            <a:lstStyle/>
            <a:p>
              <a:pPr defTabSz="912813" fontAlgn="base">
                <a:spcBef>
                  <a:spcPts val="600"/>
                </a:spcBef>
                <a:spcAft>
                  <a:spcPct val="0"/>
                </a:spcAft>
                <a:defRPr/>
              </a:pPr>
              <a:r>
                <a:rPr kumimoji="1" lang="ko-KR" altLang="en-US" sz="1400" b="1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민속</a:t>
              </a:r>
              <a:r>
                <a:rPr kumimoji="1" lang="en-US" altLang="ko-KR" sz="1400" b="1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, </a:t>
              </a:r>
              <a:r>
                <a:rPr kumimoji="1" lang="ko-KR" altLang="en-US" sz="1400" b="1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신앙적 전통문화</a:t>
              </a:r>
              <a:endParaRPr kumimoji="1" lang="en-US" altLang="ko-KR" sz="1400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9066491" y="4396113"/>
            <a:ext cx="2622702" cy="889044"/>
            <a:chOff x="1853287" y="3093920"/>
            <a:chExt cx="2622702" cy="889044"/>
          </a:xfrm>
        </p:grpSpPr>
        <p:sp>
          <p:nvSpPr>
            <p:cNvPr id="22" name="TextBox 21"/>
            <p:cNvSpPr txBox="1"/>
            <p:nvPr/>
          </p:nvSpPr>
          <p:spPr>
            <a:xfrm>
              <a:off x="1853287" y="3354914"/>
              <a:ext cx="2622702" cy="628050"/>
            </a:xfrm>
            <a:prstGeom prst="rect">
              <a:avLst/>
            </a:prstGeom>
            <a:noFill/>
          </p:spPr>
          <p:txBody>
            <a:bodyPr wrap="square" lIns="91374" tIns="45685" rIns="91374" bIns="45685">
              <a:spAutoFit/>
            </a:bodyPr>
            <a:lstStyle/>
            <a:p>
              <a:pPr defTabSz="912813" fontAlgn="base">
                <a:lnSpc>
                  <a:spcPct val="120000"/>
                </a:lnSpc>
                <a:spcBef>
                  <a:spcPts val="600"/>
                </a:spcBef>
                <a:spcAft>
                  <a:spcPct val="0"/>
                </a:spcAft>
                <a:defRPr/>
              </a:pPr>
              <a:r>
                <a:rPr kumimoji="1" lang="ko-KR" altLang="en-US" sz="1000" dirty="0" err="1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신토의</a:t>
              </a:r>
              <a:r>
                <a:rPr kumimoji="1" lang="ko-KR" altLang="en-US" sz="100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 주 건물을 신사라고 부르며</a:t>
              </a:r>
              <a:r>
                <a:rPr kumimoji="1" lang="en-US" altLang="ko-KR" sz="100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, </a:t>
              </a:r>
              <a:r>
                <a:rPr kumimoji="1" lang="ko-KR" altLang="en-US" sz="100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신사의 이름으로 그 신사의 중요한 신을 유추할 수 있다</a:t>
              </a:r>
              <a:r>
                <a:rPr kumimoji="1" lang="en-US" altLang="ko-KR" sz="100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. 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853288" y="3093920"/>
              <a:ext cx="543605" cy="307706"/>
            </a:xfrm>
            <a:prstGeom prst="rect">
              <a:avLst/>
            </a:prstGeom>
            <a:noFill/>
          </p:spPr>
          <p:txBody>
            <a:bodyPr wrap="none" lIns="91374" tIns="45685" rIns="91374" bIns="45685">
              <a:spAutoFit/>
            </a:bodyPr>
            <a:lstStyle/>
            <a:p>
              <a:pPr defTabSz="912813" fontAlgn="base">
                <a:spcBef>
                  <a:spcPts val="600"/>
                </a:spcBef>
                <a:spcAft>
                  <a:spcPct val="0"/>
                </a:spcAft>
                <a:defRPr/>
              </a:pPr>
              <a:r>
                <a:rPr kumimoji="1" lang="ko-KR" altLang="en-US" sz="1400" b="1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신사</a:t>
              </a:r>
              <a:endParaRPr kumimoji="1" lang="en-US" altLang="ko-KR" sz="1400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8238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:a16="http://schemas.microsoft.com/office/drawing/2014/main" id="{479F9B10-E241-4FD6-A7CF-65C1465F91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5277" y="716488"/>
            <a:ext cx="4514106" cy="5425024"/>
          </a:xfrm>
          <a:prstGeom prst="rect">
            <a:avLst/>
          </a:prstGeom>
        </p:spPr>
      </p:pic>
      <p:grpSp>
        <p:nvGrpSpPr>
          <p:cNvPr id="2" name="그룹 1"/>
          <p:cNvGrpSpPr/>
          <p:nvPr/>
        </p:nvGrpSpPr>
        <p:grpSpPr>
          <a:xfrm>
            <a:off x="521264" y="339362"/>
            <a:ext cx="2531084" cy="634858"/>
            <a:chOff x="521264" y="339362"/>
            <a:chExt cx="2531084" cy="634858"/>
          </a:xfrm>
        </p:grpSpPr>
        <p:sp>
          <p:nvSpPr>
            <p:cNvPr id="3" name="다이아몬드 2"/>
            <p:cNvSpPr/>
            <p:nvPr/>
          </p:nvSpPr>
          <p:spPr>
            <a:xfrm>
              <a:off x="521264" y="410198"/>
              <a:ext cx="564022" cy="564022"/>
            </a:xfrm>
            <a:prstGeom prst="diamond">
              <a:avLst/>
            </a:prstGeom>
            <a:solidFill>
              <a:srgbClr val="55CF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4" name="그룹 3"/>
            <p:cNvGrpSpPr/>
            <p:nvPr/>
          </p:nvGrpSpPr>
          <p:grpSpPr>
            <a:xfrm>
              <a:off x="1110924" y="339362"/>
              <a:ext cx="1941424" cy="613763"/>
              <a:chOff x="1110924" y="256992"/>
              <a:chExt cx="1941424" cy="613763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1110924" y="256992"/>
                <a:ext cx="1941424" cy="461594"/>
              </a:xfrm>
              <a:prstGeom prst="rect">
                <a:avLst/>
              </a:prstGeom>
              <a:noFill/>
            </p:spPr>
            <p:txBody>
              <a:bodyPr wrap="none" lIns="91374" tIns="45685" rIns="91374" bIns="45685">
                <a:spAutoFit/>
              </a:bodyPr>
              <a:lstStyle/>
              <a:p>
                <a:pPr defTabSz="912813" fontAlgn="base">
                  <a:spcBef>
                    <a:spcPts val="600"/>
                  </a:spcBef>
                  <a:spcAft>
                    <a:spcPct val="0"/>
                  </a:spcAft>
                  <a:defRPr/>
                </a:pPr>
                <a:r>
                  <a:rPr kumimoji="1" lang="ko-KR" altLang="en-US" sz="2400" b="1" dirty="0">
                    <a:ln>
                      <a:solidFill>
                        <a:schemeClr val="bg1">
                          <a:lumMod val="85000"/>
                          <a:alpha val="0"/>
                        </a:schemeClr>
                      </a:solidFill>
                    </a:ln>
                    <a:solidFill>
                      <a:srgbClr val="4B465E"/>
                    </a:solidFill>
                    <a:latin typeface="맑은 고딕" pitchFamily="50" charset="-127"/>
                    <a:cs typeface="Arial" panose="020B0604020202020204" pitchFamily="34" charset="0"/>
                  </a:rPr>
                  <a:t>신사의 명칭 </a:t>
                </a:r>
                <a:endParaRPr kumimoji="1" lang="en-US" altLang="ko-KR" sz="2400" b="1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110924" y="616910"/>
                <a:ext cx="1555101" cy="253845"/>
              </a:xfrm>
              <a:prstGeom prst="rect">
                <a:avLst/>
              </a:prstGeom>
              <a:noFill/>
            </p:spPr>
            <p:txBody>
              <a:bodyPr wrap="none" lIns="91374" tIns="45685" rIns="91374" bIns="45685">
                <a:spAutoFit/>
              </a:bodyPr>
              <a:lstStyle/>
              <a:p>
                <a:pPr defTabSz="912813" fontAlgn="base">
                  <a:spcBef>
                    <a:spcPts val="600"/>
                  </a:spcBef>
                  <a:spcAft>
                    <a:spcPct val="0"/>
                  </a:spcAft>
                  <a:defRPr/>
                </a:pPr>
                <a:r>
                  <a:rPr kumimoji="1" lang="ko-KR" altLang="en-US" sz="1050" dirty="0">
                    <a:ln>
                      <a:solidFill>
                        <a:schemeClr val="bg1">
                          <a:lumMod val="85000"/>
                          <a:alpha val="0"/>
                        </a:schemeClr>
                      </a:solidFill>
                    </a:ln>
                    <a:solidFill>
                      <a:srgbClr val="4B465E"/>
                    </a:solidFill>
                    <a:latin typeface="맑은 고딕" pitchFamily="50" charset="-127"/>
                    <a:cs typeface="Arial" panose="020B0604020202020204" pitchFamily="34" charset="0"/>
                  </a:rPr>
                  <a:t>신사는 어떤 곳인가요</a:t>
                </a:r>
                <a:r>
                  <a:rPr kumimoji="1" lang="en-US" altLang="ko-KR" sz="1050" dirty="0">
                    <a:ln>
                      <a:solidFill>
                        <a:schemeClr val="bg1">
                          <a:lumMod val="85000"/>
                          <a:alpha val="0"/>
                        </a:schemeClr>
                      </a:solidFill>
                    </a:ln>
                    <a:solidFill>
                      <a:srgbClr val="4B465E"/>
                    </a:solidFill>
                    <a:latin typeface="맑은 고딕" pitchFamily="50" charset="-127"/>
                    <a:cs typeface="Arial" panose="020B0604020202020204" pitchFamily="34" charset="0"/>
                  </a:rPr>
                  <a:t>?</a:t>
                </a: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536854" y="451302"/>
              <a:ext cx="540399" cy="461594"/>
            </a:xfrm>
            <a:prstGeom prst="rect">
              <a:avLst/>
            </a:prstGeom>
            <a:noFill/>
          </p:spPr>
          <p:txBody>
            <a:bodyPr wrap="none" lIns="91374" tIns="45685" rIns="91374" bIns="45685">
              <a:spAutoFit/>
            </a:bodyPr>
            <a:lstStyle/>
            <a:p>
              <a:pPr defTabSz="912813" fontAlgn="base">
                <a:spcBef>
                  <a:spcPts val="600"/>
                </a:spcBef>
                <a:spcAft>
                  <a:spcPct val="0"/>
                </a:spcAft>
                <a:defRPr/>
              </a:pPr>
              <a:r>
                <a:rPr kumimoji="1" lang="en-US" altLang="ko-KR" sz="2400" b="1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  <a:cs typeface="Arial" panose="020B0604020202020204" pitchFamily="34" charset="0"/>
                </a:rPr>
                <a:t>02</a:t>
              </a:r>
            </a:p>
          </p:txBody>
        </p:sp>
      </p:grpSp>
      <p:cxnSp>
        <p:nvCxnSpPr>
          <p:cNvPr id="10" name="직선 화살표 연결선 9"/>
          <p:cNvCxnSpPr>
            <a:cxnSpLocks/>
          </p:cNvCxnSpPr>
          <p:nvPr/>
        </p:nvCxnSpPr>
        <p:spPr>
          <a:xfrm>
            <a:off x="6629400" y="1691640"/>
            <a:ext cx="1454921" cy="1008831"/>
          </a:xfrm>
          <a:prstGeom prst="straightConnector1">
            <a:avLst/>
          </a:prstGeom>
          <a:ln w="15875">
            <a:solidFill>
              <a:srgbClr val="55CFD1"/>
            </a:solidFill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화살표 연결선 11"/>
          <p:cNvCxnSpPr>
            <a:cxnSpLocks/>
          </p:cNvCxnSpPr>
          <p:nvPr/>
        </p:nvCxnSpPr>
        <p:spPr>
          <a:xfrm flipH="1">
            <a:off x="2666025" y="2869713"/>
            <a:ext cx="1799295" cy="0"/>
          </a:xfrm>
          <a:prstGeom prst="straightConnector1">
            <a:avLst/>
          </a:prstGeom>
          <a:ln w="15875">
            <a:solidFill>
              <a:srgbClr val="55CFD1"/>
            </a:solidFill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218004" y="2869713"/>
            <a:ext cx="2162659" cy="1393131"/>
          </a:xfrm>
          <a:prstGeom prst="rect">
            <a:avLst/>
          </a:prstGeom>
          <a:noFill/>
        </p:spPr>
        <p:txBody>
          <a:bodyPr wrap="square" lIns="91374" tIns="45685" rIns="91374" bIns="45685">
            <a:spAutoFit/>
          </a:bodyPr>
          <a:lstStyle/>
          <a:p>
            <a:pPr defTabSz="912813" fontAlgn="base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defRPr/>
            </a:pPr>
            <a:r>
              <a:rPr kumimoji="1" lang="ko-KR" altLang="en-US" sz="90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신사의 입구에서 발견되는 전통적인 문</a:t>
            </a:r>
            <a:r>
              <a:rPr kumimoji="1" lang="en-US" altLang="ko-KR" sz="90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, </a:t>
            </a:r>
            <a:r>
              <a:rPr kumimoji="1" lang="ko-KR" altLang="en-US" sz="90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두개의 기둥이 서있고 기둥 꼭대기를 서로 연결한다</a:t>
            </a:r>
            <a:r>
              <a:rPr kumimoji="1" lang="en-US" altLang="ko-KR" sz="90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.</a:t>
            </a:r>
          </a:p>
          <a:p>
            <a:pPr defTabSz="912813" fontAlgn="base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defRPr/>
            </a:pPr>
            <a:endParaRPr kumimoji="1" lang="en-US" altLang="ko-KR" sz="900" dirty="0">
              <a:ln>
                <a:solidFill>
                  <a:schemeClr val="bg1">
                    <a:lumMod val="85000"/>
                    <a:alpha val="0"/>
                  </a:schemeClr>
                </a:solidFill>
              </a:ln>
              <a:solidFill>
                <a:srgbClr val="4B465E"/>
              </a:solidFill>
              <a:latin typeface="맑은 고딕" pitchFamily="50" charset="-127"/>
              <a:cs typeface="Arial" panose="020B0604020202020204" pitchFamily="34" charset="0"/>
            </a:endParaRPr>
          </a:p>
          <a:p>
            <a:pPr defTabSz="912813" fontAlgn="base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defRPr/>
            </a:pPr>
            <a:r>
              <a:rPr kumimoji="1" lang="ko-KR" altLang="en-US" sz="90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해당 신사인 </a:t>
            </a:r>
            <a:r>
              <a:rPr kumimoji="1" lang="ko-KR" altLang="en-US" sz="900" dirty="0" err="1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후시미</a:t>
            </a:r>
            <a:r>
              <a:rPr kumimoji="1" lang="ko-KR" altLang="en-US" sz="90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 </a:t>
            </a:r>
            <a:r>
              <a:rPr kumimoji="1" lang="ko-KR" altLang="en-US" sz="900" dirty="0" err="1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이나리</a:t>
            </a:r>
            <a:r>
              <a:rPr kumimoji="1" lang="ko-KR" altLang="en-US" sz="90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 신사는 많은 도리이를 가지고 있는 신사로 유명하다</a:t>
            </a:r>
            <a:r>
              <a:rPr kumimoji="1" lang="en-US" altLang="ko-KR" sz="90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218004" y="2531229"/>
            <a:ext cx="800086" cy="338484"/>
          </a:xfrm>
          <a:prstGeom prst="rect">
            <a:avLst/>
          </a:prstGeom>
          <a:noFill/>
        </p:spPr>
        <p:txBody>
          <a:bodyPr wrap="none" lIns="91374" tIns="45685" rIns="91374" bIns="45685">
            <a:spAutoFit/>
          </a:bodyPr>
          <a:lstStyle/>
          <a:p>
            <a:pPr defTabSz="912813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kumimoji="1" lang="ko-KR" altLang="en-US" sz="1600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도리이</a:t>
            </a:r>
            <a:endParaRPr kumimoji="1" lang="en-US" altLang="ko-KR" sz="1600" b="1" dirty="0">
              <a:ln>
                <a:solidFill>
                  <a:schemeClr val="bg1">
                    <a:lumMod val="85000"/>
                    <a:alpha val="0"/>
                  </a:schemeClr>
                </a:solidFill>
              </a:ln>
              <a:solidFill>
                <a:srgbClr val="4B465E"/>
              </a:solidFill>
              <a:latin typeface="맑은 고딕" pitchFamily="50" charset="-127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0007" y="3146028"/>
            <a:ext cx="2162659" cy="740645"/>
          </a:xfrm>
          <a:prstGeom prst="rect">
            <a:avLst/>
          </a:prstGeom>
          <a:noFill/>
        </p:spPr>
        <p:txBody>
          <a:bodyPr wrap="square" lIns="91374" tIns="45685" rIns="91374" bIns="45685">
            <a:spAutoFit/>
          </a:bodyPr>
          <a:lstStyle/>
          <a:p>
            <a:pPr defTabSz="912813" fontAlgn="base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defRPr/>
            </a:pPr>
            <a:r>
              <a:rPr kumimoji="1" lang="ko-KR" altLang="en-US" sz="90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신사의 입구 근처에 세워진 상상의 동물 조각상이다</a:t>
            </a:r>
            <a:r>
              <a:rPr kumimoji="1" lang="en-US" altLang="ko-KR" sz="90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. </a:t>
            </a:r>
            <a:r>
              <a:rPr kumimoji="1" lang="ko-KR" altLang="en-US" sz="90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해당 신사의 </a:t>
            </a:r>
            <a:r>
              <a:rPr kumimoji="1" lang="ko-KR" altLang="en-US" sz="900" dirty="0" err="1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이나리신</a:t>
            </a:r>
            <a:r>
              <a:rPr kumimoji="1" lang="en-US" altLang="ko-KR" sz="90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-</a:t>
            </a:r>
            <a:r>
              <a:rPr kumimoji="1" lang="ko-KR" altLang="en-US" sz="90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여우처럼 신의 권속이나 사자로 여겨지는 동물을 석상에 올리기도 한다</a:t>
            </a:r>
            <a:r>
              <a:rPr kumimoji="1" lang="en-US" altLang="ko-KR" sz="90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3275" y="2733710"/>
            <a:ext cx="1563115" cy="338484"/>
          </a:xfrm>
          <a:prstGeom prst="rect">
            <a:avLst/>
          </a:prstGeom>
          <a:noFill/>
        </p:spPr>
        <p:txBody>
          <a:bodyPr wrap="none" lIns="91374" tIns="45685" rIns="91374" bIns="45685">
            <a:spAutoFit/>
          </a:bodyPr>
          <a:lstStyle/>
          <a:p>
            <a:pPr defTabSz="912813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kumimoji="1" lang="ko-KR" altLang="en-US" sz="1600" b="1" dirty="0" err="1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고마이누</a:t>
            </a:r>
            <a:r>
              <a:rPr kumimoji="1" lang="en-US" altLang="ko-KR" sz="1600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(</a:t>
            </a:r>
            <a:r>
              <a:rPr kumimoji="1" lang="ko-KR" altLang="en-US" sz="1600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여우</a:t>
            </a:r>
            <a:r>
              <a:rPr kumimoji="1" lang="en-US" altLang="ko-KR" sz="1600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)</a:t>
            </a:r>
          </a:p>
        </p:txBody>
      </p:sp>
      <p:cxnSp>
        <p:nvCxnSpPr>
          <p:cNvPr id="22" name="직선 화살표 연결선 21">
            <a:extLst>
              <a:ext uri="{FF2B5EF4-FFF2-40B4-BE49-F238E27FC236}">
                <a16:creationId xmlns:a16="http://schemas.microsoft.com/office/drawing/2014/main" id="{5E0568C5-FFCC-4FF9-A601-B1CE48C49973}"/>
              </a:ext>
            </a:extLst>
          </p:cNvPr>
          <p:cNvCxnSpPr>
            <a:cxnSpLocks/>
          </p:cNvCxnSpPr>
          <p:nvPr/>
        </p:nvCxnSpPr>
        <p:spPr>
          <a:xfrm flipH="1">
            <a:off x="1966656" y="4476825"/>
            <a:ext cx="2098066" cy="178995"/>
          </a:xfrm>
          <a:prstGeom prst="straightConnector1">
            <a:avLst/>
          </a:prstGeom>
          <a:ln w="15875">
            <a:solidFill>
              <a:srgbClr val="55CFD1"/>
            </a:solidFill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3CAE0993-A00B-4856-8F8E-6CB305162138}"/>
              </a:ext>
            </a:extLst>
          </p:cNvPr>
          <p:cNvSpPr txBox="1"/>
          <p:nvPr/>
        </p:nvSpPr>
        <p:spPr>
          <a:xfrm>
            <a:off x="911135" y="4683537"/>
            <a:ext cx="1005270" cy="338484"/>
          </a:xfrm>
          <a:prstGeom prst="rect">
            <a:avLst/>
          </a:prstGeom>
          <a:noFill/>
        </p:spPr>
        <p:txBody>
          <a:bodyPr wrap="none" lIns="91374" tIns="45685" rIns="91374" bIns="45685">
            <a:spAutoFit/>
          </a:bodyPr>
          <a:lstStyle/>
          <a:p>
            <a:pPr defTabSz="912813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kumimoji="1" lang="ko-KR" altLang="en-US" sz="1600" b="1" dirty="0" err="1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오미쿠지</a:t>
            </a:r>
            <a:endParaRPr kumimoji="1" lang="en-US" altLang="ko-KR" sz="1600" b="1" dirty="0">
              <a:ln>
                <a:solidFill>
                  <a:schemeClr val="bg1">
                    <a:lumMod val="85000"/>
                    <a:alpha val="0"/>
                  </a:schemeClr>
                </a:solidFill>
              </a:ln>
              <a:solidFill>
                <a:srgbClr val="4B465E"/>
              </a:solidFill>
              <a:latin typeface="맑은 고딕" pitchFamily="50" charset="-127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8C54F23-B80D-4116-B34D-65752F3BD7DC}"/>
              </a:ext>
            </a:extLst>
          </p:cNvPr>
          <p:cNvSpPr txBox="1"/>
          <p:nvPr/>
        </p:nvSpPr>
        <p:spPr>
          <a:xfrm>
            <a:off x="587992" y="5086675"/>
            <a:ext cx="2162659" cy="1073044"/>
          </a:xfrm>
          <a:prstGeom prst="rect">
            <a:avLst/>
          </a:prstGeom>
          <a:noFill/>
        </p:spPr>
        <p:txBody>
          <a:bodyPr wrap="square" lIns="91374" tIns="45685" rIns="91374" bIns="45685">
            <a:spAutoFit/>
          </a:bodyPr>
          <a:lstStyle/>
          <a:p>
            <a:pPr defTabSz="912813" fontAlgn="base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defRPr/>
            </a:pPr>
            <a:r>
              <a:rPr kumimoji="1" lang="ko-KR" altLang="en-US" sz="90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한해의 운세를 점쳐주는 </a:t>
            </a:r>
            <a:r>
              <a:rPr kumimoji="1" lang="ko-KR" altLang="en-US" sz="900" dirty="0" err="1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오미쿠지는</a:t>
            </a:r>
            <a:r>
              <a:rPr kumimoji="1" lang="ko-KR" altLang="en-US" sz="90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 좋은 운이 나오면 몸에 지니거나 지갑에 넣으며 행운을 기원하고</a:t>
            </a:r>
            <a:r>
              <a:rPr kumimoji="1" lang="en-US" altLang="ko-KR" sz="90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, </a:t>
            </a:r>
            <a:r>
              <a:rPr kumimoji="1" lang="ko-KR" altLang="en-US" sz="90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나쁜 운이 나오면 이처럼 신사의 지정된 장소에 나쁜 운이 나오지 못하게 </a:t>
            </a:r>
            <a:r>
              <a:rPr kumimoji="1" lang="ko-KR" altLang="en-US" sz="900" dirty="0" err="1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묶어두고</a:t>
            </a:r>
            <a:r>
              <a:rPr kumimoji="1" lang="ko-KR" altLang="en-US" sz="90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 간다</a:t>
            </a:r>
            <a:r>
              <a:rPr kumimoji="1" lang="en-US" altLang="ko-KR" sz="90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18072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작은, 앉아있는, 테이블, 여자이(가) 표시된 사진&#10;&#10;자동 생성된 설명">
            <a:extLst>
              <a:ext uri="{FF2B5EF4-FFF2-40B4-BE49-F238E27FC236}">
                <a16:creationId xmlns:a16="http://schemas.microsoft.com/office/drawing/2014/main" id="{3E5D1106-CCFC-4F6D-9D60-5C7EEA69E3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253" y="1597673"/>
            <a:ext cx="3819552" cy="2861192"/>
          </a:xfrm>
          <a:prstGeom prst="rect">
            <a:avLst/>
          </a:prstGeom>
        </p:spPr>
      </p:pic>
      <p:grpSp>
        <p:nvGrpSpPr>
          <p:cNvPr id="2" name="그룹 1"/>
          <p:cNvGrpSpPr/>
          <p:nvPr/>
        </p:nvGrpSpPr>
        <p:grpSpPr>
          <a:xfrm>
            <a:off x="521264" y="339362"/>
            <a:ext cx="2531084" cy="634858"/>
            <a:chOff x="521264" y="339362"/>
            <a:chExt cx="2531084" cy="634858"/>
          </a:xfrm>
        </p:grpSpPr>
        <p:sp>
          <p:nvSpPr>
            <p:cNvPr id="3" name="다이아몬드 2"/>
            <p:cNvSpPr/>
            <p:nvPr/>
          </p:nvSpPr>
          <p:spPr>
            <a:xfrm>
              <a:off x="521264" y="410198"/>
              <a:ext cx="564022" cy="564022"/>
            </a:xfrm>
            <a:prstGeom prst="diamond">
              <a:avLst/>
            </a:prstGeom>
            <a:solidFill>
              <a:srgbClr val="55CF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4" name="그룹 3"/>
            <p:cNvGrpSpPr/>
            <p:nvPr/>
          </p:nvGrpSpPr>
          <p:grpSpPr>
            <a:xfrm>
              <a:off x="1110924" y="339362"/>
              <a:ext cx="1941424" cy="613763"/>
              <a:chOff x="1110924" y="256992"/>
              <a:chExt cx="1941424" cy="613763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1110924" y="256992"/>
                <a:ext cx="1941424" cy="461594"/>
              </a:xfrm>
              <a:prstGeom prst="rect">
                <a:avLst/>
              </a:prstGeom>
              <a:noFill/>
            </p:spPr>
            <p:txBody>
              <a:bodyPr wrap="none" lIns="91374" tIns="45685" rIns="91374" bIns="45685">
                <a:spAutoFit/>
              </a:bodyPr>
              <a:lstStyle/>
              <a:p>
                <a:pPr defTabSz="912813" fontAlgn="base">
                  <a:spcBef>
                    <a:spcPts val="600"/>
                  </a:spcBef>
                  <a:spcAft>
                    <a:spcPct val="0"/>
                  </a:spcAft>
                  <a:defRPr/>
                </a:pPr>
                <a:r>
                  <a:rPr kumimoji="1" lang="ko-KR" altLang="en-US" sz="2400" b="1" dirty="0">
                    <a:ln>
                      <a:solidFill>
                        <a:schemeClr val="bg1">
                          <a:lumMod val="85000"/>
                          <a:alpha val="0"/>
                        </a:schemeClr>
                      </a:solidFill>
                    </a:ln>
                    <a:solidFill>
                      <a:srgbClr val="4B465E"/>
                    </a:solidFill>
                    <a:latin typeface="맑은 고딕" pitchFamily="50" charset="-127"/>
                    <a:cs typeface="Arial" panose="020B0604020202020204" pitchFamily="34" charset="0"/>
                  </a:rPr>
                  <a:t>신사의 명칭 </a:t>
                </a:r>
                <a:endParaRPr kumimoji="1" lang="en-US" altLang="ko-KR" sz="2400" b="1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110924" y="616910"/>
                <a:ext cx="1555101" cy="253845"/>
              </a:xfrm>
              <a:prstGeom prst="rect">
                <a:avLst/>
              </a:prstGeom>
              <a:noFill/>
            </p:spPr>
            <p:txBody>
              <a:bodyPr wrap="none" lIns="91374" tIns="45685" rIns="91374" bIns="45685">
                <a:spAutoFit/>
              </a:bodyPr>
              <a:lstStyle/>
              <a:p>
                <a:pPr defTabSz="912813" fontAlgn="base">
                  <a:spcBef>
                    <a:spcPts val="600"/>
                  </a:spcBef>
                  <a:spcAft>
                    <a:spcPct val="0"/>
                  </a:spcAft>
                  <a:defRPr/>
                </a:pPr>
                <a:r>
                  <a:rPr kumimoji="1" lang="ko-KR" altLang="en-US" sz="1050" dirty="0">
                    <a:ln>
                      <a:solidFill>
                        <a:schemeClr val="bg1">
                          <a:lumMod val="85000"/>
                          <a:alpha val="0"/>
                        </a:schemeClr>
                      </a:solidFill>
                    </a:ln>
                    <a:solidFill>
                      <a:srgbClr val="4B465E"/>
                    </a:solidFill>
                    <a:latin typeface="맑은 고딕" pitchFamily="50" charset="-127"/>
                    <a:cs typeface="Arial" panose="020B0604020202020204" pitchFamily="34" charset="0"/>
                  </a:rPr>
                  <a:t>신사는 어떤 곳인가요</a:t>
                </a:r>
                <a:r>
                  <a:rPr kumimoji="1" lang="en-US" altLang="ko-KR" sz="1050" dirty="0">
                    <a:ln>
                      <a:solidFill>
                        <a:schemeClr val="bg1">
                          <a:lumMod val="85000"/>
                          <a:alpha val="0"/>
                        </a:schemeClr>
                      </a:solidFill>
                    </a:ln>
                    <a:solidFill>
                      <a:srgbClr val="4B465E"/>
                    </a:solidFill>
                    <a:latin typeface="맑은 고딕" pitchFamily="50" charset="-127"/>
                    <a:cs typeface="Arial" panose="020B0604020202020204" pitchFamily="34" charset="0"/>
                  </a:rPr>
                  <a:t>?</a:t>
                </a: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536854" y="451302"/>
              <a:ext cx="540399" cy="461594"/>
            </a:xfrm>
            <a:prstGeom prst="rect">
              <a:avLst/>
            </a:prstGeom>
            <a:noFill/>
          </p:spPr>
          <p:txBody>
            <a:bodyPr wrap="none" lIns="91374" tIns="45685" rIns="91374" bIns="45685">
              <a:spAutoFit/>
            </a:bodyPr>
            <a:lstStyle/>
            <a:p>
              <a:pPr defTabSz="912813" fontAlgn="base">
                <a:spcBef>
                  <a:spcPts val="600"/>
                </a:spcBef>
                <a:spcAft>
                  <a:spcPct val="0"/>
                </a:spcAft>
                <a:defRPr/>
              </a:pPr>
              <a:r>
                <a:rPr kumimoji="1" lang="en-US" altLang="ko-KR" sz="2400" b="1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  <a:cs typeface="Arial" panose="020B0604020202020204" pitchFamily="34" charset="0"/>
                </a:rPr>
                <a:t>02</a:t>
              </a:r>
            </a:p>
          </p:txBody>
        </p:sp>
      </p:grpSp>
      <p:cxnSp>
        <p:nvCxnSpPr>
          <p:cNvPr id="12" name="직선 화살표 연결선 11"/>
          <p:cNvCxnSpPr>
            <a:cxnSpLocks/>
          </p:cNvCxnSpPr>
          <p:nvPr/>
        </p:nvCxnSpPr>
        <p:spPr>
          <a:xfrm flipH="1">
            <a:off x="1110925" y="1890850"/>
            <a:ext cx="1941423" cy="508286"/>
          </a:xfrm>
          <a:prstGeom prst="straightConnector1">
            <a:avLst/>
          </a:prstGeom>
          <a:ln w="15875">
            <a:solidFill>
              <a:srgbClr val="55CFD1"/>
            </a:solidFill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9594" y="2916850"/>
            <a:ext cx="2162659" cy="574446"/>
          </a:xfrm>
          <a:prstGeom prst="rect">
            <a:avLst/>
          </a:prstGeom>
          <a:noFill/>
        </p:spPr>
        <p:txBody>
          <a:bodyPr wrap="square" lIns="91374" tIns="45685" rIns="91374" bIns="45685">
            <a:spAutoFit/>
          </a:bodyPr>
          <a:lstStyle/>
          <a:p>
            <a:pPr defTabSz="912813" fontAlgn="base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defRPr/>
            </a:pPr>
            <a:r>
              <a:rPr kumimoji="1" lang="ko-KR" altLang="en-US" sz="90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각자의 소원을 글이나 그림으로 그려서 </a:t>
            </a:r>
            <a:r>
              <a:rPr kumimoji="1" lang="ko-KR" altLang="en-US" sz="900" dirty="0" err="1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걸어둔다</a:t>
            </a:r>
            <a:r>
              <a:rPr kumimoji="1" lang="en-US" altLang="ko-KR" sz="90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. </a:t>
            </a:r>
            <a:r>
              <a:rPr kumimoji="1" lang="ko-KR" altLang="en-US" sz="90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입시철이 되면 합격을 기원하는 </a:t>
            </a:r>
            <a:r>
              <a:rPr kumimoji="1" lang="ko-KR" altLang="en-US" sz="900" dirty="0" err="1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에마를</a:t>
            </a:r>
            <a:r>
              <a:rPr kumimoji="1" lang="ko-KR" altLang="en-US" sz="90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 볼 수 있다</a:t>
            </a:r>
            <a:r>
              <a:rPr kumimoji="1" lang="en-US" altLang="ko-KR" sz="90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73735" y="2578366"/>
            <a:ext cx="594901" cy="338484"/>
          </a:xfrm>
          <a:prstGeom prst="rect">
            <a:avLst/>
          </a:prstGeom>
          <a:noFill/>
        </p:spPr>
        <p:txBody>
          <a:bodyPr wrap="none" lIns="91374" tIns="45685" rIns="91374" bIns="45685">
            <a:spAutoFit/>
          </a:bodyPr>
          <a:lstStyle/>
          <a:p>
            <a:pPr defTabSz="912813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kumimoji="1" lang="ko-KR" altLang="en-US" sz="1600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에마</a:t>
            </a:r>
            <a:endParaRPr kumimoji="1" lang="en-US" altLang="ko-KR" sz="1600" b="1" dirty="0">
              <a:ln>
                <a:solidFill>
                  <a:schemeClr val="bg1">
                    <a:lumMod val="85000"/>
                    <a:alpha val="0"/>
                  </a:schemeClr>
                </a:solidFill>
              </a:ln>
              <a:solidFill>
                <a:srgbClr val="4B465E"/>
              </a:solidFill>
              <a:latin typeface="맑은 고딕" pitchFamily="50" charset="-127"/>
              <a:cs typeface="Arial" panose="020B0604020202020204" pitchFamily="34" charset="0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B3EDA03D-C96C-476C-8700-51262210BE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679101"/>
            <a:ext cx="3930349" cy="503682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819A4403-66CC-4692-8D78-6CFC0E55D18C}"/>
              </a:ext>
            </a:extLst>
          </p:cNvPr>
          <p:cNvSpPr txBox="1"/>
          <p:nvPr/>
        </p:nvSpPr>
        <p:spPr>
          <a:xfrm>
            <a:off x="10345189" y="3028269"/>
            <a:ext cx="1563115" cy="338484"/>
          </a:xfrm>
          <a:prstGeom prst="rect">
            <a:avLst/>
          </a:prstGeom>
          <a:noFill/>
        </p:spPr>
        <p:txBody>
          <a:bodyPr wrap="none" lIns="91374" tIns="45685" rIns="91374" bIns="45685">
            <a:spAutoFit/>
          </a:bodyPr>
          <a:lstStyle/>
          <a:p>
            <a:pPr defTabSz="912813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kumimoji="1" lang="ko-KR" altLang="en-US" sz="1600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약수터</a:t>
            </a:r>
            <a:r>
              <a:rPr kumimoji="1" lang="en-US" altLang="ko-KR" sz="1600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(</a:t>
            </a:r>
            <a:r>
              <a:rPr kumimoji="1" lang="ko-KR" altLang="en-US" sz="1600" b="1" dirty="0" err="1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초츠야</a:t>
            </a:r>
            <a:r>
              <a:rPr kumimoji="1" lang="en-US" altLang="ko-KR" sz="1600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51C5B79-7EE6-4394-A5F7-6C5D9FA7F4CB}"/>
              </a:ext>
            </a:extLst>
          </p:cNvPr>
          <p:cNvSpPr txBox="1"/>
          <p:nvPr/>
        </p:nvSpPr>
        <p:spPr>
          <a:xfrm>
            <a:off x="10208117" y="3574150"/>
            <a:ext cx="1837257" cy="651390"/>
          </a:xfrm>
          <a:prstGeom prst="rect">
            <a:avLst/>
          </a:prstGeom>
          <a:noFill/>
        </p:spPr>
        <p:txBody>
          <a:bodyPr wrap="square" lIns="91374" tIns="45685" rIns="91374" bIns="45685">
            <a:spAutoFit/>
          </a:bodyPr>
          <a:lstStyle/>
          <a:p>
            <a:pPr defTabSz="912813" fontAlgn="base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defRPr/>
            </a:pPr>
            <a:r>
              <a:rPr kumimoji="1" lang="ko-KR" altLang="en-US" sz="90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여기서 양손을 씻고 입을 </a:t>
            </a:r>
            <a:r>
              <a:rPr kumimoji="1" lang="ko-KR" altLang="en-US" sz="900" dirty="0" err="1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행군다</a:t>
            </a:r>
            <a:r>
              <a:rPr kumimoji="1" lang="en-US" altLang="ko-KR" sz="90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. </a:t>
            </a:r>
          </a:p>
          <a:p>
            <a:pPr defTabSz="912813" fontAlgn="base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defRPr/>
            </a:pPr>
            <a:r>
              <a:rPr kumimoji="1" lang="ko-KR" altLang="en-US" sz="90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국자에 입을 대면 안되니 주의한다</a:t>
            </a:r>
            <a:r>
              <a:rPr kumimoji="1" lang="en-US" altLang="ko-KR" sz="90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27" name="직선 화살표 연결선 26">
            <a:extLst>
              <a:ext uri="{FF2B5EF4-FFF2-40B4-BE49-F238E27FC236}">
                <a16:creationId xmlns:a16="http://schemas.microsoft.com/office/drawing/2014/main" id="{38101D30-19AB-490C-AEBA-FBCFDADEA6DF}"/>
              </a:ext>
            </a:extLst>
          </p:cNvPr>
          <p:cNvCxnSpPr>
            <a:cxnSpLocks/>
          </p:cNvCxnSpPr>
          <p:nvPr/>
        </p:nvCxnSpPr>
        <p:spPr>
          <a:xfrm flipV="1">
            <a:off x="8352455" y="3491248"/>
            <a:ext cx="2467945" cy="507099"/>
          </a:xfrm>
          <a:prstGeom prst="straightConnector1">
            <a:avLst/>
          </a:prstGeom>
          <a:ln w="15875">
            <a:solidFill>
              <a:srgbClr val="55CFD1"/>
            </a:solidFill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56007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다이아몬드 1"/>
          <p:cNvSpPr/>
          <p:nvPr/>
        </p:nvSpPr>
        <p:spPr>
          <a:xfrm>
            <a:off x="521264" y="410198"/>
            <a:ext cx="564022" cy="564022"/>
          </a:xfrm>
          <a:prstGeom prst="diamond">
            <a:avLst/>
          </a:prstGeom>
          <a:solidFill>
            <a:srgbClr val="55C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" name="그룹 5"/>
          <p:cNvGrpSpPr/>
          <p:nvPr/>
        </p:nvGrpSpPr>
        <p:grpSpPr>
          <a:xfrm>
            <a:off x="1110924" y="339362"/>
            <a:ext cx="3464277" cy="613763"/>
            <a:chOff x="1110924" y="256992"/>
            <a:chExt cx="3464277" cy="613763"/>
          </a:xfrm>
        </p:grpSpPr>
        <p:sp>
          <p:nvSpPr>
            <p:cNvPr id="4" name="TextBox 3"/>
            <p:cNvSpPr txBox="1"/>
            <p:nvPr/>
          </p:nvSpPr>
          <p:spPr>
            <a:xfrm>
              <a:off x="1110924" y="256992"/>
              <a:ext cx="2249200" cy="461594"/>
            </a:xfrm>
            <a:prstGeom prst="rect">
              <a:avLst/>
            </a:prstGeom>
            <a:noFill/>
          </p:spPr>
          <p:txBody>
            <a:bodyPr wrap="none" lIns="91374" tIns="45685" rIns="91374" bIns="45685">
              <a:spAutoFit/>
            </a:bodyPr>
            <a:lstStyle/>
            <a:p>
              <a:pPr defTabSz="912813" fontAlgn="base">
                <a:spcBef>
                  <a:spcPts val="600"/>
                </a:spcBef>
                <a:spcAft>
                  <a:spcPct val="0"/>
                </a:spcAft>
                <a:defRPr/>
              </a:pPr>
              <a:r>
                <a:rPr kumimoji="1" lang="ko-KR" altLang="en-US" sz="2400" b="1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신사 참배 방법</a:t>
              </a:r>
              <a:endParaRPr kumimoji="1" lang="en-US" altLang="ko-KR" sz="2400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110924" y="616910"/>
              <a:ext cx="3464277" cy="253845"/>
            </a:xfrm>
            <a:prstGeom prst="rect">
              <a:avLst/>
            </a:prstGeom>
            <a:noFill/>
          </p:spPr>
          <p:txBody>
            <a:bodyPr wrap="none" lIns="91374" tIns="45685" rIns="91374" bIns="45685">
              <a:spAutoFit/>
            </a:bodyPr>
            <a:lstStyle/>
            <a:p>
              <a:pPr defTabSz="912813" fontAlgn="base">
                <a:spcBef>
                  <a:spcPts val="600"/>
                </a:spcBef>
                <a:spcAft>
                  <a:spcPct val="0"/>
                </a:spcAft>
                <a:defRPr/>
              </a:pPr>
              <a:r>
                <a:rPr kumimoji="1" lang="ko-KR" altLang="en-US" sz="105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일본 신사에서 참배를 하는 방법을 정리한 동영상이다</a:t>
              </a:r>
              <a:r>
                <a:rPr kumimoji="1" lang="en-US" altLang="ko-KR" sz="105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.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536854" y="451302"/>
            <a:ext cx="540399" cy="461594"/>
          </a:xfrm>
          <a:prstGeom prst="rect">
            <a:avLst/>
          </a:prstGeom>
          <a:noFill/>
        </p:spPr>
        <p:txBody>
          <a:bodyPr wrap="none" lIns="91374" tIns="45685" rIns="91374" bIns="45685">
            <a:spAutoFit/>
          </a:bodyPr>
          <a:lstStyle/>
          <a:p>
            <a:pPr defTabSz="912813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kumimoji="1" lang="en-US" altLang="ko-KR" sz="2400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" panose="020B0604020202020204" pitchFamily="34" charset="0"/>
              </a:rPr>
              <a:t>03</a:t>
            </a:r>
          </a:p>
        </p:txBody>
      </p:sp>
      <p:pic>
        <p:nvPicPr>
          <p:cNvPr id="3" name="온라인 미디어 2" title="Shrine￣ﾀﾀ￥ﾏﾂ￦ﾋﾝ￣ﾁﾮ￤ﾻﾕ￦ﾖﾹ￣ﾀﾀ￬ﾋﾠ￬ﾂﾬ ￬ﾰﾸ￫ﾰﾰ￬ﾝﾘ ￫ﾰﾩ￫ﾲﾕ">
            <a:hlinkClick r:id="" action="ppaction://media"/>
            <a:extLst>
              <a:ext uri="{FF2B5EF4-FFF2-40B4-BE49-F238E27FC236}">
                <a16:creationId xmlns:a16="http://schemas.microsoft.com/office/drawing/2014/main" id="{EA9A0CA7-503D-4CED-9A56-23E03D32DA3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56859" y="1160874"/>
            <a:ext cx="8478282" cy="476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000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다이아몬드 1"/>
          <p:cNvSpPr/>
          <p:nvPr/>
        </p:nvSpPr>
        <p:spPr>
          <a:xfrm>
            <a:off x="521264" y="410198"/>
            <a:ext cx="564022" cy="564022"/>
          </a:xfrm>
          <a:prstGeom prst="diamond">
            <a:avLst/>
          </a:prstGeom>
          <a:solidFill>
            <a:srgbClr val="55C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" name="그룹 5"/>
          <p:cNvGrpSpPr/>
          <p:nvPr/>
        </p:nvGrpSpPr>
        <p:grpSpPr>
          <a:xfrm>
            <a:off x="1110924" y="339362"/>
            <a:ext cx="3480307" cy="613763"/>
            <a:chOff x="1110924" y="256992"/>
            <a:chExt cx="3480307" cy="613763"/>
          </a:xfrm>
        </p:grpSpPr>
        <p:sp>
          <p:nvSpPr>
            <p:cNvPr id="4" name="TextBox 3"/>
            <p:cNvSpPr txBox="1"/>
            <p:nvPr/>
          </p:nvSpPr>
          <p:spPr>
            <a:xfrm>
              <a:off x="1110924" y="256992"/>
              <a:ext cx="3480307" cy="461594"/>
            </a:xfrm>
            <a:prstGeom prst="rect">
              <a:avLst/>
            </a:prstGeom>
            <a:noFill/>
          </p:spPr>
          <p:txBody>
            <a:bodyPr wrap="none" lIns="91374" tIns="45685" rIns="91374" bIns="45685">
              <a:spAutoFit/>
            </a:bodyPr>
            <a:lstStyle/>
            <a:p>
              <a:pPr defTabSz="912813" fontAlgn="base">
                <a:spcBef>
                  <a:spcPts val="600"/>
                </a:spcBef>
                <a:spcAft>
                  <a:spcPct val="0"/>
                </a:spcAft>
                <a:defRPr/>
              </a:pPr>
              <a:r>
                <a:rPr kumimoji="1" lang="ko-KR" altLang="en-US" sz="2400" b="1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신토와</a:t>
              </a:r>
              <a:r>
                <a:rPr kumimoji="1" lang="ko-KR" altLang="en-US" sz="2400" b="1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 관련된 전통문화</a:t>
              </a:r>
              <a:endParaRPr kumimoji="1" lang="en-US" altLang="ko-KR" sz="2400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110924" y="616910"/>
              <a:ext cx="2811855" cy="253845"/>
            </a:xfrm>
            <a:prstGeom prst="rect">
              <a:avLst/>
            </a:prstGeom>
            <a:noFill/>
          </p:spPr>
          <p:txBody>
            <a:bodyPr wrap="none" lIns="91374" tIns="45685" rIns="91374" bIns="45685">
              <a:spAutoFit/>
            </a:bodyPr>
            <a:lstStyle/>
            <a:p>
              <a:pPr defTabSz="912813" fontAlgn="base">
                <a:spcBef>
                  <a:spcPts val="600"/>
                </a:spcBef>
                <a:spcAft>
                  <a:spcPct val="0"/>
                </a:spcAft>
                <a:defRPr/>
              </a:pPr>
              <a:r>
                <a:rPr kumimoji="1" lang="ko-KR" altLang="en-US" sz="105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일본인들의 생활상을 소개한다</a:t>
              </a:r>
              <a:r>
                <a:rPr kumimoji="1" lang="en-US" altLang="ko-KR" sz="105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. – </a:t>
              </a:r>
              <a:r>
                <a:rPr kumimoji="1" lang="ko-KR" altLang="en-US" sz="105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신년 행사</a:t>
              </a:r>
              <a:endParaRPr kumimoji="1" lang="en-US" altLang="ko-KR" sz="105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536854" y="451302"/>
            <a:ext cx="540399" cy="461594"/>
          </a:xfrm>
          <a:prstGeom prst="rect">
            <a:avLst/>
          </a:prstGeom>
          <a:noFill/>
        </p:spPr>
        <p:txBody>
          <a:bodyPr wrap="none" lIns="91374" tIns="45685" rIns="91374" bIns="45685">
            <a:spAutoFit/>
          </a:bodyPr>
          <a:lstStyle/>
          <a:p>
            <a:pPr defTabSz="912813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kumimoji="1" lang="en-US" altLang="ko-KR" sz="2400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" panose="020B0604020202020204" pitchFamily="34" charset="0"/>
              </a:rPr>
              <a:t>04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B208C0B9-3BAF-4439-8150-3C6EAAD8B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855" y="1160875"/>
            <a:ext cx="4228708" cy="350256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A0BDD68-0579-4E59-B231-B208D07EB514}"/>
              </a:ext>
            </a:extLst>
          </p:cNvPr>
          <p:cNvSpPr txBox="1"/>
          <p:nvPr/>
        </p:nvSpPr>
        <p:spPr>
          <a:xfrm>
            <a:off x="8472697" y="699280"/>
            <a:ext cx="1005270" cy="338484"/>
          </a:xfrm>
          <a:prstGeom prst="rect">
            <a:avLst/>
          </a:prstGeom>
          <a:noFill/>
        </p:spPr>
        <p:txBody>
          <a:bodyPr wrap="none" lIns="91374" tIns="45685" rIns="91374" bIns="45685">
            <a:spAutoFit/>
          </a:bodyPr>
          <a:lstStyle/>
          <a:p>
            <a:pPr defTabSz="912813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kumimoji="1" lang="ko-KR" altLang="en-US" sz="1600" b="1" dirty="0" err="1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시메나와</a:t>
            </a:r>
            <a:endParaRPr kumimoji="1" lang="en-US" altLang="ko-KR" sz="1600" b="1" dirty="0">
              <a:ln>
                <a:solidFill>
                  <a:schemeClr val="bg1">
                    <a:lumMod val="85000"/>
                    <a:alpha val="0"/>
                  </a:schemeClr>
                </a:solidFill>
              </a:ln>
              <a:solidFill>
                <a:srgbClr val="4B465E"/>
              </a:solidFill>
              <a:latin typeface="맑은 고딕" pitchFamily="50" charset="-127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51AD04-F419-40BA-A68A-221A552B10A1}"/>
              </a:ext>
            </a:extLst>
          </p:cNvPr>
          <p:cNvSpPr txBox="1"/>
          <p:nvPr/>
        </p:nvSpPr>
        <p:spPr>
          <a:xfrm>
            <a:off x="448838" y="5245370"/>
            <a:ext cx="2162659" cy="574446"/>
          </a:xfrm>
          <a:prstGeom prst="rect">
            <a:avLst/>
          </a:prstGeom>
          <a:noFill/>
        </p:spPr>
        <p:txBody>
          <a:bodyPr wrap="square" lIns="91374" tIns="45685" rIns="91374" bIns="45685">
            <a:spAutoFit/>
          </a:bodyPr>
          <a:lstStyle/>
          <a:p>
            <a:pPr defTabSz="912813" fontAlgn="base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defRPr/>
            </a:pPr>
            <a:r>
              <a:rPr kumimoji="1" lang="ko-KR" altLang="en-US" sz="90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단단하고 수명이 긴 대나무로 만들어지며</a:t>
            </a:r>
            <a:r>
              <a:rPr kumimoji="1" lang="en-US" altLang="ko-KR" sz="90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, </a:t>
            </a:r>
            <a:r>
              <a:rPr kumimoji="1" lang="ko-KR" altLang="en-US" sz="90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건강하게 오래 장수하라는 기원을 담고 있다</a:t>
            </a:r>
            <a:r>
              <a:rPr kumimoji="1" lang="en-US" altLang="ko-KR" sz="90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8F3D4325-C49E-4E7D-9084-C73E04D82C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3629" y="699280"/>
            <a:ext cx="2927284" cy="2052956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91954BCC-FB47-4DA2-ACDB-40B8992920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3629" y="3162699"/>
            <a:ext cx="2467399" cy="219668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2B7C04B-6AE4-41B2-8A6B-CEFEB2679FAA}"/>
              </a:ext>
            </a:extLst>
          </p:cNvPr>
          <p:cNvSpPr txBox="1"/>
          <p:nvPr/>
        </p:nvSpPr>
        <p:spPr>
          <a:xfrm>
            <a:off x="5433629" y="5475215"/>
            <a:ext cx="1210455" cy="338484"/>
          </a:xfrm>
          <a:prstGeom prst="rect">
            <a:avLst/>
          </a:prstGeom>
          <a:noFill/>
        </p:spPr>
        <p:txBody>
          <a:bodyPr wrap="none" lIns="91374" tIns="45685" rIns="91374" bIns="45685">
            <a:spAutoFit/>
          </a:bodyPr>
          <a:lstStyle/>
          <a:p>
            <a:pPr defTabSz="912813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kumimoji="1" lang="ko-KR" altLang="en-US" sz="1600" b="1" dirty="0" err="1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가가미모치</a:t>
            </a:r>
            <a:endParaRPr kumimoji="1" lang="en-US" altLang="ko-KR" sz="1600" b="1" dirty="0">
              <a:ln>
                <a:solidFill>
                  <a:schemeClr val="bg1">
                    <a:lumMod val="85000"/>
                    <a:alpha val="0"/>
                  </a:schemeClr>
                </a:solidFill>
              </a:ln>
              <a:solidFill>
                <a:srgbClr val="4B465E"/>
              </a:solidFill>
              <a:latin typeface="맑은 고딕" pitchFamily="50" charset="-127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FC3059C-CB95-4DBC-B227-0CE13D136F69}"/>
              </a:ext>
            </a:extLst>
          </p:cNvPr>
          <p:cNvSpPr txBox="1"/>
          <p:nvPr/>
        </p:nvSpPr>
        <p:spPr>
          <a:xfrm>
            <a:off x="448838" y="4901046"/>
            <a:ext cx="1005270" cy="338484"/>
          </a:xfrm>
          <a:prstGeom prst="rect">
            <a:avLst/>
          </a:prstGeom>
          <a:noFill/>
        </p:spPr>
        <p:txBody>
          <a:bodyPr wrap="none" lIns="91374" tIns="45685" rIns="91374" bIns="45685">
            <a:spAutoFit/>
          </a:bodyPr>
          <a:lstStyle/>
          <a:p>
            <a:pPr defTabSz="912813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kumimoji="1" lang="ko-KR" altLang="en-US" sz="1600" b="1" dirty="0" err="1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가도마츠</a:t>
            </a:r>
            <a:endParaRPr kumimoji="1" lang="en-US" altLang="ko-KR" sz="1600" b="1" dirty="0">
              <a:ln>
                <a:solidFill>
                  <a:schemeClr val="bg1">
                    <a:lumMod val="85000"/>
                    <a:alpha val="0"/>
                  </a:schemeClr>
                </a:solidFill>
              </a:ln>
              <a:solidFill>
                <a:srgbClr val="4B465E"/>
              </a:solidFill>
              <a:latin typeface="맑은 고딕" pitchFamily="50" charset="-127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526F4C0-4E3D-43F3-AD9C-EE9FB5F761C7}"/>
              </a:ext>
            </a:extLst>
          </p:cNvPr>
          <p:cNvSpPr txBox="1"/>
          <p:nvPr/>
        </p:nvSpPr>
        <p:spPr>
          <a:xfrm>
            <a:off x="5433629" y="5871497"/>
            <a:ext cx="2162659" cy="574446"/>
          </a:xfrm>
          <a:prstGeom prst="rect">
            <a:avLst/>
          </a:prstGeom>
          <a:noFill/>
        </p:spPr>
        <p:txBody>
          <a:bodyPr wrap="square" lIns="91374" tIns="45685" rIns="91374" bIns="45685">
            <a:spAutoFit/>
          </a:bodyPr>
          <a:lstStyle/>
          <a:p>
            <a:pPr defTabSz="912813" fontAlgn="base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defRPr/>
            </a:pPr>
            <a:r>
              <a:rPr kumimoji="1" lang="ko-KR" altLang="en-US" sz="90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후손에게 복을 내려준다는 조상신 </a:t>
            </a:r>
            <a:r>
              <a:rPr kumimoji="1" lang="ko-KR" altLang="en-US" sz="900" dirty="0" err="1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도시카미를</a:t>
            </a:r>
            <a:r>
              <a:rPr kumimoji="1" lang="ko-KR" altLang="en-US" sz="90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 위해 </a:t>
            </a:r>
            <a:r>
              <a:rPr kumimoji="1" lang="ko-KR" altLang="en-US" sz="900" dirty="0" err="1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가가미모치를</a:t>
            </a:r>
            <a:r>
              <a:rPr kumimoji="1" lang="ko-KR" altLang="en-US" sz="90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 만들어 집 안에 </a:t>
            </a:r>
            <a:r>
              <a:rPr kumimoji="1" lang="ko-KR" altLang="en-US" sz="900" dirty="0" err="1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장식해둔다</a:t>
            </a:r>
            <a:r>
              <a:rPr kumimoji="1" lang="en-US" altLang="ko-KR" sz="90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.</a:t>
            </a:r>
            <a:r>
              <a:rPr kumimoji="1" lang="ko-KR" altLang="en-US" sz="90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 </a:t>
            </a:r>
            <a:endParaRPr kumimoji="1" lang="en-US" altLang="ko-KR" sz="900" dirty="0">
              <a:ln>
                <a:solidFill>
                  <a:schemeClr val="bg1">
                    <a:lumMod val="85000"/>
                    <a:alpha val="0"/>
                  </a:schemeClr>
                </a:solidFill>
              </a:ln>
              <a:solidFill>
                <a:srgbClr val="4B465E"/>
              </a:solidFill>
              <a:latin typeface="맑은 고딕" pitchFamily="50" charset="-127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6938C39-8775-4D01-9A46-14528A3B0674}"/>
              </a:ext>
            </a:extLst>
          </p:cNvPr>
          <p:cNvSpPr txBox="1"/>
          <p:nvPr/>
        </p:nvSpPr>
        <p:spPr>
          <a:xfrm>
            <a:off x="8472697" y="1160875"/>
            <a:ext cx="2162659" cy="408246"/>
          </a:xfrm>
          <a:prstGeom prst="rect">
            <a:avLst/>
          </a:prstGeom>
          <a:noFill/>
        </p:spPr>
        <p:txBody>
          <a:bodyPr wrap="square" lIns="91374" tIns="45685" rIns="91374" bIns="45685">
            <a:spAutoFit/>
          </a:bodyPr>
          <a:lstStyle/>
          <a:p>
            <a:pPr defTabSz="912813" fontAlgn="base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defRPr/>
            </a:pPr>
            <a:r>
              <a:rPr kumimoji="1" lang="ko-KR" altLang="en-US" sz="90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신사에서 하는 장식인 </a:t>
            </a:r>
            <a:r>
              <a:rPr kumimoji="1" lang="ko-KR" altLang="en-US" sz="900" dirty="0" err="1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시메나와를</a:t>
            </a:r>
            <a:r>
              <a:rPr kumimoji="1" lang="ko-KR" altLang="en-US" sz="90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 집과 현관문 앞에 달아 악귀를 쫓아낸다</a:t>
            </a:r>
            <a:r>
              <a:rPr kumimoji="1" lang="en-US" altLang="ko-KR" sz="90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850227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다이아몬드 1"/>
          <p:cNvSpPr/>
          <p:nvPr/>
        </p:nvSpPr>
        <p:spPr>
          <a:xfrm>
            <a:off x="521264" y="410198"/>
            <a:ext cx="564022" cy="564022"/>
          </a:xfrm>
          <a:prstGeom prst="diamond">
            <a:avLst/>
          </a:prstGeom>
          <a:solidFill>
            <a:srgbClr val="55C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" name="그룹 5"/>
          <p:cNvGrpSpPr/>
          <p:nvPr/>
        </p:nvGrpSpPr>
        <p:grpSpPr>
          <a:xfrm>
            <a:off x="1110924" y="339362"/>
            <a:ext cx="3480307" cy="613763"/>
            <a:chOff x="1110924" y="256992"/>
            <a:chExt cx="3480307" cy="613763"/>
          </a:xfrm>
        </p:grpSpPr>
        <p:sp>
          <p:nvSpPr>
            <p:cNvPr id="4" name="TextBox 3"/>
            <p:cNvSpPr txBox="1"/>
            <p:nvPr/>
          </p:nvSpPr>
          <p:spPr>
            <a:xfrm>
              <a:off x="1110924" y="256992"/>
              <a:ext cx="3480307" cy="461594"/>
            </a:xfrm>
            <a:prstGeom prst="rect">
              <a:avLst/>
            </a:prstGeom>
            <a:noFill/>
          </p:spPr>
          <p:txBody>
            <a:bodyPr wrap="none" lIns="91374" tIns="45685" rIns="91374" bIns="45685">
              <a:spAutoFit/>
            </a:bodyPr>
            <a:lstStyle/>
            <a:p>
              <a:pPr defTabSz="912813" fontAlgn="base">
                <a:spcBef>
                  <a:spcPts val="600"/>
                </a:spcBef>
                <a:spcAft>
                  <a:spcPct val="0"/>
                </a:spcAft>
                <a:defRPr/>
              </a:pPr>
              <a:r>
                <a:rPr kumimoji="1" lang="ko-KR" altLang="en-US" sz="2400" b="1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신토와</a:t>
              </a:r>
              <a:r>
                <a:rPr kumimoji="1" lang="ko-KR" altLang="en-US" sz="2400" b="1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 관련된 전통문화</a:t>
              </a:r>
              <a:endParaRPr kumimoji="1" lang="en-US" altLang="ko-KR" sz="2400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110924" y="616910"/>
              <a:ext cx="2494460" cy="253845"/>
            </a:xfrm>
            <a:prstGeom prst="rect">
              <a:avLst/>
            </a:prstGeom>
            <a:noFill/>
          </p:spPr>
          <p:txBody>
            <a:bodyPr wrap="none" lIns="91374" tIns="45685" rIns="91374" bIns="45685">
              <a:spAutoFit/>
            </a:bodyPr>
            <a:lstStyle/>
            <a:p>
              <a:pPr defTabSz="912813" fontAlgn="base">
                <a:spcBef>
                  <a:spcPts val="600"/>
                </a:spcBef>
                <a:spcAft>
                  <a:spcPct val="0"/>
                </a:spcAft>
                <a:defRPr/>
              </a:pPr>
              <a:r>
                <a:rPr kumimoji="1" lang="ko-KR" altLang="en-US" sz="105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일본인들의 생활상을 소개한다</a:t>
              </a:r>
              <a:r>
                <a:rPr kumimoji="1" lang="en-US" altLang="ko-KR" sz="105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. – </a:t>
              </a:r>
              <a:r>
                <a:rPr kumimoji="1" lang="ko-KR" altLang="en-US" sz="105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설날</a:t>
              </a:r>
              <a:endParaRPr kumimoji="1" lang="en-US" altLang="ko-KR" sz="105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536854" y="451302"/>
            <a:ext cx="540399" cy="461594"/>
          </a:xfrm>
          <a:prstGeom prst="rect">
            <a:avLst/>
          </a:prstGeom>
          <a:noFill/>
        </p:spPr>
        <p:txBody>
          <a:bodyPr wrap="none" lIns="91374" tIns="45685" rIns="91374" bIns="45685">
            <a:spAutoFit/>
          </a:bodyPr>
          <a:lstStyle/>
          <a:p>
            <a:pPr defTabSz="912813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kumimoji="1" lang="en-US" altLang="ko-KR" sz="2400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51AD04-F419-40BA-A68A-221A552B10A1}"/>
              </a:ext>
            </a:extLst>
          </p:cNvPr>
          <p:cNvSpPr txBox="1"/>
          <p:nvPr/>
        </p:nvSpPr>
        <p:spPr>
          <a:xfrm>
            <a:off x="3663169" y="5250427"/>
            <a:ext cx="4452243" cy="408246"/>
          </a:xfrm>
          <a:prstGeom prst="rect">
            <a:avLst/>
          </a:prstGeom>
          <a:noFill/>
        </p:spPr>
        <p:txBody>
          <a:bodyPr wrap="square" lIns="91374" tIns="45685" rIns="91374" bIns="45685">
            <a:spAutoFit/>
          </a:bodyPr>
          <a:lstStyle/>
          <a:p>
            <a:pPr defTabSz="912813" fontAlgn="base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defRPr/>
            </a:pPr>
            <a:r>
              <a:rPr kumimoji="1" lang="ko-KR" altLang="en-US" sz="900" dirty="0" err="1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하츠모우데는</a:t>
            </a:r>
            <a:r>
              <a:rPr kumimoji="1" lang="ko-KR" altLang="en-US" sz="90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 신사에서 다 같이 새로운 한해가 시작된 것을 기념하며 새로운 일년을 무사히 </a:t>
            </a:r>
            <a:r>
              <a:rPr kumimoji="1" lang="ko-KR" altLang="en-US" sz="900" dirty="0" err="1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보낼수</a:t>
            </a:r>
            <a:r>
              <a:rPr kumimoji="1" lang="ko-KR" altLang="en-US" sz="90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 있도록 신에게 기도하는 행사다</a:t>
            </a:r>
            <a:r>
              <a:rPr kumimoji="1" lang="en-US" altLang="ko-KR" sz="90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2B7C04B-6AE4-41B2-8A6B-CEFEB2679FAA}"/>
              </a:ext>
            </a:extLst>
          </p:cNvPr>
          <p:cNvSpPr txBox="1"/>
          <p:nvPr/>
        </p:nvSpPr>
        <p:spPr>
          <a:xfrm>
            <a:off x="3663169" y="4859937"/>
            <a:ext cx="1210455" cy="338484"/>
          </a:xfrm>
          <a:prstGeom prst="rect">
            <a:avLst/>
          </a:prstGeom>
          <a:noFill/>
        </p:spPr>
        <p:txBody>
          <a:bodyPr wrap="none" lIns="91374" tIns="45685" rIns="91374" bIns="45685">
            <a:spAutoFit/>
          </a:bodyPr>
          <a:lstStyle/>
          <a:p>
            <a:pPr defTabSz="912813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kumimoji="1" lang="ko-KR" altLang="en-US" sz="1600" b="1" dirty="0" err="1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하츠모우데</a:t>
            </a:r>
            <a:endParaRPr kumimoji="1" lang="en-US" altLang="ko-KR" sz="1600" b="1" dirty="0">
              <a:ln>
                <a:solidFill>
                  <a:schemeClr val="bg1">
                    <a:lumMod val="85000"/>
                    <a:alpha val="0"/>
                  </a:schemeClr>
                </a:solidFill>
              </a:ln>
              <a:solidFill>
                <a:srgbClr val="4B465E"/>
              </a:solidFill>
              <a:latin typeface="맑은 고딕" pitchFamily="50" charset="-127"/>
              <a:cs typeface="Arial" panose="020B0604020202020204" pitchFamily="34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F919C476-9245-43EC-A0F3-FC742D26E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3944" y="1155188"/>
            <a:ext cx="4744112" cy="354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7405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다이아몬드 1"/>
          <p:cNvSpPr/>
          <p:nvPr/>
        </p:nvSpPr>
        <p:spPr>
          <a:xfrm>
            <a:off x="521264" y="410198"/>
            <a:ext cx="564022" cy="564022"/>
          </a:xfrm>
          <a:prstGeom prst="diamond">
            <a:avLst/>
          </a:prstGeom>
          <a:solidFill>
            <a:srgbClr val="55C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" name="그룹 5"/>
          <p:cNvGrpSpPr/>
          <p:nvPr/>
        </p:nvGrpSpPr>
        <p:grpSpPr>
          <a:xfrm>
            <a:off x="1110924" y="339362"/>
            <a:ext cx="3480307" cy="613763"/>
            <a:chOff x="1110924" y="256992"/>
            <a:chExt cx="3480307" cy="613763"/>
          </a:xfrm>
        </p:grpSpPr>
        <p:sp>
          <p:nvSpPr>
            <p:cNvPr id="4" name="TextBox 3"/>
            <p:cNvSpPr txBox="1"/>
            <p:nvPr/>
          </p:nvSpPr>
          <p:spPr>
            <a:xfrm>
              <a:off x="1110924" y="256992"/>
              <a:ext cx="3480307" cy="461594"/>
            </a:xfrm>
            <a:prstGeom prst="rect">
              <a:avLst/>
            </a:prstGeom>
            <a:noFill/>
          </p:spPr>
          <p:txBody>
            <a:bodyPr wrap="none" lIns="91374" tIns="45685" rIns="91374" bIns="45685">
              <a:spAutoFit/>
            </a:bodyPr>
            <a:lstStyle/>
            <a:p>
              <a:pPr defTabSz="912813" fontAlgn="base">
                <a:spcBef>
                  <a:spcPts val="600"/>
                </a:spcBef>
                <a:spcAft>
                  <a:spcPct val="0"/>
                </a:spcAft>
                <a:defRPr/>
              </a:pPr>
              <a:r>
                <a:rPr kumimoji="1" lang="ko-KR" altLang="en-US" sz="2400" b="1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신토와</a:t>
              </a:r>
              <a:r>
                <a:rPr kumimoji="1" lang="ko-KR" altLang="en-US" sz="2400" b="1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 관련된 전통문화</a:t>
              </a:r>
              <a:endParaRPr kumimoji="1" lang="en-US" altLang="ko-KR" sz="2400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110924" y="616910"/>
              <a:ext cx="2763765" cy="253845"/>
            </a:xfrm>
            <a:prstGeom prst="rect">
              <a:avLst/>
            </a:prstGeom>
            <a:noFill/>
          </p:spPr>
          <p:txBody>
            <a:bodyPr wrap="none" lIns="91374" tIns="45685" rIns="91374" bIns="45685">
              <a:spAutoFit/>
            </a:bodyPr>
            <a:lstStyle/>
            <a:p>
              <a:pPr defTabSz="912813" fontAlgn="base">
                <a:spcBef>
                  <a:spcPts val="600"/>
                </a:spcBef>
                <a:spcAft>
                  <a:spcPct val="0"/>
                </a:spcAft>
                <a:defRPr/>
              </a:pPr>
              <a:r>
                <a:rPr kumimoji="1" lang="ko-KR" altLang="en-US" sz="105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일본인들의 생활상을 소개한다</a:t>
              </a:r>
              <a:r>
                <a:rPr kumimoji="1" lang="en-US" altLang="ko-KR" sz="105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. – </a:t>
              </a:r>
              <a:r>
                <a:rPr kumimoji="1" lang="ko-KR" altLang="en-US" sz="1050" dirty="0" err="1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시치고산</a:t>
              </a:r>
              <a:endParaRPr kumimoji="1" lang="en-US" altLang="ko-KR" sz="105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536854" y="451302"/>
            <a:ext cx="540399" cy="461594"/>
          </a:xfrm>
          <a:prstGeom prst="rect">
            <a:avLst/>
          </a:prstGeom>
          <a:noFill/>
        </p:spPr>
        <p:txBody>
          <a:bodyPr wrap="none" lIns="91374" tIns="45685" rIns="91374" bIns="45685">
            <a:spAutoFit/>
          </a:bodyPr>
          <a:lstStyle/>
          <a:p>
            <a:pPr defTabSz="912813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kumimoji="1" lang="en-US" altLang="ko-KR" sz="2400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51AD04-F419-40BA-A68A-221A552B10A1}"/>
              </a:ext>
            </a:extLst>
          </p:cNvPr>
          <p:cNvSpPr txBox="1"/>
          <p:nvPr/>
        </p:nvSpPr>
        <p:spPr>
          <a:xfrm>
            <a:off x="3585961" y="5436304"/>
            <a:ext cx="5260859" cy="651390"/>
          </a:xfrm>
          <a:prstGeom prst="rect">
            <a:avLst/>
          </a:prstGeom>
          <a:noFill/>
        </p:spPr>
        <p:txBody>
          <a:bodyPr wrap="square" lIns="91374" tIns="45685" rIns="91374" bIns="45685">
            <a:spAutoFit/>
          </a:bodyPr>
          <a:lstStyle/>
          <a:p>
            <a:pPr defTabSz="912813" fontAlgn="base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defRPr/>
            </a:pPr>
            <a:r>
              <a:rPr kumimoji="1" lang="ko-KR" altLang="en-US" sz="90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일본인들은 인생의 중요한 매듭마다 참배를 하러 가는데</a:t>
            </a:r>
            <a:r>
              <a:rPr kumimoji="1" lang="en-US" altLang="ko-KR" sz="90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, </a:t>
            </a:r>
            <a:r>
              <a:rPr kumimoji="1" lang="ko-KR" altLang="en-US" sz="90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특히 </a:t>
            </a:r>
            <a:r>
              <a:rPr kumimoji="1" lang="en-US" altLang="ko-KR" sz="90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3.5.7</a:t>
            </a:r>
            <a:r>
              <a:rPr kumimoji="1" lang="ko-KR" altLang="en-US" sz="90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세가 되는 어린이들의 성장을 축하하기 위해 신사에서 참배하는 행사를 </a:t>
            </a:r>
            <a:r>
              <a:rPr kumimoji="1" lang="ko-KR" altLang="en-US" sz="900" dirty="0" err="1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시치고산이라고</a:t>
            </a:r>
            <a:r>
              <a:rPr kumimoji="1" lang="ko-KR" altLang="en-US" sz="90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 한다</a:t>
            </a:r>
            <a:r>
              <a:rPr kumimoji="1" lang="en-US" altLang="ko-KR" sz="90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. </a:t>
            </a:r>
          </a:p>
          <a:p>
            <a:pPr defTabSz="912813" fontAlgn="base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defRPr/>
            </a:pPr>
            <a:r>
              <a:rPr kumimoji="1" lang="ko-KR" altLang="en-US" sz="90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각 나이가 되는 해의 </a:t>
            </a:r>
            <a:r>
              <a:rPr kumimoji="1" lang="en-US" altLang="ko-KR" sz="90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11</a:t>
            </a:r>
            <a:r>
              <a:rPr kumimoji="1" lang="ko-KR" altLang="en-US" sz="90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월 </a:t>
            </a:r>
            <a:r>
              <a:rPr kumimoji="1" lang="en-US" altLang="ko-KR" sz="90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15</a:t>
            </a:r>
            <a:r>
              <a:rPr kumimoji="1" lang="ko-KR" altLang="en-US" sz="90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일에 아이와 가족들이 다같이 신사를 찾는다</a:t>
            </a:r>
            <a:r>
              <a:rPr kumimoji="1" lang="en-US" altLang="ko-KR" sz="90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FC3059C-CB95-4DBC-B227-0CE13D136F69}"/>
              </a:ext>
            </a:extLst>
          </p:cNvPr>
          <p:cNvSpPr txBox="1"/>
          <p:nvPr/>
        </p:nvSpPr>
        <p:spPr>
          <a:xfrm>
            <a:off x="3585961" y="4977246"/>
            <a:ext cx="1005270" cy="338484"/>
          </a:xfrm>
          <a:prstGeom prst="rect">
            <a:avLst/>
          </a:prstGeom>
          <a:noFill/>
        </p:spPr>
        <p:txBody>
          <a:bodyPr wrap="none" lIns="91374" tIns="45685" rIns="91374" bIns="45685">
            <a:spAutoFit/>
          </a:bodyPr>
          <a:lstStyle/>
          <a:p>
            <a:pPr defTabSz="912813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kumimoji="1" lang="ko-KR" altLang="en-US" sz="1600" b="1" dirty="0" err="1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시치고산</a:t>
            </a:r>
            <a:endParaRPr kumimoji="1" lang="en-US" altLang="ko-KR" sz="1600" b="1" dirty="0">
              <a:ln>
                <a:solidFill>
                  <a:schemeClr val="bg1">
                    <a:lumMod val="85000"/>
                    <a:alpha val="0"/>
                  </a:schemeClr>
                </a:solidFill>
              </a:ln>
              <a:solidFill>
                <a:srgbClr val="4B465E"/>
              </a:solidFill>
              <a:latin typeface="맑은 고딕" pitchFamily="50" charset="-127"/>
              <a:cs typeface="Arial" panose="020B0604020202020204" pitchFamily="34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6264C90F-1B6E-435F-B9C1-210A9B8AA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700" y="1421696"/>
            <a:ext cx="4625340" cy="335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67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1092" y="2673157"/>
            <a:ext cx="769822" cy="646260"/>
          </a:xfrm>
          <a:prstGeom prst="rect">
            <a:avLst/>
          </a:prstGeom>
          <a:noFill/>
        </p:spPr>
        <p:txBody>
          <a:bodyPr wrap="square" lIns="91374" tIns="45685" rIns="91374" bIns="45685">
            <a:spAutoFit/>
          </a:bodyPr>
          <a:lstStyle/>
          <a:p>
            <a:pPr algn="ctr" defTabSz="912813" fontAlgn="base">
              <a:spcBef>
                <a:spcPts val="600"/>
              </a:spcBef>
              <a:spcAft>
                <a:spcPct val="0"/>
              </a:spcAft>
              <a:buClr>
                <a:srgbClr val="FF5000"/>
              </a:buClr>
              <a:defRPr/>
            </a:pPr>
            <a:r>
              <a:rPr kumimoji="1" lang="en-US" altLang="ko-KR" sz="3600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55CFD1"/>
                </a:solidFill>
                <a:latin typeface="맑은 고딕" pitchFamily="50" charset="-127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30767" y="3256068"/>
            <a:ext cx="2930477" cy="707815"/>
          </a:xfrm>
          <a:prstGeom prst="rect">
            <a:avLst/>
          </a:prstGeom>
          <a:noFill/>
        </p:spPr>
        <p:txBody>
          <a:bodyPr wrap="none" lIns="91374" tIns="45685" rIns="91374" bIns="45685">
            <a:spAutoFit/>
          </a:bodyPr>
          <a:lstStyle/>
          <a:p>
            <a:pPr algn="ctr" defTabSz="912813" fontAlgn="base">
              <a:spcBef>
                <a:spcPts val="600"/>
              </a:spcBef>
              <a:spcAft>
                <a:spcPct val="0"/>
              </a:spcAft>
              <a:buClr>
                <a:srgbClr val="FF5000"/>
              </a:buClr>
              <a:defRPr/>
            </a:pPr>
            <a:r>
              <a:rPr kumimoji="1" lang="ko-KR" altLang="en-US" sz="4000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F2F2F2"/>
                </a:solidFill>
                <a:latin typeface="맑은 고딕" pitchFamily="50" charset="-127"/>
                <a:cs typeface="Arial" panose="020B0604020202020204" pitchFamily="34" charset="0"/>
              </a:rPr>
              <a:t>일본의 불교</a:t>
            </a:r>
            <a:endParaRPr kumimoji="1" lang="en-US" altLang="ko-KR" sz="4000" b="1" dirty="0">
              <a:ln>
                <a:solidFill>
                  <a:schemeClr val="bg1">
                    <a:lumMod val="85000"/>
                    <a:alpha val="0"/>
                  </a:schemeClr>
                </a:solidFill>
              </a:ln>
              <a:solidFill>
                <a:srgbClr val="F2F2F2"/>
              </a:solidFill>
              <a:latin typeface="맑은 고딕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409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다이아몬드 14"/>
          <p:cNvSpPr/>
          <p:nvPr/>
        </p:nvSpPr>
        <p:spPr>
          <a:xfrm>
            <a:off x="445064" y="1857371"/>
            <a:ext cx="564022" cy="564022"/>
          </a:xfrm>
          <a:prstGeom prst="diamond">
            <a:avLst/>
          </a:prstGeom>
          <a:solidFill>
            <a:srgbClr val="55C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667133" y="1898244"/>
            <a:ext cx="1284642" cy="523149"/>
          </a:xfrm>
          <a:prstGeom prst="rect">
            <a:avLst/>
          </a:prstGeom>
          <a:noFill/>
        </p:spPr>
        <p:txBody>
          <a:bodyPr wrap="none" lIns="91374" tIns="45685" rIns="91374" bIns="45685">
            <a:spAutoFit/>
          </a:bodyPr>
          <a:lstStyle/>
          <a:p>
            <a:pPr defTabSz="912813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kumimoji="1" lang="en-US" altLang="ko-KR" sz="2800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ea typeface="맑은 고딕" pitchFamily="50" charset="-127"/>
                <a:cs typeface="Arial" panose="020B0604020202020204" pitchFamily="34" charset="0"/>
              </a:rPr>
              <a:t>INDEX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49968" y="3002852"/>
            <a:ext cx="620549" cy="461594"/>
          </a:xfrm>
          <a:prstGeom prst="rect">
            <a:avLst/>
          </a:prstGeom>
          <a:noFill/>
        </p:spPr>
        <p:txBody>
          <a:bodyPr wrap="none" lIns="91374" tIns="45685" rIns="91374" bIns="45685">
            <a:spAutoFit/>
          </a:bodyPr>
          <a:lstStyle/>
          <a:p>
            <a:pPr defTabSz="912813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kumimoji="1" lang="en-US" altLang="ko-KR" sz="2400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55CFD1"/>
                </a:solidFill>
                <a:latin typeface="맑은 고딕" pitchFamily="50" charset="-127"/>
                <a:ea typeface="맑은 고딕" pitchFamily="50" charset="-127"/>
                <a:cs typeface="Arial" panose="020B0604020202020204" pitchFamily="34" charset="0"/>
              </a:rPr>
              <a:t>01.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03058" y="3046397"/>
            <a:ext cx="1210455" cy="400039"/>
          </a:xfrm>
          <a:prstGeom prst="rect">
            <a:avLst/>
          </a:prstGeom>
          <a:noFill/>
        </p:spPr>
        <p:txBody>
          <a:bodyPr wrap="none" lIns="91374" tIns="45685" rIns="91374" bIns="45685">
            <a:spAutoFit/>
          </a:bodyPr>
          <a:lstStyle/>
          <a:p>
            <a:pPr defTabSz="912813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kumimoji="1" lang="ko-KR" altLang="en-US" sz="2000" b="1" dirty="0" err="1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톺아보기</a:t>
            </a:r>
            <a:endParaRPr kumimoji="1" lang="en-US" altLang="ko-KR" sz="2000" b="1" dirty="0">
              <a:ln>
                <a:solidFill>
                  <a:schemeClr val="bg1">
                    <a:lumMod val="85000"/>
                    <a:alpha val="0"/>
                  </a:schemeClr>
                </a:solidFill>
              </a:ln>
              <a:solidFill>
                <a:srgbClr val="4B465E"/>
              </a:solidFill>
              <a:latin typeface="맑은 고딕" pitchFamily="50" charset="-127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03058" y="3446436"/>
            <a:ext cx="2247598" cy="1061758"/>
          </a:xfrm>
          <a:prstGeom prst="rect">
            <a:avLst/>
          </a:prstGeom>
          <a:noFill/>
        </p:spPr>
        <p:txBody>
          <a:bodyPr wrap="none" lIns="91374" tIns="45685" rIns="91374" bIns="45685">
            <a:spAutoFit/>
          </a:bodyPr>
          <a:lstStyle/>
          <a:p>
            <a:pPr marL="171450" indent="-171450" defTabSz="912813" fontAlgn="base">
              <a:spcBef>
                <a:spcPts val="600"/>
              </a:spcBef>
              <a:spcAft>
                <a:spcPct val="0"/>
              </a:spcAft>
              <a:buClr>
                <a:srgbClr val="55CFD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kumimoji="1" lang="ko-KR" altLang="en-US" sz="120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일본의 종교란</a:t>
            </a:r>
            <a:r>
              <a:rPr kumimoji="1" lang="en-US" altLang="ko-KR" sz="120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?</a:t>
            </a:r>
          </a:p>
          <a:p>
            <a:pPr marL="171450" indent="-171450" defTabSz="912813" fontAlgn="base">
              <a:spcBef>
                <a:spcPts val="600"/>
              </a:spcBef>
              <a:spcAft>
                <a:spcPct val="0"/>
              </a:spcAft>
              <a:buClr>
                <a:srgbClr val="55CFD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kumimoji="1" lang="ko-KR" altLang="en-US" sz="120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일본의 대표적인 종교</a:t>
            </a:r>
            <a:r>
              <a:rPr kumimoji="1" lang="en-US" altLang="ko-KR" sz="120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, </a:t>
            </a:r>
            <a:r>
              <a:rPr kumimoji="1" lang="ko-KR" altLang="en-US" sz="1200" dirty="0" err="1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신토</a:t>
            </a:r>
            <a:endParaRPr kumimoji="1" lang="en-US" altLang="ko-KR" sz="1200" dirty="0">
              <a:ln>
                <a:solidFill>
                  <a:schemeClr val="bg1">
                    <a:lumMod val="85000"/>
                    <a:alpha val="0"/>
                  </a:schemeClr>
                </a:solidFill>
              </a:ln>
              <a:solidFill>
                <a:srgbClr val="4B465E"/>
              </a:solidFill>
              <a:latin typeface="맑은 고딕" pitchFamily="50" charset="-127"/>
              <a:cs typeface="Arial" panose="020B0604020202020204" pitchFamily="34" charset="0"/>
            </a:endParaRPr>
          </a:p>
          <a:p>
            <a:pPr marL="171450" indent="-171450" defTabSz="912813" fontAlgn="base">
              <a:spcBef>
                <a:spcPts val="600"/>
              </a:spcBef>
              <a:spcAft>
                <a:spcPct val="0"/>
              </a:spcAft>
              <a:buClr>
                <a:srgbClr val="55CFD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kumimoji="1" lang="ko-KR" altLang="en-US" sz="120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두번째로 많은 종교</a:t>
            </a:r>
            <a:r>
              <a:rPr kumimoji="1" lang="en-US" altLang="ko-KR" sz="120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, </a:t>
            </a:r>
            <a:r>
              <a:rPr kumimoji="1" lang="ko-KR" altLang="en-US" sz="120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불교</a:t>
            </a:r>
            <a:endParaRPr kumimoji="1" lang="en-US" altLang="ko-KR" sz="1200" dirty="0">
              <a:ln>
                <a:solidFill>
                  <a:schemeClr val="bg1">
                    <a:lumMod val="85000"/>
                    <a:alpha val="0"/>
                  </a:schemeClr>
                </a:solidFill>
              </a:ln>
              <a:solidFill>
                <a:srgbClr val="4B465E"/>
              </a:solidFill>
              <a:latin typeface="맑은 고딕" pitchFamily="50" charset="-127"/>
              <a:cs typeface="Arial" panose="020B0604020202020204" pitchFamily="34" charset="0"/>
            </a:endParaRPr>
          </a:p>
          <a:p>
            <a:pPr marL="171450" indent="-171450" defTabSz="912813" fontAlgn="base">
              <a:spcBef>
                <a:spcPts val="600"/>
              </a:spcBef>
              <a:spcAft>
                <a:spcPct val="0"/>
              </a:spcAft>
              <a:buClr>
                <a:srgbClr val="55CFD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kumimoji="1" lang="ko-KR" altLang="en-US" sz="1200" dirty="0" err="1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그외</a:t>
            </a:r>
            <a:r>
              <a:rPr kumimoji="1" lang="ko-KR" altLang="en-US" sz="120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 일본의 종교</a:t>
            </a:r>
            <a:endParaRPr kumimoji="1" lang="en-US" altLang="ko-KR" sz="1200" dirty="0">
              <a:ln>
                <a:solidFill>
                  <a:schemeClr val="bg1">
                    <a:lumMod val="85000"/>
                    <a:alpha val="0"/>
                  </a:schemeClr>
                </a:solidFill>
              </a:ln>
              <a:solidFill>
                <a:srgbClr val="4B465E"/>
              </a:solidFill>
              <a:latin typeface="맑은 고딕" pitchFamily="50" charset="-127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71078" y="3002852"/>
            <a:ext cx="620549" cy="461594"/>
          </a:xfrm>
          <a:prstGeom prst="rect">
            <a:avLst/>
          </a:prstGeom>
          <a:noFill/>
        </p:spPr>
        <p:txBody>
          <a:bodyPr wrap="none" lIns="91374" tIns="45685" rIns="91374" bIns="45685">
            <a:spAutoFit/>
          </a:bodyPr>
          <a:lstStyle/>
          <a:p>
            <a:pPr defTabSz="912813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kumimoji="1" lang="en-US" altLang="ko-KR" sz="2400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55CFD1"/>
                </a:solidFill>
                <a:latin typeface="맑은 고딕" pitchFamily="50" charset="-127"/>
                <a:ea typeface="맑은 고딕" pitchFamily="50" charset="-127"/>
                <a:cs typeface="Arial" panose="020B0604020202020204" pitchFamily="34" charset="0"/>
              </a:rPr>
              <a:t>02.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24168" y="3046397"/>
            <a:ext cx="1556703" cy="400039"/>
          </a:xfrm>
          <a:prstGeom prst="rect">
            <a:avLst/>
          </a:prstGeom>
          <a:noFill/>
        </p:spPr>
        <p:txBody>
          <a:bodyPr wrap="none" lIns="91374" tIns="45685" rIns="91374" bIns="45685">
            <a:spAutoFit/>
          </a:bodyPr>
          <a:lstStyle/>
          <a:p>
            <a:pPr defTabSz="912813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kumimoji="1" lang="ko-KR" altLang="en-US" sz="2000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일본의 </a:t>
            </a:r>
            <a:r>
              <a:rPr kumimoji="1" lang="ko-KR" altLang="en-US" sz="2000" b="1" dirty="0" err="1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신토</a:t>
            </a:r>
            <a:endParaRPr kumimoji="1" lang="en-US" altLang="ko-KR" sz="2000" b="1" dirty="0">
              <a:ln>
                <a:solidFill>
                  <a:schemeClr val="bg1">
                    <a:lumMod val="85000"/>
                    <a:alpha val="0"/>
                  </a:schemeClr>
                </a:solidFill>
              </a:ln>
              <a:solidFill>
                <a:srgbClr val="4B465E"/>
              </a:solidFill>
              <a:latin typeface="맑은 고딕" pitchFamily="50" charset="-127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24168" y="3446436"/>
            <a:ext cx="2005544" cy="1061758"/>
          </a:xfrm>
          <a:prstGeom prst="rect">
            <a:avLst/>
          </a:prstGeom>
          <a:noFill/>
        </p:spPr>
        <p:txBody>
          <a:bodyPr wrap="none" lIns="91374" tIns="45685" rIns="91374" bIns="45685">
            <a:spAutoFit/>
          </a:bodyPr>
          <a:lstStyle/>
          <a:p>
            <a:pPr marL="171450" indent="-171450" defTabSz="912813" fontAlgn="base">
              <a:spcBef>
                <a:spcPts val="600"/>
              </a:spcBef>
              <a:spcAft>
                <a:spcPct val="0"/>
              </a:spcAft>
              <a:buClr>
                <a:srgbClr val="55CFD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kumimoji="1" lang="ko-KR" altLang="en-US" sz="1200" dirty="0" err="1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신토의</a:t>
            </a:r>
            <a:r>
              <a:rPr kumimoji="1" lang="ko-KR" altLang="en-US" sz="120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 구성</a:t>
            </a:r>
            <a:endParaRPr kumimoji="1" lang="en-US" altLang="ko-KR" sz="1200" dirty="0">
              <a:ln>
                <a:solidFill>
                  <a:schemeClr val="bg1">
                    <a:lumMod val="85000"/>
                    <a:alpha val="0"/>
                  </a:schemeClr>
                </a:solidFill>
              </a:ln>
              <a:solidFill>
                <a:srgbClr val="4B465E"/>
              </a:solidFill>
              <a:latin typeface="맑은 고딕" pitchFamily="50" charset="-127"/>
              <a:cs typeface="Arial" panose="020B0604020202020204" pitchFamily="34" charset="0"/>
            </a:endParaRPr>
          </a:p>
          <a:p>
            <a:pPr marL="171450" indent="-171450" defTabSz="912813" fontAlgn="base">
              <a:spcBef>
                <a:spcPts val="600"/>
              </a:spcBef>
              <a:spcAft>
                <a:spcPct val="0"/>
              </a:spcAft>
              <a:buClr>
                <a:srgbClr val="55CFD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kumimoji="1" lang="ko-KR" altLang="en-US" sz="120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신사의 명칭</a:t>
            </a:r>
            <a:endParaRPr kumimoji="1" lang="en-US" altLang="ko-KR" sz="1200" dirty="0">
              <a:ln>
                <a:solidFill>
                  <a:schemeClr val="bg1">
                    <a:lumMod val="85000"/>
                    <a:alpha val="0"/>
                  </a:schemeClr>
                </a:solidFill>
              </a:ln>
              <a:solidFill>
                <a:srgbClr val="4B465E"/>
              </a:solidFill>
              <a:latin typeface="맑은 고딕" pitchFamily="50" charset="-127"/>
              <a:cs typeface="Arial" panose="020B0604020202020204" pitchFamily="34" charset="0"/>
            </a:endParaRPr>
          </a:p>
          <a:p>
            <a:pPr marL="171450" indent="-171450" defTabSz="912813" fontAlgn="base">
              <a:spcBef>
                <a:spcPts val="600"/>
              </a:spcBef>
              <a:spcAft>
                <a:spcPct val="0"/>
              </a:spcAft>
              <a:buClr>
                <a:srgbClr val="55CFD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kumimoji="1" lang="ko-KR" altLang="en-US" sz="120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신사 참배 방법</a:t>
            </a:r>
            <a:endParaRPr kumimoji="1" lang="en-US" altLang="ko-KR" sz="1200" dirty="0">
              <a:ln>
                <a:solidFill>
                  <a:schemeClr val="bg1">
                    <a:lumMod val="85000"/>
                    <a:alpha val="0"/>
                  </a:schemeClr>
                </a:solidFill>
              </a:ln>
              <a:solidFill>
                <a:srgbClr val="4B465E"/>
              </a:solidFill>
              <a:latin typeface="맑은 고딕" pitchFamily="50" charset="-127"/>
              <a:cs typeface="Arial" panose="020B0604020202020204" pitchFamily="34" charset="0"/>
            </a:endParaRPr>
          </a:p>
          <a:p>
            <a:pPr marL="171450" indent="-171450" defTabSz="912813" fontAlgn="base">
              <a:spcBef>
                <a:spcPts val="600"/>
              </a:spcBef>
              <a:spcAft>
                <a:spcPct val="0"/>
              </a:spcAft>
              <a:buClr>
                <a:srgbClr val="55CFD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kumimoji="1" lang="ko-KR" altLang="en-US" sz="1200" dirty="0" err="1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신토와</a:t>
            </a:r>
            <a:r>
              <a:rPr kumimoji="1" lang="ko-KR" altLang="en-US" sz="120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 관련된 전통문화</a:t>
            </a:r>
            <a:endParaRPr kumimoji="1" lang="en-US" altLang="ko-KR" sz="1200" dirty="0">
              <a:ln>
                <a:solidFill>
                  <a:schemeClr val="bg1">
                    <a:lumMod val="85000"/>
                    <a:alpha val="0"/>
                  </a:schemeClr>
                </a:solidFill>
              </a:ln>
              <a:solidFill>
                <a:srgbClr val="4B465E"/>
              </a:solidFill>
              <a:latin typeface="맑은 고딕" pitchFamily="50" charset="-127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92188" y="3002852"/>
            <a:ext cx="620549" cy="461594"/>
          </a:xfrm>
          <a:prstGeom prst="rect">
            <a:avLst/>
          </a:prstGeom>
          <a:noFill/>
        </p:spPr>
        <p:txBody>
          <a:bodyPr wrap="none" lIns="91374" tIns="45685" rIns="91374" bIns="45685">
            <a:spAutoFit/>
          </a:bodyPr>
          <a:lstStyle/>
          <a:p>
            <a:pPr defTabSz="912813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kumimoji="1" lang="en-US" altLang="ko-KR" sz="2400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55CFD1"/>
                </a:solidFill>
                <a:latin typeface="맑은 고딕" pitchFamily="50" charset="-127"/>
                <a:ea typeface="맑은 고딕" pitchFamily="50" charset="-127"/>
                <a:cs typeface="Arial" panose="020B0604020202020204" pitchFamily="34" charset="0"/>
              </a:rPr>
              <a:t>03.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45278" y="3046397"/>
            <a:ext cx="1556703" cy="400039"/>
          </a:xfrm>
          <a:prstGeom prst="rect">
            <a:avLst/>
          </a:prstGeom>
          <a:noFill/>
        </p:spPr>
        <p:txBody>
          <a:bodyPr wrap="none" lIns="91374" tIns="45685" rIns="91374" bIns="45685">
            <a:spAutoFit/>
          </a:bodyPr>
          <a:lstStyle/>
          <a:p>
            <a:pPr defTabSz="912813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kumimoji="1" lang="ko-KR" altLang="en-US" sz="2000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일본의 불교</a:t>
            </a:r>
            <a:endParaRPr kumimoji="1" lang="en-US" altLang="ko-KR" sz="2000" b="1" dirty="0">
              <a:ln>
                <a:solidFill>
                  <a:schemeClr val="bg1">
                    <a:lumMod val="85000"/>
                    <a:alpha val="0"/>
                  </a:schemeClr>
                </a:solidFill>
              </a:ln>
              <a:solidFill>
                <a:srgbClr val="4B465E"/>
              </a:solidFill>
              <a:latin typeface="맑은 고딕" pitchFamily="50" charset="-127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74745" y="3446436"/>
            <a:ext cx="1697767" cy="538538"/>
          </a:xfrm>
          <a:prstGeom prst="rect">
            <a:avLst/>
          </a:prstGeom>
          <a:noFill/>
        </p:spPr>
        <p:txBody>
          <a:bodyPr wrap="none" lIns="91374" tIns="45685" rIns="91374" bIns="45685">
            <a:spAutoFit/>
          </a:bodyPr>
          <a:lstStyle/>
          <a:p>
            <a:pPr marL="171450" indent="-171450" defTabSz="912813" fontAlgn="base">
              <a:spcBef>
                <a:spcPts val="600"/>
              </a:spcBef>
              <a:spcAft>
                <a:spcPct val="0"/>
              </a:spcAft>
              <a:buClr>
                <a:srgbClr val="55CFD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kumimoji="1" lang="ko-KR" altLang="en-US" sz="120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일본 불교만의 특징</a:t>
            </a:r>
            <a:endParaRPr kumimoji="1" lang="en-US" altLang="ko-KR" sz="1200" dirty="0">
              <a:ln>
                <a:solidFill>
                  <a:schemeClr val="bg1">
                    <a:lumMod val="85000"/>
                    <a:alpha val="0"/>
                  </a:schemeClr>
                </a:solidFill>
              </a:ln>
              <a:solidFill>
                <a:srgbClr val="4B465E"/>
              </a:solidFill>
              <a:latin typeface="맑은 고딕" pitchFamily="50" charset="-127"/>
              <a:cs typeface="Arial" panose="020B0604020202020204" pitchFamily="34" charset="0"/>
            </a:endParaRPr>
          </a:p>
          <a:p>
            <a:pPr marL="171450" indent="-171450" defTabSz="912813" fontAlgn="base">
              <a:spcBef>
                <a:spcPts val="600"/>
              </a:spcBef>
              <a:spcAft>
                <a:spcPct val="0"/>
              </a:spcAft>
              <a:buClr>
                <a:srgbClr val="55CFD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kumimoji="1" lang="ko-KR" altLang="en-US" sz="1200" dirty="0" err="1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신불습합</a:t>
            </a:r>
            <a:r>
              <a:rPr kumimoji="1" lang="ko-KR" altLang="en-US" sz="120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 </a:t>
            </a:r>
            <a:endParaRPr kumimoji="1" lang="en-US" altLang="ko-KR" sz="1200" dirty="0">
              <a:ln>
                <a:solidFill>
                  <a:schemeClr val="bg1">
                    <a:lumMod val="85000"/>
                    <a:alpha val="0"/>
                  </a:schemeClr>
                </a:solidFill>
              </a:ln>
              <a:solidFill>
                <a:srgbClr val="4B465E"/>
              </a:solidFill>
              <a:latin typeface="맑은 고딕" pitchFamily="50" charset="-127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613299" y="3002852"/>
            <a:ext cx="620549" cy="461594"/>
          </a:xfrm>
          <a:prstGeom prst="rect">
            <a:avLst/>
          </a:prstGeom>
          <a:noFill/>
        </p:spPr>
        <p:txBody>
          <a:bodyPr wrap="none" lIns="91374" tIns="45685" rIns="91374" bIns="45685">
            <a:spAutoFit/>
          </a:bodyPr>
          <a:lstStyle/>
          <a:p>
            <a:pPr defTabSz="912813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kumimoji="1" lang="en-US" altLang="ko-KR" sz="2400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55CFD1"/>
                </a:solidFill>
                <a:latin typeface="맑은 고딕" pitchFamily="50" charset="-127"/>
                <a:ea typeface="맑은 고딕" pitchFamily="50" charset="-127"/>
                <a:cs typeface="Arial" panose="020B0604020202020204" pitchFamily="34" charset="0"/>
              </a:rPr>
              <a:t>04.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066389" y="3046397"/>
            <a:ext cx="1300223" cy="400039"/>
          </a:xfrm>
          <a:prstGeom prst="rect">
            <a:avLst/>
          </a:prstGeom>
          <a:noFill/>
        </p:spPr>
        <p:txBody>
          <a:bodyPr wrap="none" lIns="91374" tIns="45685" rIns="91374" bIns="45685">
            <a:spAutoFit/>
          </a:bodyPr>
          <a:lstStyle/>
          <a:p>
            <a:pPr defTabSz="912813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kumimoji="1" lang="ko-KR" altLang="en-US" sz="2000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끝마치기 </a:t>
            </a:r>
            <a:endParaRPr kumimoji="1" lang="en-US" altLang="ko-KR" sz="2000" b="1" dirty="0">
              <a:ln>
                <a:solidFill>
                  <a:schemeClr val="bg1">
                    <a:lumMod val="85000"/>
                    <a:alpha val="0"/>
                  </a:schemeClr>
                </a:solidFill>
              </a:ln>
              <a:solidFill>
                <a:srgbClr val="4B465E"/>
              </a:solidFill>
              <a:latin typeface="맑은 고딕" pitchFamily="50" charset="-127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066389" y="3446436"/>
            <a:ext cx="819322" cy="276928"/>
          </a:xfrm>
          <a:prstGeom prst="rect">
            <a:avLst/>
          </a:prstGeom>
          <a:noFill/>
        </p:spPr>
        <p:txBody>
          <a:bodyPr wrap="none" lIns="91374" tIns="45685" rIns="91374" bIns="45685">
            <a:spAutoFit/>
          </a:bodyPr>
          <a:lstStyle/>
          <a:p>
            <a:pPr marL="171450" indent="-171450" defTabSz="912813" fontAlgn="base">
              <a:spcBef>
                <a:spcPts val="600"/>
              </a:spcBef>
              <a:spcAft>
                <a:spcPct val="0"/>
              </a:spcAft>
              <a:buClr>
                <a:srgbClr val="55CFD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kumimoji="1" lang="ko-KR" altLang="en-US" sz="120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총정리</a:t>
            </a:r>
            <a:endParaRPr kumimoji="1" lang="en-US" altLang="ko-KR" sz="1200" dirty="0">
              <a:ln>
                <a:solidFill>
                  <a:schemeClr val="bg1">
                    <a:lumMod val="85000"/>
                    <a:alpha val="0"/>
                  </a:schemeClr>
                </a:solidFill>
              </a:ln>
              <a:solidFill>
                <a:srgbClr val="4B465E"/>
              </a:solidFill>
              <a:latin typeface="맑은 고딕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2661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6096000" y="3472609"/>
            <a:ext cx="4464818" cy="884787"/>
          </a:xfrm>
          <a:prstGeom prst="rect">
            <a:avLst/>
          </a:prstGeom>
          <a:noFill/>
        </p:spPr>
        <p:txBody>
          <a:bodyPr wrap="square" lIns="91374" tIns="45685" rIns="91374" bIns="45685">
            <a:spAutoFit/>
          </a:bodyPr>
          <a:lstStyle/>
          <a:p>
            <a:pPr defTabSz="912813" fontAlgn="base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defRPr/>
            </a:pPr>
            <a:r>
              <a:rPr kumimoji="1" lang="ko-KR" altLang="en-US" sz="110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일본은 승려가 직업으로서 흔하고</a:t>
            </a:r>
            <a:r>
              <a:rPr kumimoji="1" lang="en-US" altLang="ko-KR" sz="110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, </a:t>
            </a:r>
            <a:r>
              <a:rPr kumimoji="1" lang="ko-KR" altLang="en-US" sz="110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일본에서의 제사를 불교식으로 진행하는 만큼 일본 사회나 문화에 있어서 꼭 필요한 존재이다</a:t>
            </a:r>
            <a:r>
              <a:rPr kumimoji="1" lang="en-US" altLang="ko-KR" sz="110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. </a:t>
            </a:r>
            <a:r>
              <a:rPr kumimoji="1" lang="ko-KR" altLang="en-US" sz="110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신사와 같이 붙어 있기도 하며</a:t>
            </a:r>
            <a:r>
              <a:rPr kumimoji="1" lang="en-US" altLang="ko-KR" sz="110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, </a:t>
            </a:r>
            <a:r>
              <a:rPr kumimoji="1" lang="ko-KR" altLang="en-US" sz="110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불교가 사회 문화 전반에 상당히 뿌리내려 있다</a:t>
            </a:r>
            <a:r>
              <a:rPr kumimoji="1" lang="en-US" altLang="ko-KR" sz="110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096000" y="3011015"/>
            <a:ext cx="2556977" cy="461594"/>
          </a:xfrm>
          <a:prstGeom prst="rect">
            <a:avLst/>
          </a:prstGeom>
          <a:noFill/>
        </p:spPr>
        <p:txBody>
          <a:bodyPr wrap="none" lIns="91374" tIns="45685" rIns="91374" bIns="45685">
            <a:spAutoFit/>
          </a:bodyPr>
          <a:lstStyle/>
          <a:p>
            <a:pPr defTabSz="912813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kumimoji="1" lang="ko-KR" altLang="en-US" sz="2400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일본 불교의 특징</a:t>
            </a:r>
            <a:endParaRPr kumimoji="1" lang="en-US" altLang="ko-KR" sz="2400" b="1" dirty="0">
              <a:ln>
                <a:solidFill>
                  <a:schemeClr val="bg1">
                    <a:lumMod val="85000"/>
                    <a:alpha val="0"/>
                  </a:schemeClr>
                </a:solidFill>
              </a:ln>
              <a:solidFill>
                <a:srgbClr val="4B465E"/>
              </a:solidFill>
              <a:latin typeface="맑은 고딕" pitchFamily="50" charset="-127"/>
              <a:cs typeface="Arial" panose="020B0604020202020204" pitchFamily="34" charset="0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521264" y="339362"/>
            <a:ext cx="3454414" cy="634858"/>
            <a:chOff x="521264" y="339362"/>
            <a:chExt cx="3454414" cy="634858"/>
          </a:xfrm>
        </p:grpSpPr>
        <p:sp>
          <p:nvSpPr>
            <p:cNvPr id="2" name="다이아몬드 1"/>
            <p:cNvSpPr/>
            <p:nvPr/>
          </p:nvSpPr>
          <p:spPr>
            <a:xfrm>
              <a:off x="521264" y="410198"/>
              <a:ext cx="564022" cy="564022"/>
            </a:xfrm>
            <a:prstGeom prst="diamond">
              <a:avLst/>
            </a:prstGeom>
            <a:solidFill>
              <a:srgbClr val="55CF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6" name="그룹 5"/>
            <p:cNvGrpSpPr/>
            <p:nvPr/>
          </p:nvGrpSpPr>
          <p:grpSpPr>
            <a:xfrm>
              <a:off x="1110924" y="339362"/>
              <a:ext cx="2864754" cy="613763"/>
              <a:chOff x="1110924" y="256992"/>
              <a:chExt cx="2864754" cy="613763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1110924" y="256992"/>
                <a:ext cx="2864754" cy="461594"/>
              </a:xfrm>
              <a:prstGeom prst="rect">
                <a:avLst/>
              </a:prstGeom>
              <a:noFill/>
            </p:spPr>
            <p:txBody>
              <a:bodyPr wrap="none" lIns="91374" tIns="45685" rIns="91374" bIns="45685">
                <a:spAutoFit/>
              </a:bodyPr>
              <a:lstStyle/>
              <a:p>
                <a:pPr defTabSz="912813" fontAlgn="base">
                  <a:spcBef>
                    <a:spcPts val="600"/>
                  </a:spcBef>
                  <a:spcAft>
                    <a:spcPct val="0"/>
                  </a:spcAft>
                  <a:defRPr/>
                </a:pPr>
                <a:r>
                  <a:rPr kumimoji="1" lang="ko-KR" altLang="en-US" sz="2400" b="1">
                    <a:ln>
                      <a:solidFill>
                        <a:schemeClr val="bg1">
                          <a:lumMod val="85000"/>
                          <a:alpha val="0"/>
                        </a:schemeClr>
                      </a:solidFill>
                    </a:ln>
                    <a:solidFill>
                      <a:srgbClr val="4B465E"/>
                    </a:solidFill>
                    <a:latin typeface="맑은 고딕" pitchFamily="50" charset="-127"/>
                    <a:cs typeface="Arial" panose="020B0604020202020204" pitchFamily="34" charset="0"/>
                  </a:rPr>
                  <a:t>일본 불교만의 특징</a:t>
                </a:r>
                <a:endParaRPr kumimoji="1" lang="en-US" altLang="ko-KR" sz="2400" b="1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1110924" y="616910"/>
                <a:ext cx="2348587" cy="253845"/>
              </a:xfrm>
              <a:prstGeom prst="rect">
                <a:avLst/>
              </a:prstGeom>
              <a:noFill/>
            </p:spPr>
            <p:txBody>
              <a:bodyPr wrap="none" lIns="91374" tIns="45685" rIns="91374" bIns="45685">
                <a:spAutoFit/>
              </a:bodyPr>
              <a:lstStyle/>
              <a:p>
                <a:pPr defTabSz="912813" fontAlgn="base">
                  <a:spcBef>
                    <a:spcPts val="600"/>
                  </a:spcBef>
                  <a:spcAft>
                    <a:spcPct val="0"/>
                  </a:spcAft>
                  <a:defRPr/>
                </a:pPr>
                <a:r>
                  <a:rPr kumimoji="1" lang="ko-KR" altLang="en-US" sz="1050" dirty="0">
                    <a:ln>
                      <a:solidFill>
                        <a:schemeClr val="bg1">
                          <a:lumMod val="85000"/>
                          <a:alpha val="0"/>
                        </a:schemeClr>
                      </a:solidFill>
                    </a:ln>
                    <a:solidFill>
                      <a:srgbClr val="4B465E"/>
                    </a:solidFill>
                    <a:latin typeface="맑은 고딕" pitchFamily="50" charset="-127"/>
                    <a:cs typeface="Arial" panose="020B0604020202020204" pitchFamily="34" charset="0"/>
                  </a:rPr>
                  <a:t>일본 불교만의 특징을 정리해보았다</a:t>
                </a:r>
                <a:endParaRPr kumimoji="1" lang="en-US" altLang="ko-KR" sz="105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536854" y="451302"/>
              <a:ext cx="540399" cy="461594"/>
            </a:xfrm>
            <a:prstGeom prst="rect">
              <a:avLst/>
            </a:prstGeom>
            <a:noFill/>
          </p:spPr>
          <p:txBody>
            <a:bodyPr wrap="none" lIns="91374" tIns="45685" rIns="91374" bIns="45685">
              <a:spAutoFit/>
            </a:bodyPr>
            <a:lstStyle/>
            <a:p>
              <a:pPr defTabSz="912813" fontAlgn="base">
                <a:spcBef>
                  <a:spcPts val="600"/>
                </a:spcBef>
                <a:spcAft>
                  <a:spcPct val="0"/>
                </a:spcAft>
                <a:defRPr/>
              </a:pPr>
              <a:r>
                <a:rPr kumimoji="1" lang="en-US" altLang="ko-KR" sz="2400" b="1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  <a:cs typeface="Arial" panose="020B0604020202020204" pitchFamily="34" charset="0"/>
                </a:rPr>
                <a:t>01</a:t>
              </a:r>
            </a:p>
          </p:txBody>
        </p:sp>
      </p:grpSp>
      <p:pic>
        <p:nvPicPr>
          <p:cNvPr id="7" name="그림 6" descr="실외, 건물, 집, 앉아있는이(가) 표시된 사진&#10;&#10;자동 생성된 설명">
            <a:extLst>
              <a:ext uri="{FF2B5EF4-FFF2-40B4-BE49-F238E27FC236}">
                <a16:creationId xmlns:a16="http://schemas.microsoft.com/office/drawing/2014/main" id="{4A518EC6-C16F-4CA6-9CF1-8FA55B61C7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55" y="1414719"/>
            <a:ext cx="4893028" cy="366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6211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521264" y="339362"/>
            <a:ext cx="3839134" cy="634858"/>
            <a:chOff x="521264" y="339362"/>
            <a:chExt cx="3839134" cy="634858"/>
          </a:xfrm>
        </p:grpSpPr>
        <p:sp>
          <p:nvSpPr>
            <p:cNvPr id="3" name="다이아몬드 2"/>
            <p:cNvSpPr/>
            <p:nvPr/>
          </p:nvSpPr>
          <p:spPr>
            <a:xfrm>
              <a:off x="521264" y="410198"/>
              <a:ext cx="564022" cy="564022"/>
            </a:xfrm>
            <a:prstGeom prst="diamond">
              <a:avLst/>
            </a:prstGeom>
            <a:solidFill>
              <a:srgbClr val="55CF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4" name="그룹 3"/>
            <p:cNvGrpSpPr/>
            <p:nvPr/>
          </p:nvGrpSpPr>
          <p:grpSpPr>
            <a:xfrm>
              <a:off x="1110924" y="339362"/>
              <a:ext cx="3249474" cy="613763"/>
              <a:chOff x="1110924" y="256992"/>
              <a:chExt cx="3249474" cy="613763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1110924" y="256992"/>
                <a:ext cx="1415639" cy="461594"/>
              </a:xfrm>
              <a:prstGeom prst="rect">
                <a:avLst/>
              </a:prstGeom>
              <a:noFill/>
            </p:spPr>
            <p:txBody>
              <a:bodyPr wrap="none" lIns="91374" tIns="45685" rIns="91374" bIns="45685">
                <a:spAutoFit/>
              </a:bodyPr>
              <a:lstStyle/>
              <a:p>
                <a:pPr defTabSz="912813" fontAlgn="base">
                  <a:spcBef>
                    <a:spcPts val="600"/>
                  </a:spcBef>
                  <a:spcAft>
                    <a:spcPct val="0"/>
                  </a:spcAft>
                  <a:defRPr/>
                </a:pPr>
                <a:r>
                  <a:rPr kumimoji="1" lang="ko-KR" altLang="en-US" sz="2400" b="1" dirty="0" err="1">
                    <a:ln>
                      <a:solidFill>
                        <a:schemeClr val="bg1">
                          <a:lumMod val="85000"/>
                          <a:alpha val="0"/>
                        </a:schemeClr>
                      </a:solidFill>
                    </a:ln>
                    <a:solidFill>
                      <a:srgbClr val="4B465E"/>
                    </a:solidFill>
                    <a:latin typeface="맑은 고딕" pitchFamily="50" charset="-127"/>
                    <a:cs typeface="Arial" panose="020B0604020202020204" pitchFamily="34" charset="0"/>
                  </a:rPr>
                  <a:t>신불습합</a:t>
                </a:r>
                <a:endParaRPr kumimoji="1" lang="en-US" altLang="ko-KR" sz="2400" b="1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110924" y="616910"/>
                <a:ext cx="3249474" cy="253845"/>
              </a:xfrm>
              <a:prstGeom prst="rect">
                <a:avLst/>
              </a:prstGeom>
              <a:noFill/>
            </p:spPr>
            <p:txBody>
              <a:bodyPr wrap="none" lIns="91374" tIns="45685" rIns="91374" bIns="45685">
                <a:spAutoFit/>
              </a:bodyPr>
              <a:lstStyle/>
              <a:p>
                <a:pPr defTabSz="912813" fontAlgn="base">
                  <a:spcBef>
                    <a:spcPts val="600"/>
                  </a:spcBef>
                  <a:spcAft>
                    <a:spcPct val="0"/>
                  </a:spcAft>
                  <a:defRPr/>
                </a:pPr>
                <a:r>
                  <a:rPr kumimoji="1" lang="ko-KR" altLang="en-US" sz="1050" dirty="0">
                    <a:ln>
                      <a:solidFill>
                        <a:schemeClr val="bg1">
                          <a:lumMod val="85000"/>
                          <a:alpha val="0"/>
                        </a:schemeClr>
                      </a:solidFill>
                    </a:ln>
                    <a:solidFill>
                      <a:srgbClr val="4B465E"/>
                    </a:solidFill>
                    <a:latin typeface="맑은 고딕" pitchFamily="50" charset="-127"/>
                    <a:cs typeface="Arial" panose="020B0604020202020204" pitchFamily="34" charset="0"/>
                  </a:rPr>
                  <a:t>불교와 </a:t>
                </a:r>
                <a:r>
                  <a:rPr kumimoji="1" lang="ko-KR" altLang="en-US" sz="1050" dirty="0" err="1">
                    <a:ln>
                      <a:solidFill>
                        <a:schemeClr val="bg1">
                          <a:lumMod val="85000"/>
                          <a:alpha val="0"/>
                        </a:schemeClr>
                      </a:solidFill>
                    </a:ln>
                    <a:solidFill>
                      <a:srgbClr val="4B465E"/>
                    </a:solidFill>
                    <a:latin typeface="맑은 고딕" pitchFamily="50" charset="-127"/>
                    <a:cs typeface="Arial" panose="020B0604020202020204" pitchFamily="34" charset="0"/>
                  </a:rPr>
                  <a:t>신토가</a:t>
                </a:r>
                <a:r>
                  <a:rPr kumimoji="1" lang="ko-KR" altLang="en-US" sz="1050" dirty="0">
                    <a:ln>
                      <a:solidFill>
                        <a:schemeClr val="bg1">
                          <a:lumMod val="85000"/>
                          <a:alpha val="0"/>
                        </a:schemeClr>
                      </a:solidFill>
                    </a:ln>
                    <a:solidFill>
                      <a:srgbClr val="4B465E"/>
                    </a:solidFill>
                    <a:latin typeface="맑은 고딕" pitchFamily="50" charset="-127"/>
                    <a:cs typeface="Arial" panose="020B0604020202020204" pitchFamily="34" charset="0"/>
                  </a:rPr>
                  <a:t> 결합된 현대사회의 신앙 형태 </a:t>
                </a:r>
                <a:r>
                  <a:rPr kumimoji="1" lang="en-US" altLang="ko-KR" sz="1050" dirty="0">
                    <a:ln>
                      <a:solidFill>
                        <a:schemeClr val="bg1">
                          <a:lumMod val="85000"/>
                          <a:alpha val="0"/>
                        </a:schemeClr>
                      </a:solidFill>
                    </a:ln>
                    <a:solidFill>
                      <a:srgbClr val="4B465E"/>
                    </a:solidFill>
                    <a:latin typeface="맑은 고딕" pitchFamily="50" charset="-127"/>
                    <a:cs typeface="Arial" panose="020B0604020202020204" pitchFamily="34" charset="0"/>
                  </a:rPr>
                  <a:t>(</a:t>
                </a:r>
                <a:r>
                  <a:rPr kumimoji="1" lang="ko-KR" altLang="en-US" sz="1050" dirty="0">
                    <a:ln>
                      <a:solidFill>
                        <a:schemeClr val="bg1">
                          <a:lumMod val="85000"/>
                          <a:alpha val="0"/>
                        </a:schemeClr>
                      </a:solidFill>
                    </a:ln>
                    <a:solidFill>
                      <a:srgbClr val="4B465E"/>
                    </a:solidFill>
                    <a:latin typeface="맑은 고딕" pitchFamily="50" charset="-127"/>
                    <a:cs typeface="Arial" panose="020B0604020202020204" pitchFamily="34" charset="0"/>
                  </a:rPr>
                  <a:t>융합</a:t>
                </a:r>
                <a:r>
                  <a:rPr kumimoji="1" lang="en-US" altLang="ko-KR" sz="1050" dirty="0">
                    <a:ln>
                      <a:solidFill>
                        <a:schemeClr val="bg1">
                          <a:lumMod val="85000"/>
                          <a:alpha val="0"/>
                        </a:schemeClr>
                      </a:solidFill>
                    </a:ln>
                    <a:solidFill>
                      <a:srgbClr val="4B465E"/>
                    </a:solidFill>
                    <a:latin typeface="맑은 고딕" pitchFamily="50" charset="-127"/>
                    <a:cs typeface="Arial" panose="020B0604020202020204" pitchFamily="34" charset="0"/>
                  </a:rPr>
                  <a:t>)</a:t>
                </a: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536854" y="451302"/>
              <a:ext cx="540399" cy="461594"/>
            </a:xfrm>
            <a:prstGeom prst="rect">
              <a:avLst/>
            </a:prstGeom>
            <a:noFill/>
          </p:spPr>
          <p:txBody>
            <a:bodyPr wrap="none" lIns="91374" tIns="45685" rIns="91374" bIns="45685">
              <a:spAutoFit/>
            </a:bodyPr>
            <a:lstStyle/>
            <a:p>
              <a:pPr defTabSz="912813" fontAlgn="base">
                <a:spcBef>
                  <a:spcPts val="600"/>
                </a:spcBef>
                <a:spcAft>
                  <a:spcPct val="0"/>
                </a:spcAft>
                <a:defRPr/>
              </a:pPr>
              <a:r>
                <a:rPr kumimoji="1" lang="en-US" altLang="ko-KR" sz="2400" b="1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  <a:cs typeface="Arial" panose="020B0604020202020204" pitchFamily="34" charset="0"/>
                </a:rPr>
                <a:t>02</a:t>
              </a:r>
            </a:p>
          </p:txBody>
        </p:sp>
      </p:grpSp>
      <p:sp>
        <p:nvSpPr>
          <p:cNvPr id="9" name="다이아몬드 8"/>
          <p:cNvSpPr/>
          <p:nvPr/>
        </p:nvSpPr>
        <p:spPr>
          <a:xfrm>
            <a:off x="1699846" y="1688123"/>
            <a:ext cx="4149969" cy="4149969"/>
          </a:xfrm>
          <a:prstGeom prst="diamond">
            <a:avLst/>
          </a:prstGeom>
          <a:solidFill>
            <a:srgbClr val="55CFD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다이아몬드 9"/>
          <p:cNvSpPr/>
          <p:nvPr/>
        </p:nvSpPr>
        <p:spPr>
          <a:xfrm>
            <a:off x="6342185" y="1688123"/>
            <a:ext cx="4149969" cy="4149969"/>
          </a:xfrm>
          <a:prstGeom prst="diamond">
            <a:avLst/>
          </a:prstGeom>
          <a:solidFill>
            <a:srgbClr val="55CFD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다이아몬드 10"/>
          <p:cNvSpPr/>
          <p:nvPr/>
        </p:nvSpPr>
        <p:spPr>
          <a:xfrm>
            <a:off x="5317253" y="2989780"/>
            <a:ext cx="1557494" cy="1552074"/>
          </a:xfrm>
          <a:prstGeom prst="diamond">
            <a:avLst/>
          </a:prstGeom>
          <a:solidFill>
            <a:srgbClr val="55CFD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5317253" y="3532310"/>
            <a:ext cx="1415639" cy="461594"/>
          </a:xfrm>
          <a:prstGeom prst="rect">
            <a:avLst/>
          </a:prstGeom>
          <a:noFill/>
        </p:spPr>
        <p:txBody>
          <a:bodyPr wrap="none" lIns="91374" tIns="45685" rIns="91374" bIns="45685">
            <a:spAutoFit/>
          </a:bodyPr>
          <a:lstStyle/>
          <a:p>
            <a:pPr defTabSz="912813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kumimoji="1" lang="ko-KR" altLang="en-US" sz="2400" b="1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" panose="020B0604020202020204" pitchFamily="34" charset="0"/>
              </a:rPr>
              <a:t>신불습합</a:t>
            </a:r>
            <a:endParaRPr kumimoji="1" lang="en-US" altLang="ko-KR" sz="2400" b="1" dirty="0">
              <a:ln>
                <a:solidFill>
                  <a:schemeClr val="bg1">
                    <a:lumMod val="85000"/>
                    <a:alpha val="0"/>
                  </a:schemeClr>
                </a:solidFill>
              </a:ln>
              <a:solidFill>
                <a:schemeClr val="bg1"/>
              </a:solidFill>
              <a:latin typeface="맑은 고딕" pitchFamily="50" charset="-127"/>
              <a:ea typeface="맑은 고딕" pitchFamily="50" charset="-127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1797" y="3532310"/>
            <a:ext cx="1415639" cy="461594"/>
          </a:xfrm>
          <a:prstGeom prst="rect">
            <a:avLst/>
          </a:prstGeom>
          <a:noFill/>
        </p:spPr>
        <p:txBody>
          <a:bodyPr wrap="none" lIns="91374" tIns="45685" rIns="91374" bIns="45685">
            <a:spAutoFit/>
          </a:bodyPr>
          <a:lstStyle/>
          <a:p>
            <a:pPr defTabSz="912813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kumimoji="1" lang="ko-KR" altLang="en-US" sz="2400" b="1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신기신앙</a:t>
            </a:r>
            <a:endParaRPr kumimoji="1" lang="en-US" altLang="ko-KR" sz="2400" b="1" dirty="0">
              <a:ln>
                <a:solidFill>
                  <a:schemeClr val="bg1">
                    <a:lumMod val="85000"/>
                    <a:alpha val="0"/>
                  </a:schemeClr>
                </a:solidFill>
              </a:ln>
              <a:solidFill>
                <a:srgbClr val="4B465E"/>
              </a:solidFill>
              <a:latin typeface="맑은 고딕" pitchFamily="50" charset="-127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34564" y="3532310"/>
            <a:ext cx="1415639" cy="461594"/>
          </a:xfrm>
          <a:prstGeom prst="rect">
            <a:avLst/>
          </a:prstGeom>
          <a:noFill/>
        </p:spPr>
        <p:txBody>
          <a:bodyPr wrap="none" lIns="91374" tIns="45685" rIns="91374" bIns="45685">
            <a:spAutoFit/>
          </a:bodyPr>
          <a:lstStyle/>
          <a:p>
            <a:pPr defTabSz="912813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kumimoji="1" lang="ko-KR" altLang="en-US" sz="2400" b="1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불교신앙</a:t>
            </a:r>
            <a:endParaRPr kumimoji="1" lang="en-US" altLang="ko-KR" sz="2400" b="1" dirty="0">
              <a:ln>
                <a:solidFill>
                  <a:schemeClr val="bg1">
                    <a:lumMod val="85000"/>
                    <a:alpha val="0"/>
                  </a:schemeClr>
                </a:solidFill>
              </a:ln>
              <a:solidFill>
                <a:srgbClr val="4B465E"/>
              </a:solidFill>
              <a:latin typeface="맑은 고딕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6054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그룹 11"/>
          <p:cNvGrpSpPr/>
          <p:nvPr/>
        </p:nvGrpSpPr>
        <p:grpSpPr>
          <a:xfrm>
            <a:off x="521264" y="339362"/>
            <a:ext cx="3839134" cy="634858"/>
            <a:chOff x="521264" y="339362"/>
            <a:chExt cx="3839134" cy="634858"/>
          </a:xfrm>
        </p:grpSpPr>
        <p:sp>
          <p:nvSpPr>
            <p:cNvPr id="2" name="다이아몬드 1"/>
            <p:cNvSpPr/>
            <p:nvPr/>
          </p:nvSpPr>
          <p:spPr>
            <a:xfrm>
              <a:off x="521264" y="410198"/>
              <a:ext cx="564022" cy="564022"/>
            </a:xfrm>
            <a:prstGeom prst="diamond">
              <a:avLst/>
            </a:prstGeom>
            <a:solidFill>
              <a:srgbClr val="55CF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6" name="그룹 5"/>
            <p:cNvGrpSpPr/>
            <p:nvPr/>
          </p:nvGrpSpPr>
          <p:grpSpPr>
            <a:xfrm>
              <a:off x="1110924" y="339362"/>
              <a:ext cx="3249474" cy="613763"/>
              <a:chOff x="1110924" y="256992"/>
              <a:chExt cx="3249474" cy="613763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1110924" y="256992"/>
                <a:ext cx="1415639" cy="461594"/>
              </a:xfrm>
              <a:prstGeom prst="rect">
                <a:avLst/>
              </a:prstGeom>
              <a:noFill/>
            </p:spPr>
            <p:txBody>
              <a:bodyPr wrap="none" lIns="91374" tIns="45685" rIns="91374" bIns="45685">
                <a:spAutoFit/>
              </a:bodyPr>
              <a:lstStyle/>
              <a:p>
                <a:pPr defTabSz="912813" fontAlgn="base">
                  <a:spcBef>
                    <a:spcPts val="600"/>
                  </a:spcBef>
                  <a:spcAft>
                    <a:spcPct val="0"/>
                  </a:spcAft>
                  <a:defRPr/>
                </a:pPr>
                <a:r>
                  <a:rPr kumimoji="1" lang="ko-KR" altLang="en-US" sz="2400" b="1" dirty="0" err="1">
                    <a:ln>
                      <a:solidFill>
                        <a:schemeClr val="bg1">
                          <a:lumMod val="85000"/>
                          <a:alpha val="0"/>
                        </a:schemeClr>
                      </a:solidFill>
                    </a:ln>
                    <a:solidFill>
                      <a:srgbClr val="4B465E"/>
                    </a:solidFill>
                    <a:latin typeface="맑은 고딕" pitchFamily="50" charset="-127"/>
                    <a:cs typeface="Arial" panose="020B0604020202020204" pitchFamily="34" charset="0"/>
                  </a:rPr>
                  <a:t>신불습합</a:t>
                </a:r>
                <a:endParaRPr kumimoji="1" lang="en-US" altLang="ko-KR" sz="2400" b="1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1110924" y="616910"/>
                <a:ext cx="3249474" cy="253845"/>
              </a:xfrm>
              <a:prstGeom prst="rect">
                <a:avLst/>
              </a:prstGeom>
              <a:noFill/>
            </p:spPr>
            <p:txBody>
              <a:bodyPr wrap="none" lIns="91374" tIns="45685" rIns="91374" bIns="45685">
                <a:spAutoFit/>
              </a:bodyPr>
              <a:lstStyle/>
              <a:p>
                <a:pPr defTabSz="912813" fontAlgn="base">
                  <a:spcBef>
                    <a:spcPts val="600"/>
                  </a:spcBef>
                  <a:spcAft>
                    <a:spcPct val="0"/>
                  </a:spcAft>
                  <a:defRPr/>
                </a:pPr>
                <a:r>
                  <a:rPr kumimoji="1" lang="ko-KR" altLang="en-US" sz="1050" dirty="0">
                    <a:ln>
                      <a:solidFill>
                        <a:schemeClr val="bg1">
                          <a:lumMod val="85000"/>
                          <a:alpha val="0"/>
                        </a:schemeClr>
                      </a:solidFill>
                    </a:ln>
                    <a:solidFill>
                      <a:srgbClr val="4B465E"/>
                    </a:solidFill>
                    <a:latin typeface="맑은 고딕" pitchFamily="50" charset="-127"/>
                    <a:cs typeface="Arial" panose="020B0604020202020204" pitchFamily="34" charset="0"/>
                  </a:rPr>
                  <a:t>불교와 </a:t>
                </a:r>
                <a:r>
                  <a:rPr kumimoji="1" lang="ko-KR" altLang="en-US" sz="1050" dirty="0" err="1">
                    <a:ln>
                      <a:solidFill>
                        <a:schemeClr val="bg1">
                          <a:lumMod val="85000"/>
                          <a:alpha val="0"/>
                        </a:schemeClr>
                      </a:solidFill>
                    </a:ln>
                    <a:solidFill>
                      <a:srgbClr val="4B465E"/>
                    </a:solidFill>
                    <a:latin typeface="맑은 고딕" pitchFamily="50" charset="-127"/>
                    <a:cs typeface="Arial" panose="020B0604020202020204" pitchFamily="34" charset="0"/>
                  </a:rPr>
                  <a:t>신토가</a:t>
                </a:r>
                <a:r>
                  <a:rPr kumimoji="1" lang="ko-KR" altLang="en-US" sz="1050" dirty="0">
                    <a:ln>
                      <a:solidFill>
                        <a:schemeClr val="bg1">
                          <a:lumMod val="85000"/>
                          <a:alpha val="0"/>
                        </a:schemeClr>
                      </a:solidFill>
                    </a:ln>
                    <a:solidFill>
                      <a:srgbClr val="4B465E"/>
                    </a:solidFill>
                    <a:latin typeface="맑은 고딕" pitchFamily="50" charset="-127"/>
                    <a:cs typeface="Arial" panose="020B0604020202020204" pitchFamily="34" charset="0"/>
                  </a:rPr>
                  <a:t> 결합된 현대사회의 신앙 형태 </a:t>
                </a:r>
                <a:r>
                  <a:rPr kumimoji="1" lang="en-US" altLang="ko-KR" sz="1050" dirty="0">
                    <a:ln>
                      <a:solidFill>
                        <a:schemeClr val="bg1">
                          <a:lumMod val="85000"/>
                          <a:alpha val="0"/>
                        </a:schemeClr>
                      </a:solidFill>
                    </a:ln>
                    <a:solidFill>
                      <a:srgbClr val="4B465E"/>
                    </a:solidFill>
                    <a:latin typeface="맑은 고딕" pitchFamily="50" charset="-127"/>
                    <a:cs typeface="Arial" panose="020B0604020202020204" pitchFamily="34" charset="0"/>
                  </a:rPr>
                  <a:t>(</a:t>
                </a:r>
                <a:r>
                  <a:rPr kumimoji="1" lang="ko-KR" altLang="en-US" sz="1050" dirty="0" err="1">
                    <a:ln>
                      <a:solidFill>
                        <a:schemeClr val="bg1">
                          <a:lumMod val="85000"/>
                          <a:alpha val="0"/>
                        </a:schemeClr>
                      </a:solidFill>
                    </a:ln>
                    <a:solidFill>
                      <a:srgbClr val="4B465E"/>
                    </a:solidFill>
                    <a:latin typeface="맑은 고딕" pitchFamily="50" charset="-127"/>
                    <a:cs typeface="Arial" panose="020B0604020202020204" pitchFamily="34" charset="0"/>
                  </a:rPr>
                  <a:t>웅합</a:t>
                </a:r>
                <a:r>
                  <a:rPr kumimoji="1" lang="en-US" altLang="ko-KR" sz="1050" dirty="0">
                    <a:ln>
                      <a:solidFill>
                        <a:schemeClr val="bg1">
                          <a:lumMod val="85000"/>
                          <a:alpha val="0"/>
                        </a:schemeClr>
                      </a:solidFill>
                    </a:ln>
                    <a:solidFill>
                      <a:srgbClr val="4B465E"/>
                    </a:solidFill>
                    <a:latin typeface="맑은 고딕" pitchFamily="50" charset="-127"/>
                    <a:cs typeface="Arial" panose="020B0604020202020204" pitchFamily="34" charset="0"/>
                  </a:rPr>
                  <a:t>)</a:t>
                </a: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536854" y="451302"/>
              <a:ext cx="540399" cy="461594"/>
            </a:xfrm>
            <a:prstGeom prst="rect">
              <a:avLst/>
            </a:prstGeom>
            <a:noFill/>
          </p:spPr>
          <p:txBody>
            <a:bodyPr wrap="none" lIns="91374" tIns="45685" rIns="91374" bIns="45685">
              <a:spAutoFit/>
            </a:bodyPr>
            <a:lstStyle/>
            <a:p>
              <a:pPr defTabSz="912813" fontAlgn="base">
                <a:spcBef>
                  <a:spcPts val="600"/>
                </a:spcBef>
                <a:spcAft>
                  <a:spcPct val="0"/>
                </a:spcAft>
                <a:defRPr/>
              </a:pPr>
              <a:r>
                <a:rPr kumimoji="1" lang="en-US" altLang="ko-KR" sz="2400" b="1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  <a:cs typeface="Arial" panose="020B0604020202020204" pitchFamily="34" charset="0"/>
                </a:rPr>
                <a:t>02</a:t>
              </a:r>
            </a:p>
          </p:txBody>
        </p:sp>
      </p:grpSp>
      <p:pic>
        <p:nvPicPr>
          <p:cNvPr id="3" name="온라인 미디어 2" title="EBS [￬ﾂﾬ￭ﾚﾌ￭ﾃﾐ￪ﾵﾬ] ￫ﾏﾙ￬ﾕﾄ￬ﾋﾜ￬ﾕﾄ￬ﾂﾬ - ￬ﾝﾼ￫ﾳﾸ ￫ﾶﾈ￪ﾵﾐ￬ﾝﾘ ￭ﾊﾹ￬ﾧﾕ￬ﾝﾸ ￬ﾋﾠ￭ﾆﾠ￬ﾙﾀ ￬ﾋﾠ￫ﾶﾈ￬ﾊﾵ￭ﾕﾩ￬ﾝﾴ￫ﾞﾀ ￫ﾬﾴ￬ﾗﾇ￬ﾝﾸ￪ﾰﾀ￬ﾚﾔ?">
            <a:hlinkClick r:id="" action="ppaction://media"/>
            <a:extLst>
              <a:ext uri="{FF2B5EF4-FFF2-40B4-BE49-F238E27FC236}">
                <a16:creationId xmlns:a16="http://schemas.microsoft.com/office/drawing/2014/main" id="{CD0AD433-74E4-4138-9580-5C2A6F668E9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42332" y="1313043"/>
            <a:ext cx="8066747" cy="453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03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1092" y="2673157"/>
            <a:ext cx="769822" cy="646260"/>
          </a:xfrm>
          <a:prstGeom prst="rect">
            <a:avLst/>
          </a:prstGeom>
          <a:noFill/>
        </p:spPr>
        <p:txBody>
          <a:bodyPr wrap="square" lIns="91374" tIns="45685" rIns="91374" bIns="45685">
            <a:spAutoFit/>
          </a:bodyPr>
          <a:lstStyle/>
          <a:p>
            <a:pPr algn="ctr" defTabSz="912813" fontAlgn="base">
              <a:spcBef>
                <a:spcPts val="600"/>
              </a:spcBef>
              <a:spcAft>
                <a:spcPct val="0"/>
              </a:spcAft>
              <a:buClr>
                <a:srgbClr val="FF5000"/>
              </a:buClr>
              <a:defRPr/>
            </a:pPr>
            <a:r>
              <a:rPr kumimoji="1" lang="en-US" altLang="ko-KR" sz="3600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55CFD1"/>
                </a:solidFill>
                <a:latin typeface="맑은 고딕" pitchFamily="50" charset="-127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77816" y="3256068"/>
            <a:ext cx="2236377" cy="707815"/>
          </a:xfrm>
          <a:prstGeom prst="rect">
            <a:avLst/>
          </a:prstGeom>
          <a:noFill/>
        </p:spPr>
        <p:txBody>
          <a:bodyPr wrap="none" lIns="91374" tIns="45685" rIns="91374" bIns="45685">
            <a:spAutoFit/>
          </a:bodyPr>
          <a:lstStyle/>
          <a:p>
            <a:pPr algn="ctr" defTabSz="912813" fontAlgn="base">
              <a:spcBef>
                <a:spcPts val="600"/>
              </a:spcBef>
              <a:spcAft>
                <a:spcPct val="0"/>
              </a:spcAft>
              <a:buClr>
                <a:srgbClr val="FF5000"/>
              </a:buClr>
              <a:defRPr/>
            </a:pPr>
            <a:r>
              <a:rPr kumimoji="1" lang="ko-KR" altLang="en-US" sz="4000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F2F2F2"/>
                </a:solidFill>
                <a:latin typeface="맑은 고딕" pitchFamily="50" charset="-127"/>
                <a:cs typeface="Arial" panose="020B0604020202020204" pitchFamily="34" charset="0"/>
              </a:rPr>
              <a:t>끝마치기</a:t>
            </a:r>
            <a:endParaRPr kumimoji="1" lang="en-US" altLang="ko-KR" sz="4000" b="1" dirty="0">
              <a:ln>
                <a:solidFill>
                  <a:schemeClr val="bg1">
                    <a:lumMod val="85000"/>
                    <a:alpha val="0"/>
                  </a:schemeClr>
                </a:solidFill>
              </a:ln>
              <a:solidFill>
                <a:srgbClr val="F2F2F2"/>
              </a:solidFill>
              <a:latin typeface="맑은 고딕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5456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521264" y="339362"/>
            <a:ext cx="4259121" cy="634858"/>
            <a:chOff x="521264" y="339362"/>
            <a:chExt cx="4259121" cy="634858"/>
          </a:xfrm>
        </p:grpSpPr>
        <p:sp>
          <p:nvSpPr>
            <p:cNvPr id="3" name="다이아몬드 2"/>
            <p:cNvSpPr/>
            <p:nvPr/>
          </p:nvSpPr>
          <p:spPr>
            <a:xfrm>
              <a:off x="521264" y="410198"/>
              <a:ext cx="564022" cy="564022"/>
            </a:xfrm>
            <a:prstGeom prst="diamond">
              <a:avLst/>
            </a:prstGeom>
            <a:solidFill>
              <a:srgbClr val="55CF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4" name="그룹 3"/>
            <p:cNvGrpSpPr/>
            <p:nvPr/>
          </p:nvGrpSpPr>
          <p:grpSpPr>
            <a:xfrm>
              <a:off x="1110924" y="339362"/>
              <a:ext cx="3669461" cy="613763"/>
              <a:chOff x="1110924" y="256992"/>
              <a:chExt cx="3669461" cy="613763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1110924" y="256992"/>
                <a:ext cx="3669461" cy="461594"/>
              </a:xfrm>
              <a:prstGeom prst="rect">
                <a:avLst/>
              </a:prstGeom>
              <a:noFill/>
            </p:spPr>
            <p:txBody>
              <a:bodyPr wrap="none" lIns="91374" tIns="45685" rIns="91374" bIns="45685">
                <a:spAutoFit/>
              </a:bodyPr>
              <a:lstStyle/>
              <a:p>
                <a:pPr defTabSz="912813" fontAlgn="base">
                  <a:spcBef>
                    <a:spcPts val="600"/>
                  </a:spcBef>
                  <a:spcAft>
                    <a:spcPct val="0"/>
                  </a:spcAft>
                  <a:defRPr/>
                </a:pPr>
                <a:r>
                  <a:rPr kumimoji="1" lang="ko-KR" altLang="en-US" sz="2400" b="1" dirty="0" err="1">
                    <a:ln>
                      <a:solidFill>
                        <a:schemeClr val="bg1">
                          <a:lumMod val="85000"/>
                          <a:alpha val="0"/>
                        </a:schemeClr>
                      </a:solidFill>
                    </a:ln>
                    <a:solidFill>
                      <a:srgbClr val="4B465E"/>
                    </a:solidFill>
                    <a:latin typeface="맑은 고딕" pitchFamily="50" charset="-127"/>
                    <a:cs typeface="Arial" panose="020B0604020202020204" pitchFamily="34" charset="0"/>
                  </a:rPr>
                  <a:t>그외</a:t>
                </a:r>
                <a:r>
                  <a:rPr kumimoji="1" lang="ko-KR" altLang="en-US" sz="2400" b="1" dirty="0">
                    <a:ln>
                      <a:solidFill>
                        <a:schemeClr val="bg1">
                          <a:lumMod val="85000"/>
                          <a:alpha val="0"/>
                        </a:schemeClr>
                      </a:solidFill>
                    </a:ln>
                    <a:solidFill>
                      <a:srgbClr val="4B465E"/>
                    </a:solidFill>
                    <a:latin typeface="맑은 고딕" pitchFamily="50" charset="-127"/>
                    <a:cs typeface="Arial" panose="020B0604020202020204" pitchFamily="34" charset="0"/>
                  </a:rPr>
                  <a:t> 일본의 종교</a:t>
                </a:r>
                <a:r>
                  <a:rPr kumimoji="1" lang="en-US" altLang="ko-KR" sz="2400" b="1" dirty="0">
                    <a:ln>
                      <a:solidFill>
                        <a:schemeClr val="bg1">
                          <a:lumMod val="85000"/>
                          <a:alpha val="0"/>
                        </a:schemeClr>
                      </a:solidFill>
                    </a:ln>
                    <a:solidFill>
                      <a:srgbClr val="4B465E"/>
                    </a:solidFill>
                    <a:latin typeface="맑은 고딕" pitchFamily="50" charset="-127"/>
                    <a:cs typeface="Arial" panose="020B0604020202020204" pitchFamily="34" charset="0"/>
                  </a:rPr>
                  <a:t>, </a:t>
                </a:r>
                <a:r>
                  <a:rPr kumimoji="1" lang="ko-KR" altLang="en-US" sz="2400" b="1" dirty="0">
                    <a:ln>
                      <a:solidFill>
                        <a:schemeClr val="bg1">
                          <a:lumMod val="85000"/>
                          <a:alpha val="0"/>
                        </a:schemeClr>
                      </a:solidFill>
                    </a:ln>
                    <a:solidFill>
                      <a:srgbClr val="4B465E"/>
                    </a:solidFill>
                    <a:latin typeface="맑은 고딕" pitchFamily="50" charset="-127"/>
                    <a:cs typeface="Arial" panose="020B0604020202020204" pitchFamily="34" charset="0"/>
                  </a:rPr>
                  <a:t>총정리</a:t>
                </a:r>
                <a:endParaRPr kumimoji="1" lang="en-US" altLang="ko-KR" sz="2400" b="1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110924" y="616910"/>
                <a:ext cx="3608547" cy="253845"/>
              </a:xfrm>
              <a:prstGeom prst="rect">
                <a:avLst/>
              </a:prstGeom>
              <a:noFill/>
            </p:spPr>
            <p:txBody>
              <a:bodyPr wrap="none" lIns="91374" tIns="45685" rIns="91374" bIns="45685">
                <a:spAutoFit/>
              </a:bodyPr>
              <a:lstStyle/>
              <a:p>
                <a:pPr defTabSz="912813" fontAlgn="base">
                  <a:spcBef>
                    <a:spcPts val="600"/>
                  </a:spcBef>
                  <a:spcAft>
                    <a:spcPct val="0"/>
                  </a:spcAft>
                  <a:defRPr/>
                </a:pPr>
                <a:r>
                  <a:rPr kumimoji="1" lang="ko-KR" altLang="en-US" sz="1050" dirty="0">
                    <a:ln>
                      <a:solidFill>
                        <a:schemeClr val="bg1">
                          <a:lumMod val="85000"/>
                          <a:alpha val="0"/>
                        </a:schemeClr>
                      </a:solidFill>
                    </a:ln>
                    <a:solidFill>
                      <a:srgbClr val="4B465E"/>
                    </a:solidFill>
                    <a:latin typeface="맑은 고딕" pitchFamily="50" charset="-127"/>
                    <a:cs typeface="Arial" panose="020B0604020202020204" pitchFamily="34" charset="0"/>
                  </a:rPr>
                  <a:t>지금까지 정리한 내용을 요약해 보면 이렇게 볼 수 있다</a:t>
                </a:r>
                <a:r>
                  <a:rPr kumimoji="1" lang="en-US" altLang="ko-KR" sz="1050" dirty="0">
                    <a:ln>
                      <a:solidFill>
                        <a:schemeClr val="bg1">
                          <a:lumMod val="85000"/>
                          <a:alpha val="0"/>
                        </a:schemeClr>
                      </a:solidFill>
                    </a:ln>
                    <a:solidFill>
                      <a:srgbClr val="4B465E"/>
                    </a:solidFill>
                    <a:latin typeface="맑은 고딕" pitchFamily="50" charset="-127"/>
                    <a:cs typeface="Arial" panose="020B0604020202020204" pitchFamily="34" charset="0"/>
                  </a:rPr>
                  <a:t>. </a:t>
                </a: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536854" y="451302"/>
              <a:ext cx="540399" cy="461594"/>
            </a:xfrm>
            <a:prstGeom prst="rect">
              <a:avLst/>
            </a:prstGeom>
            <a:noFill/>
          </p:spPr>
          <p:txBody>
            <a:bodyPr wrap="none" lIns="91374" tIns="45685" rIns="91374" bIns="45685">
              <a:spAutoFit/>
            </a:bodyPr>
            <a:lstStyle/>
            <a:p>
              <a:pPr defTabSz="912813" fontAlgn="base">
                <a:spcBef>
                  <a:spcPts val="600"/>
                </a:spcBef>
                <a:spcAft>
                  <a:spcPct val="0"/>
                </a:spcAft>
                <a:defRPr/>
              </a:pPr>
              <a:r>
                <a:rPr kumimoji="1" lang="en-US" altLang="ko-KR" sz="2400" b="1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  <a:cs typeface="Arial" panose="020B0604020202020204" pitchFamily="34" charset="0"/>
                </a:rPr>
                <a:t>01</a:t>
              </a:r>
            </a:p>
          </p:txBody>
        </p:sp>
      </p:grpSp>
      <p:sp>
        <p:nvSpPr>
          <p:cNvPr id="8" name="타원 7"/>
          <p:cNvSpPr/>
          <p:nvPr/>
        </p:nvSpPr>
        <p:spPr>
          <a:xfrm>
            <a:off x="2244207" y="1896655"/>
            <a:ext cx="1784765" cy="1784765"/>
          </a:xfrm>
          <a:prstGeom prst="ellipse">
            <a:avLst/>
          </a:prstGeom>
          <a:noFill/>
          <a:ln w="190500" cap="rnd">
            <a:solidFill>
              <a:srgbClr val="BFBFBF">
                <a:alpha val="6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" name="원호 8"/>
          <p:cNvSpPr/>
          <p:nvPr/>
        </p:nvSpPr>
        <p:spPr>
          <a:xfrm>
            <a:off x="2244207" y="1896655"/>
            <a:ext cx="1784765" cy="1784765"/>
          </a:xfrm>
          <a:prstGeom prst="arc">
            <a:avLst>
              <a:gd name="adj1" fmla="val 16200000"/>
              <a:gd name="adj2" fmla="val 16109754"/>
            </a:avLst>
          </a:prstGeom>
          <a:noFill/>
          <a:ln w="190500" cap="flat">
            <a:solidFill>
              <a:srgbClr val="55CFD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78838" y="2527463"/>
            <a:ext cx="915502" cy="523149"/>
          </a:xfrm>
          <a:prstGeom prst="rect">
            <a:avLst/>
          </a:prstGeom>
          <a:noFill/>
        </p:spPr>
        <p:txBody>
          <a:bodyPr wrap="none" lIns="91374" tIns="45685" rIns="91374" bIns="45685">
            <a:spAutoFit/>
          </a:bodyPr>
          <a:lstStyle/>
          <a:p>
            <a:pPr defTabSz="912813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kumimoji="1" lang="en-US" altLang="ko-KR" sz="2800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ea typeface="맑은 고딕" pitchFamily="50" charset="-127"/>
                <a:cs typeface="Arial" panose="020B0604020202020204" pitchFamily="34" charset="0"/>
              </a:rPr>
              <a:t>99%</a:t>
            </a:r>
          </a:p>
        </p:txBody>
      </p:sp>
      <p:sp>
        <p:nvSpPr>
          <p:cNvPr id="11" name="타원 10"/>
          <p:cNvSpPr/>
          <p:nvPr/>
        </p:nvSpPr>
        <p:spPr>
          <a:xfrm>
            <a:off x="5211244" y="1896655"/>
            <a:ext cx="1784765" cy="1784765"/>
          </a:xfrm>
          <a:prstGeom prst="ellipse">
            <a:avLst/>
          </a:prstGeom>
          <a:noFill/>
          <a:ln w="190500" cap="rnd">
            <a:solidFill>
              <a:srgbClr val="BFBFBF">
                <a:alpha val="6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원호 11"/>
          <p:cNvSpPr/>
          <p:nvPr/>
        </p:nvSpPr>
        <p:spPr>
          <a:xfrm>
            <a:off x="5211244" y="1896655"/>
            <a:ext cx="1784765" cy="1784765"/>
          </a:xfrm>
          <a:prstGeom prst="arc">
            <a:avLst>
              <a:gd name="adj1" fmla="val 16200000"/>
              <a:gd name="adj2" fmla="val 9592281"/>
            </a:avLst>
          </a:prstGeom>
          <a:noFill/>
          <a:ln w="190500" cap="flat">
            <a:solidFill>
              <a:srgbClr val="55CFD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45875" y="2527463"/>
            <a:ext cx="915502" cy="523149"/>
          </a:xfrm>
          <a:prstGeom prst="rect">
            <a:avLst/>
          </a:prstGeom>
          <a:noFill/>
        </p:spPr>
        <p:txBody>
          <a:bodyPr wrap="none" lIns="91374" tIns="45685" rIns="91374" bIns="45685">
            <a:spAutoFit/>
          </a:bodyPr>
          <a:lstStyle/>
          <a:p>
            <a:pPr defTabSz="912813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kumimoji="1" lang="en-US" altLang="ko-KR" sz="2800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ea typeface="맑은 고딕" pitchFamily="50" charset="-127"/>
                <a:cs typeface="Arial" panose="020B0604020202020204" pitchFamily="34" charset="0"/>
              </a:rPr>
              <a:t>70%</a:t>
            </a:r>
          </a:p>
        </p:txBody>
      </p:sp>
      <p:sp>
        <p:nvSpPr>
          <p:cNvPr id="14" name="타원 13"/>
          <p:cNvSpPr/>
          <p:nvPr/>
        </p:nvSpPr>
        <p:spPr>
          <a:xfrm>
            <a:off x="8178282" y="1896655"/>
            <a:ext cx="1784765" cy="1784765"/>
          </a:xfrm>
          <a:prstGeom prst="ellipse">
            <a:avLst/>
          </a:prstGeom>
          <a:noFill/>
          <a:ln w="190500" cap="rnd">
            <a:solidFill>
              <a:srgbClr val="BFBFBF">
                <a:alpha val="6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" name="원호 14"/>
          <p:cNvSpPr/>
          <p:nvPr/>
        </p:nvSpPr>
        <p:spPr>
          <a:xfrm>
            <a:off x="8178282" y="1896655"/>
            <a:ext cx="1784765" cy="1784765"/>
          </a:xfrm>
          <a:prstGeom prst="arc">
            <a:avLst>
              <a:gd name="adj1" fmla="val 16200000"/>
              <a:gd name="adj2" fmla="val 16297166"/>
            </a:avLst>
          </a:prstGeom>
          <a:noFill/>
          <a:ln w="190500" cap="flat">
            <a:solidFill>
              <a:srgbClr val="55CFD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12913" y="2527463"/>
            <a:ext cx="707112" cy="523149"/>
          </a:xfrm>
          <a:prstGeom prst="rect">
            <a:avLst/>
          </a:prstGeom>
          <a:noFill/>
        </p:spPr>
        <p:txBody>
          <a:bodyPr wrap="none" lIns="91374" tIns="45685" rIns="91374" bIns="45685">
            <a:spAutoFit/>
          </a:bodyPr>
          <a:lstStyle/>
          <a:p>
            <a:pPr defTabSz="912813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kumimoji="1" lang="en-US" altLang="ko-KR" sz="2800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ea typeface="맑은 고딕" pitchFamily="50" charset="-127"/>
                <a:cs typeface="Arial" panose="020B0604020202020204" pitchFamily="34" charset="0"/>
              </a:rPr>
              <a:t>1%</a:t>
            </a:r>
          </a:p>
        </p:txBody>
      </p:sp>
      <p:grpSp>
        <p:nvGrpSpPr>
          <p:cNvPr id="19" name="그룹 18"/>
          <p:cNvGrpSpPr/>
          <p:nvPr/>
        </p:nvGrpSpPr>
        <p:grpSpPr>
          <a:xfrm>
            <a:off x="2309485" y="3942967"/>
            <a:ext cx="1623702" cy="847783"/>
            <a:chOff x="2383837" y="4148066"/>
            <a:chExt cx="1623702" cy="847783"/>
          </a:xfrm>
        </p:grpSpPr>
        <p:sp>
          <p:nvSpPr>
            <p:cNvPr id="17" name="TextBox 16"/>
            <p:cNvSpPr txBox="1"/>
            <p:nvPr/>
          </p:nvSpPr>
          <p:spPr>
            <a:xfrm>
              <a:off x="2383837" y="4517327"/>
              <a:ext cx="1623702" cy="478522"/>
            </a:xfrm>
            <a:prstGeom prst="rect">
              <a:avLst/>
            </a:prstGeom>
            <a:noFill/>
          </p:spPr>
          <p:txBody>
            <a:bodyPr wrap="square" lIns="91374" tIns="45685" rIns="91374" bIns="45685">
              <a:spAutoFit/>
            </a:bodyPr>
            <a:lstStyle/>
            <a:p>
              <a:pPr algn="ctr" defTabSz="912813" fontAlgn="base">
                <a:lnSpc>
                  <a:spcPct val="120000"/>
                </a:lnSpc>
                <a:spcBef>
                  <a:spcPts val="600"/>
                </a:spcBef>
                <a:spcAft>
                  <a:spcPct val="0"/>
                </a:spcAft>
                <a:defRPr/>
              </a:pPr>
              <a:r>
                <a:rPr kumimoji="1" lang="ko-KR" altLang="en-US" sz="110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일본인들의 대부분은 </a:t>
              </a:r>
              <a:r>
                <a:rPr kumimoji="1" lang="ko-KR" altLang="en-US" sz="1100" dirty="0" err="1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신토를</a:t>
              </a:r>
              <a:r>
                <a:rPr kumimoji="1" lang="ko-KR" altLang="en-US" sz="110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 믿는다 </a:t>
              </a:r>
              <a:endParaRPr kumimoji="1" lang="en-US" altLang="ko-KR" sz="110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872588" y="4148066"/>
              <a:ext cx="646199" cy="369261"/>
            </a:xfrm>
            <a:prstGeom prst="rect">
              <a:avLst/>
            </a:prstGeom>
            <a:noFill/>
          </p:spPr>
          <p:txBody>
            <a:bodyPr wrap="none" lIns="91374" tIns="45685" rIns="91374" bIns="45685">
              <a:spAutoFit/>
            </a:bodyPr>
            <a:lstStyle/>
            <a:p>
              <a:pPr algn="ctr" defTabSz="912813" fontAlgn="base">
                <a:spcBef>
                  <a:spcPts val="600"/>
                </a:spcBef>
                <a:spcAft>
                  <a:spcPct val="0"/>
                </a:spcAft>
                <a:defRPr/>
              </a:pPr>
              <a:r>
                <a:rPr kumimoji="1" lang="ko-KR" altLang="en-US" b="1" dirty="0" err="1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신토</a:t>
              </a:r>
              <a:endParaRPr kumimoji="1" lang="en-US" altLang="ko-KR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20" name="그룹 19"/>
          <p:cNvGrpSpPr/>
          <p:nvPr/>
        </p:nvGrpSpPr>
        <p:grpSpPr>
          <a:xfrm>
            <a:off x="5291775" y="3942967"/>
            <a:ext cx="1623702" cy="1254048"/>
            <a:chOff x="2383837" y="4148066"/>
            <a:chExt cx="1623702" cy="1254048"/>
          </a:xfrm>
        </p:grpSpPr>
        <p:sp>
          <p:nvSpPr>
            <p:cNvPr id="21" name="TextBox 20"/>
            <p:cNvSpPr txBox="1"/>
            <p:nvPr/>
          </p:nvSpPr>
          <p:spPr>
            <a:xfrm>
              <a:off x="2383837" y="4517327"/>
              <a:ext cx="1623702" cy="884787"/>
            </a:xfrm>
            <a:prstGeom prst="rect">
              <a:avLst/>
            </a:prstGeom>
            <a:noFill/>
          </p:spPr>
          <p:txBody>
            <a:bodyPr wrap="square" lIns="91374" tIns="45685" rIns="91374" bIns="45685">
              <a:spAutoFit/>
            </a:bodyPr>
            <a:lstStyle/>
            <a:p>
              <a:pPr algn="ctr" defTabSz="912813" fontAlgn="base">
                <a:lnSpc>
                  <a:spcPct val="120000"/>
                </a:lnSpc>
                <a:spcBef>
                  <a:spcPts val="600"/>
                </a:spcBef>
                <a:spcAft>
                  <a:spcPct val="0"/>
                </a:spcAft>
                <a:defRPr/>
              </a:pPr>
              <a:r>
                <a:rPr kumimoji="1" lang="ko-KR" altLang="en-US" sz="1100" dirty="0" err="1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신토만큼은</a:t>
              </a:r>
              <a:r>
                <a:rPr kumimoji="1" lang="ko-KR" altLang="en-US" sz="110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 아니지만</a:t>
              </a:r>
              <a:r>
                <a:rPr kumimoji="1" lang="en-US" altLang="ko-KR" sz="110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, </a:t>
              </a:r>
              <a:r>
                <a:rPr kumimoji="1" lang="ko-KR" altLang="en-US" sz="110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불교는 일본 사람들의 일상 생활에 깊이 관여한다</a:t>
              </a:r>
              <a:r>
                <a:rPr kumimoji="1" lang="en-US" altLang="ko-KR" sz="110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. 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872588" y="4148066"/>
              <a:ext cx="646199" cy="369261"/>
            </a:xfrm>
            <a:prstGeom prst="rect">
              <a:avLst/>
            </a:prstGeom>
            <a:noFill/>
          </p:spPr>
          <p:txBody>
            <a:bodyPr wrap="none" lIns="91374" tIns="45685" rIns="91374" bIns="45685">
              <a:spAutoFit/>
            </a:bodyPr>
            <a:lstStyle/>
            <a:p>
              <a:pPr algn="ctr" defTabSz="912813" fontAlgn="base">
                <a:spcBef>
                  <a:spcPts val="600"/>
                </a:spcBef>
                <a:spcAft>
                  <a:spcPct val="0"/>
                </a:spcAft>
                <a:defRPr/>
              </a:pPr>
              <a:r>
                <a:rPr kumimoji="1" lang="ko-KR" altLang="en-US" b="1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불교</a:t>
              </a:r>
              <a:endParaRPr kumimoji="1" lang="en-US" altLang="ko-KR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23" name="그룹 22"/>
          <p:cNvGrpSpPr/>
          <p:nvPr/>
        </p:nvGrpSpPr>
        <p:grpSpPr>
          <a:xfrm>
            <a:off x="7868321" y="3942967"/>
            <a:ext cx="2404692" cy="1660313"/>
            <a:chOff x="1993345" y="4148066"/>
            <a:chExt cx="2404692" cy="1660313"/>
          </a:xfrm>
        </p:grpSpPr>
        <p:sp>
          <p:nvSpPr>
            <p:cNvPr id="24" name="TextBox 23"/>
            <p:cNvSpPr txBox="1"/>
            <p:nvPr/>
          </p:nvSpPr>
          <p:spPr>
            <a:xfrm>
              <a:off x="2383837" y="4517327"/>
              <a:ext cx="1623702" cy="1291052"/>
            </a:xfrm>
            <a:prstGeom prst="rect">
              <a:avLst/>
            </a:prstGeom>
            <a:noFill/>
          </p:spPr>
          <p:txBody>
            <a:bodyPr wrap="square" lIns="91374" tIns="45685" rIns="91374" bIns="45685">
              <a:spAutoFit/>
            </a:bodyPr>
            <a:lstStyle/>
            <a:p>
              <a:pPr algn="ctr" defTabSz="912813" fontAlgn="base">
                <a:lnSpc>
                  <a:spcPct val="120000"/>
                </a:lnSpc>
                <a:spcBef>
                  <a:spcPts val="600"/>
                </a:spcBef>
                <a:spcAft>
                  <a:spcPct val="0"/>
                </a:spcAft>
                <a:defRPr/>
              </a:pPr>
              <a:r>
                <a:rPr kumimoji="1" lang="ko-KR" altLang="en-US" sz="110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신자 수는 전체 인구의 비율로 </a:t>
              </a:r>
              <a:r>
                <a:rPr kumimoji="1" lang="ko-KR" altLang="en-US" sz="1100" dirty="0" err="1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볼때는</a:t>
              </a:r>
              <a:r>
                <a:rPr kumimoji="1" lang="ko-KR" altLang="en-US" sz="110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 극소수에 불과하지만</a:t>
              </a:r>
              <a:r>
                <a:rPr kumimoji="1" lang="en-US" altLang="ko-KR" sz="110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, </a:t>
              </a:r>
              <a:r>
                <a:rPr kumimoji="1" lang="ko-KR" altLang="en-US" sz="110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종교에 몰입하는 정도는 다른 종교에 비해 높다는 특징이 있다</a:t>
              </a:r>
              <a:r>
                <a:rPr kumimoji="1" lang="en-US" altLang="ko-KR" sz="110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. 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993345" y="4148066"/>
              <a:ext cx="2404692" cy="369261"/>
            </a:xfrm>
            <a:prstGeom prst="rect">
              <a:avLst/>
            </a:prstGeom>
            <a:noFill/>
          </p:spPr>
          <p:txBody>
            <a:bodyPr wrap="none" lIns="91374" tIns="45685" rIns="91374" bIns="45685">
              <a:spAutoFit/>
            </a:bodyPr>
            <a:lstStyle/>
            <a:p>
              <a:pPr algn="ctr" defTabSz="912813" fontAlgn="base">
                <a:spcBef>
                  <a:spcPts val="600"/>
                </a:spcBef>
                <a:spcAft>
                  <a:spcPct val="0"/>
                </a:spcAft>
                <a:defRPr/>
              </a:pPr>
              <a:r>
                <a:rPr kumimoji="1" lang="ko-KR" altLang="en-US" b="1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신흥종교</a:t>
              </a:r>
              <a:r>
                <a:rPr kumimoji="1" lang="en-US" altLang="ko-KR" b="1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, </a:t>
              </a:r>
              <a:r>
                <a:rPr kumimoji="1" lang="ko-KR" altLang="en-US" b="1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크리스트교</a:t>
              </a:r>
              <a:endParaRPr kumimoji="1" lang="en-US" altLang="ko-KR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1118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06054" y="3256068"/>
            <a:ext cx="1979897" cy="523149"/>
          </a:xfrm>
          <a:prstGeom prst="rect">
            <a:avLst/>
          </a:prstGeom>
          <a:noFill/>
        </p:spPr>
        <p:txBody>
          <a:bodyPr wrap="none" lIns="91374" tIns="45685" rIns="91374" bIns="45685">
            <a:spAutoFit/>
          </a:bodyPr>
          <a:lstStyle/>
          <a:p>
            <a:pPr algn="ctr" defTabSz="912813" fontAlgn="base">
              <a:spcBef>
                <a:spcPts val="600"/>
              </a:spcBef>
              <a:spcAft>
                <a:spcPct val="0"/>
              </a:spcAft>
              <a:buClr>
                <a:srgbClr val="FF5000"/>
              </a:buClr>
              <a:defRPr/>
            </a:pPr>
            <a:r>
              <a:rPr kumimoji="1" lang="ko-KR" altLang="en-US" sz="2800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F2F2F2"/>
                </a:solidFill>
                <a:latin typeface="맑은 고딕" pitchFamily="50" charset="-127"/>
                <a:cs typeface="Arial" panose="020B0604020202020204" pitchFamily="34" charset="0"/>
              </a:rPr>
              <a:t>감사합니다</a:t>
            </a:r>
            <a:endParaRPr kumimoji="1" lang="en-US" altLang="ko-KR" sz="2800" b="1" dirty="0">
              <a:ln>
                <a:solidFill>
                  <a:schemeClr val="bg1">
                    <a:lumMod val="85000"/>
                    <a:alpha val="0"/>
                  </a:schemeClr>
                </a:solidFill>
              </a:ln>
              <a:solidFill>
                <a:srgbClr val="F2F2F2"/>
              </a:solidFill>
              <a:latin typeface="맑은 고딕" pitchFamily="50" charset="-127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26300" y="2968685"/>
            <a:ext cx="1339401" cy="369261"/>
          </a:xfrm>
          <a:prstGeom prst="rect">
            <a:avLst/>
          </a:prstGeom>
          <a:noFill/>
        </p:spPr>
        <p:txBody>
          <a:bodyPr wrap="none" lIns="91374" tIns="45685" rIns="91374" bIns="45685">
            <a:spAutoFit/>
          </a:bodyPr>
          <a:lstStyle/>
          <a:p>
            <a:pPr algn="ctr" defTabSz="912813" fontAlgn="base">
              <a:spcBef>
                <a:spcPts val="600"/>
              </a:spcBef>
              <a:spcAft>
                <a:spcPct val="0"/>
              </a:spcAft>
              <a:buClr>
                <a:srgbClr val="FF5000"/>
              </a:buClr>
              <a:defRPr/>
            </a:pPr>
            <a:r>
              <a:rPr kumimoji="1" lang="en-US" altLang="ko-KR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F2F2F2">
                    <a:alpha val="50000"/>
                  </a:srgbClr>
                </a:solidFill>
                <a:latin typeface="맑은 고딕" pitchFamily="50" charset="-127"/>
                <a:cs typeface="Arial" panose="020B0604020202020204" pitchFamily="34" charset="0"/>
              </a:rPr>
              <a:t>Thank</a:t>
            </a:r>
            <a:r>
              <a:rPr kumimoji="1" lang="ko-KR" altLang="en-US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F2F2F2">
                    <a:alpha val="50000"/>
                  </a:srgbClr>
                </a:solidFill>
                <a:latin typeface="맑은 고딕" pitchFamily="50" charset="-127"/>
                <a:cs typeface="Arial" panose="020B0604020202020204" pitchFamily="34" charset="0"/>
              </a:rPr>
              <a:t> </a:t>
            </a:r>
            <a:r>
              <a:rPr kumimoji="1" lang="en-US" altLang="ko-KR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F2F2F2">
                    <a:alpha val="50000"/>
                  </a:srgbClr>
                </a:solidFill>
                <a:latin typeface="맑은 고딕" pitchFamily="50" charset="-127"/>
                <a:cs typeface="Arial" panose="020B0604020202020204" pitchFamily="34" charset="0"/>
              </a:rPr>
              <a:t>you</a:t>
            </a:r>
          </a:p>
        </p:txBody>
      </p:sp>
    </p:spTree>
    <p:extLst>
      <p:ext uri="{BB962C8B-B14F-4D97-AF65-F5344CB8AC3E}">
        <p14:creationId xmlns:p14="http://schemas.microsoft.com/office/powerpoint/2010/main" val="429488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1092" y="2673157"/>
            <a:ext cx="769822" cy="646260"/>
          </a:xfrm>
          <a:prstGeom prst="rect">
            <a:avLst/>
          </a:prstGeom>
          <a:noFill/>
        </p:spPr>
        <p:txBody>
          <a:bodyPr wrap="square" lIns="91374" tIns="45685" rIns="91374" bIns="45685">
            <a:spAutoFit/>
          </a:bodyPr>
          <a:lstStyle/>
          <a:p>
            <a:pPr algn="ctr" defTabSz="912813" fontAlgn="base">
              <a:spcBef>
                <a:spcPts val="600"/>
              </a:spcBef>
              <a:spcAft>
                <a:spcPct val="0"/>
              </a:spcAft>
              <a:buClr>
                <a:srgbClr val="FF5000"/>
              </a:buClr>
              <a:defRPr/>
            </a:pPr>
            <a:r>
              <a:rPr kumimoji="1" lang="en-US" altLang="ko-KR" sz="3600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55CFD1"/>
                </a:solidFill>
                <a:latin typeface="맑은 고딕" pitchFamily="50" charset="-127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77818" y="3256068"/>
            <a:ext cx="2236376" cy="707815"/>
          </a:xfrm>
          <a:prstGeom prst="rect">
            <a:avLst/>
          </a:prstGeom>
          <a:noFill/>
        </p:spPr>
        <p:txBody>
          <a:bodyPr wrap="none" lIns="91374" tIns="45685" rIns="91374" bIns="45685">
            <a:spAutoFit/>
          </a:bodyPr>
          <a:lstStyle/>
          <a:p>
            <a:pPr algn="ctr" defTabSz="912813" fontAlgn="base">
              <a:spcBef>
                <a:spcPts val="600"/>
              </a:spcBef>
              <a:spcAft>
                <a:spcPct val="0"/>
              </a:spcAft>
              <a:buClr>
                <a:srgbClr val="FF5000"/>
              </a:buClr>
              <a:defRPr/>
            </a:pPr>
            <a:r>
              <a:rPr kumimoji="1" lang="ko-KR" altLang="en-US" sz="4000" b="1" dirty="0" err="1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F2F2F2"/>
                </a:solidFill>
                <a:latin typeface="맑은 고딕" pitchFamily="50" charset="-127"/>
                <a:cs typeface="Arial" panose="020B0604020202020204" pitchFamily="34" charset="0"/>
              </a:rPr>
              <a:t>톺아보기</a:t>
            </a:r>
            <a:endParaRPr kumimoji="1" lang="en-US" altLang="ko-KR" sz="4000" b="1" dirty="0">
              <a:ln>
                <a:solidFill>
                  <a:schemeClr val="bg1">
                    <a:lumMod val="85000"/>
                    <a:alpha val="0"/>
                  </a:schemeClr>
                </a:solidFill>
              </a:ln>
              <a:solidFill>
                <a:srgbClr val="F2F2F2"/>
              </a:solidFill>
              <a:latin typeface="맑은 고딕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428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521264" y="339362"/>
            <a:ext cx="3197933" cy="634858"/>
            <a:chOff x="521264" y="339362"/>
            <a:chExt cx="3197933" cy="634858"/>
          </a:xfrm>
        </p:grpSpPr>
        <p:sp>
          <p:nvSpPr>
            <p:cNvPr id="3" name="다이아몬드 2"/>
            <p:cNvSpPr/>
            <p:nvPr/>
          </p:nvSpPr>
          <p:spPr>
            <a:xfrm>
              <a:off x="521264" y="410198"/>
              <a:ext cx="564022" cy="564022"/>
            </a:xfrm>
            <a:prstGeom prst="diamond">
              <a:avLst/>
            </a:prstGeom>
            <a:solidFill>
              <a:srgbClr val="55CF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4" name="그룹 3"/>
            <p:cNvGrpSpPr/>
            <p:nvPr/>
          </p:nvGrpSpPr>
          <p:grpSpPr>
            <a:xfrm>
              <a:off x="1110924" y="339362"/>
              <a:ext cx="2608273" cy="613763"/>
              <a:chOff x="1110924" y="256992"/>
              <a:chExt cx="2608273" cy="613763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1110924" y="256992"/>
                <a:ext cx="2388662" cy="461594"/>
              </a:xfrm>
              <a:prstGeom prst="rect">
                <a:avLst/>
              </a:prstGeom>
              <a:noFill/>
            </p:spPr>
            <p:txBody>
              <a:bodyPr wrap="none" lIns="91374" tIns="45685" rIns="91374" bIns="45685">
                <a:spAutoFit/>
              </a:bodyPr>
              <a:lstStyle/>
              <a:p>
                <a:pPr defTabSz="912813" fontAlgn="base">
                  <a:spcBef>
                    <a:spcPts val="600"/>
                  </a:spcBef>
                  <a:spcAft>
                    <a:spcPct val="0"/>
                  </a:spcAft>
                  <a:defRPr/>
                </a:pPr>
                <a:r>
                  <a:rPr kumimoji="1" lang="ko-KR" altLang="en-US" sz="2400" b="1" dirty="0">
                    <a:ln>
                      <a:solidFill>
                        <a:schemeClr val="bg1">
                          <a:lumMod val="85000"/>
                          <a:alpha val="0"/>
                        </a:schemeClr>
                      </a:solidFill>
                    </a:ln>
                    <a:solidFill>
                      <a:srgbClr val="4B465E"/>
                    </a:solidFill>
                    <a:latin typeface="맑은 고딕" pitchFamily="50" charset="-127"/>
                    <a:cs typeface="Arial" panose="020B0604020202020204" pitchFamily="34" charset="0"/>
                  </a:rPr>
                  <a:t>일본의 종교란</a:t>
                </a:r>
                <a:r>
                  <a:rPr kumimoji="1" lang="en-US" altLang="ko-KR" sz="2400" b="1" dirty="0">
                    <a:ln>
                      <a:solidFill>
                        <a:schemeClr val="bg1">
                          <a:lumMod val="85000"/>
                          <a:alpha val="0"/>
                        </a:schemeClr>
                      </a:solidFill>
                    </a:ln>
                    <a:solidFill>
                      <a:srgbClr val="4B465E"/>
                    </a:solidFill>
                    <a:latin typeface="맑은 고딕" pitchFamily="50" charset="-127"/>
                    <a:cs typeface="Arial" panose="020B0604020202020204" pitchFamily="34" charset="0"/>
                  </a:rPr>
                  <a:t>?</a:t>
                </a:r>
                <a:r>
                  <a:rPr kumimoji="1" lang="ko-KR" altLang="en-US" sz="2400" b="1" dirty="0">
                    <a:ln>
                      <a:solidFill>
                        <a:schemeClr val="bg1">
                          <a:lumMod val="85000"/>
                          <a:alpha val="0"/>
                        </a:schemeClr>
                      </a:solidFill>
                    </a:ln>
                    <a:solidFill>
                      <a:srgbClr val="4B465E"/>
                    </a:solidFill>
                    <a:latin typeface="맑은 고딕" pitchFamily="50" charset="-127"/>
                    <a:cs typeface="Arial" panose="020B0604020202020204" pitchFamily="34" charset="0"/>
                  </a:rPr>
                  <a:t> </a:t>
                </a:r>
                <a:endParaRPr kumimoji="1" lang="en-US" altLang="ko-KR" sz="2400" b="1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110924" y="616910"/>
                <a:ext cx="2608273" cy="253845"/>
              </a:xfrm>
              <a:prstGeom prst="rect">
                <a:avLst/>
              </a:prstGeom>
              <a:noFill/>
            </p:spPr>
            <p:txBody>
              <a:bodyPr wrap="none" lIns="91374" tIns="45685" rIns="91374" bIns="45685">
                <a:spAutoFit/>
              </a:bodyPr>
              <a:lstStyle/>
              <a:p>
                <a:pPr defTabSz="912813" fontAlgn="base">
                  <a:spcBef>
                    <a:spcPts val="600"/>
                  </a:spcBef>
                  <a:spcAft>
                    <a:spcPct val="0"/>
                  </a:spcAft>
                  <a:defRPr/>
                </a:pPr>
                <a:r>
                  <a:rPr kumimoji="1" lang="ko-KR" altLang="en-US" sz="1050" dirty="0">
                    <a:ln>
                      <a:solidFill>
                        <a:schemeClr val="bg1">
                          <a:lumMod val="85000"/>
                          <a:alpha val="0"/>
                        </a:schemeClr>
                      </a:solidFill>
                    </a:ln>
                    <a:solidFill>
                      <a:srgbClr val="4B465E"/>
                    </a:solidFill>
                    <a:latin typeface="맑은 고딕" pitchFamily="50" charset="-127"/>
                    <a:cs typeface="Arial" panose="020B0604020202020204" pitchFamily="34" charset="0"/>
                  </a:rPr>
                  <a:t>일상생활에서 볼 수 있는 일본의 종교들</a:t>
                </a:r>
                <a:r>
                  <a:rPr kumimoji="1" lang="en-US" altLang="ko-KR" sz="1050" dirty="0">
                    <a:ln>
                      <a:solidFill>
                        <a:schemeClr val="bg1">
                          <a:lumMod val="85000"/>
                          <a:alpha val="0"/>
                        </a:schemeClr>
                      </a:solidFill>
                    </a:ln>
                    <a:solidFill>
                      <a:srgbClr val="4B465E"/>
                    </a:solidFill>
                    <a:latin typeface="맑은 고딕" pitchFamily="50" charset="-127"/>
                    <a:cs typeface="Arial" panose="020B0604020202020204" pitchFamily="34" charset="0"/>
                  </a:rPr>
                  <a:t>.</a:t>
                </a: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536854" y="451302"/>
              <a:ext cx="540399" cy="461594"/>
            </a:xfrm>
            <a:prstGeom prst="rect">
              <a:avLst/>
            </a:prstGeom>
            <a:noFill/>
          </p:spPr>
          <p:txBody>
            <a:bodyPr wrap="none" lIns="91374" tIns="45685" rIns="91374" bIns="45685">
              <a:spAutoFit/>
            </a:bodyPr>
            <a:lstStyle/>
            <a:p>
              <a:pPr defTabSz="912813" fontAlgn="base">
                <a:spcBef>
                  <a:spcPts val="600"/>
                </a:spcBef>
                <a:spcAft>
                  <a:spcPct val="0"/>
                </a:spcAft>
                <a:defRPr/>
              </a:pPr>
              <a:r>
                <a:rPr kumimoji="1" lang="en-US" altLang="ko-KR" sz="2400" b="1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  <a:cs typeface="Arial" panose="020B0604020202020204" pitchFamily="34" charset="0"/>
                </a:rPr>
                <a:t>01</a:t>
              </a:r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885930" y="1426866"/>
            <a:ext cx="2260880" cy="4074218"/>
            <a:chOff x="803275" y="1547446"/>
            <a:chExt cx="2260880" cy="4074218"/>
          </a:xfrm>
        </p:grpSpPr>
        <p:sp>
          <p:nvSpPr>
            <p:cNvPr id="8" name="직사각형 7"/>
            <p:cNvSpPr/>
            <p:nvPr/>
          </p:nvSpPr>
          <p:spPr>
            <a:xfrm>
              <a:off x="803275" y="1547446"/>
              <a:ext cx="2260879" cy="2260879"/>
            </a:xfrm>
            <a:prstGeom prst="rect">
              <a:avLst/>
            </a:prstGeom>
            <a:solidFill>
              <a:srgbClr val="55CFD1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03275" y="4330612"/>
              <a:ext cx="2260880" cy="1291052"/>
            </a:xfrm>
            <a:prstGeom prst="rect">
              <a:avLst/>
            </a:prstGeom>
            <a:noFill/>
          </p:spPr>
          <p:txBody>
            <a:bodyPr wrap="square" lIns="91374" tIns="45685" rIns="91374" bIns="45685">
              <a:spAutoFit/>
            </a:bodyPr>
            <a:lstStyle/>
            <a:p>
              <a:pPr algn="ctr" defTabSz="912813" fontAlgn="base">
                <a:lnSpc>
                  <a:spcPct val="120000"/>
                </a:lnSpc>
                <a:spcBef>
                  <a:spcPts val="600"/>
                </a:spcBef>
                <a:spcAft>
                  <a:spcPct val="0"/>
                </a:spcAft>
                <a:defRPr/>
              </a:pPr>
              <a:r>
                <a:rPr kumimoji="1" lang="ko-KR" altLang="en-US" sz="1100" dirty="0" err="1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신토는</a:t>
              </a:r>
              <a:r>
                <a:rPr kumimoji="1" lang="ko-KR" altLang="en-US" sz="110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 일본 고유의 자연종교이자 토착신앙으로 애니미즘의 일종</a:t>
              </a:r>
              <a:r>
                <a:rPr kumimoji="1" lang="en-US" altLang="ko-KR" sz="110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, </a:t>
              </a:r>
              <a:r>
                <a:rPr kumimoji="1" lang="ko-KR" altLang="en-US" sz="110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일본인의 생활에 깊이 관련되어 있어</a:t>
              </a:r>
              <a:r>
                <a:rPr kumimoji="1" lang="en-US" altLang="ko-KR" sz="110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 </a:t>
              </a:r>
              <a:r>
                <a:rPr kumimoji="1" lang="ko-KR" altLang="en-US" sz="1100" dirty="0" err="1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시치고산과</a:t>
              </a:r>
              <a:r>
                <a:rPr kumimoji="1" lang="ko-KR" altLang="en-US" sz="110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 성인식</a:t>
              </a:r>
              <a:r>
                <a:rPr kumimoji="1" lang="en-US" altLang="ko-KR" sz="110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, </a:t>
              </a:r>
              <a:r>
                <a:rPr kumimoji="1" lang="ko-KR" altLang="en-US" sz="1100" dirty="0" err="1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마츠리</a:t>
              </a:r>
              <a:r>
                <a:rPr kumimoji="1" lang="en-US" altLang="ko-KR" sz="110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, </a:t>
              </a:r>
              <a:r>
                <a:rPr kumimoji="1" lang="ko-KR" altLang="en-US" sz="1100" dirty="0" err="1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절기별</a:t>
              </a:r>
              <a:r>
                <a:rPr kumimoji="1" lang="ko-KR" altLang="en-US" sz="110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 풍습</a:t>
              </a:r>
              <a:r>
                <a:rPr kumimoji="1" lang="en-US" altLang="ko-KR" sz="110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, </a:t>
              </a:r>
              <a:r>
                <a:rPr kumimoji="1" lang="ko-KR" altLang="en-US" sz="110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결혼식 등에 대표적으로 </a:t>
              </a:r>
              <a:r>
                <a:rPr kumimoji="1" lang="ko-KR" altLang="en-US" sz="1100" dirty="0" err="1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신토가</a:t>
              </a:r>
              <a:r>
                <a:rPr kumimoji="1" lang="ko-KR" altLang="en-US" sz="110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 녹아 있음</a:t>
              </a:r>
              <a:r>
                <a:rPr kumimoji="1" lang="en-US" altLang="ko-KR" sz="110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610614" y="3961351"/>
              <a:ext cx="646199" cy="369261"/>
            </a:xfrm>
            <a:prstGeom prst="rect">
              <a:avLst/>
            </a:prstGeom>
            <a:noFill/>
          </p:spPr>
          <p:txBody>
            <a:bodyPr wrap="none" lIns="91374" tIns="45685" rIns="91374" bIns="45685">
              <a:spAutoFit/>
            </a:bodyPr>
            <a:lstStyle/>
            <a:p>
              <a:pPr algn="ctr" defTabSz="912813" fontAlgn="base">
                <a:spcBef>
                  <a:spcPts val="600"/>
                </a:spcBef>
                <a:spcAft>
                  <a:spcPct val="0"/>
                </a:spcAft>
                <a:defRPr/>
              </a:pPr>
              <a:r>
                <a:rPr kumimoji="1" lang="ko-KR" altLang="en-US" b="1" dirty="0" err="1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신토</a:t>
              </a:r>
              <a:endParaRPr kumimoji="1" lang="en-US" altLang="ko-KR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endParaRPr>
            </a:p>
          </p:txBody>
        </p:sp>
      </p:grpSp>
      <p:cxnSp>
        <p:nvCxnSpPr>
          <p:cNvPr id="12" name="직선 연결선 11"/>
          <p:cNvCxnSpPr/>
          <p:nvPr/>
        </p:nvCxnSpPr>
        <p:spPr>
          <a:xfrm>
            <a:off x="3376247" y="1426866"/>
            <a:ext cx="0" cy="4500489"/>
          </a:xfrm>
          <a:prstGeom prst="line">
            <a:avLst/>
          </a:prstGeom>
          <a:ln>
            <a:solidFill>
              <a:srgbClr val="55CF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그룹 17"/>
          <p:cNvGrpSpPr/>
          <p:nvPr/>
        </p:nvGrpSpPr>
        <p:grpSpPr>
          <a:xfrm>
            <a:off x="3605684" y="1426866"/>
            <a:ext cx="2260880" cy="3667953"/>
            <a:chOff x="803275" y="1547446"/>
            <a:chExt cx="2260880" cy="3667953"/>
          </a:xfrm>
        </p:grpSpPr>
        <p:sp>
          <p:nvSpPr>
            <p:cNvPr id="19" name="직사각형 18"/>
            <p:cNvSpPr/>
            <p:nvPr/>
          </p:nvSpPr>
          <p:spPr>
            <a:xfrm>
              <a:off x="803275" y="1547446"/>
              <a:ext cx="2260879" cy="2260879"/>
            </a:xfrm>
            <a:prstGeom prst="rect">
              <a:avLst/>
            </a:prstGeom>
            <a:solidFill>
              <a:srgbClr val="55CFD1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03275" y="4330612"/>
              <a:ext cx="2260880" cy="884787"/>
            </a:xfrm>
            <a:prstGeom prst="rect">
              <a:avLst/>
            </a:prstGeom>
            <a:noFill/>
          </p:spPr>
          <p:txBody>
            <a:bodyPr wrap="square" lIns="91374" tIns="45685" rIns="91374" bIns="45685">
              <a:spAutoFit/>
            </a:bodyPr>
            <a:lstStyle/>
            <a:p>
              <a:pPr algn="ctr" defTabSz="912813" fontAlgn="base">
                <a:lnSpc>
                  <a:spcPct val="120000"/>
                </a:lnSpc>
                <a:spcBef>
                  <a:spcPts val="600"/>
                </a:spcBef>
                <a:spcAft>
                  <a:spcPct val="0"/>
                </a:spcAft>
                <a:defRPr/>
              </a:pPr>
              <a:r>
                <a:rPr kumimoji="1" lang="ko-KR" altLang="en-US" sz="110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불교는 일본인들의 대부분이 믿으며 </a:t>
              </a:r>
              <a:r>
                <a:rPr kumimoji="1" lang="ko-KR" altLang="en-US" sz="1100" dirty="0" err="1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가마쿠라시대</a:t>
              </a:r>
              <a:r>
                <a:rPr kumimoji="1" lang="ko-KR" altLang="en-US" sz="110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 이후부터 민중 속에 뿌리내렸음</a:t>
              </a:r>
              <a:r>
                <a:rPr kumimoji="1" lang="en-US" altLang="ko-KR" sz="110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. </a:t>
              </a:r>
              <a:r>
                <a:rPr kumimoji="1" lang="ko-KR" altLang="en-US" sz="110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이후</a:t>
              </a:r>
              <a:r>
                <a:rPr kumimoji="1" lang="en-US" altLang="ko-KR" sz="110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, </a:t>
              </a:r>
              <a:r>
                <a:rPr kumimoji="1" lang="ko-KR" altLang="en-US" sz="110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여러 종파가 생기고 발전함</a:t>
              </a:r>
              <a:r>
                <a:rPr kumimoji="1" lang="en-US" altLang="ko-KR" sz="110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610614" y="3961351"/>
              <a:ext cx="646199" cy="369261"/>
            </a:xfrm>
            <a:prstGeom prst="rect">
              <a:avLst/>
            </a:prstGeom>
            <a:noFill/>
          </p:spPr>
          <p:txBody>
            <a:bodyPr wrap="none" lIns="91374" tIns="45685" rIns="91374" bIns="45685">
              <a:spAutoFit/>
            </a:bodyPr>
            <a:lstStyle/>
            <a:p>
              <a:pPr algn="ctr" defTabSz="912813" fontAlgn="base">
                <a:spcBef>
                  <a:spcPts val="600"/>
                </a:spcBef>
                <a:spcAft>
                  <a:spcPct val="0"/>
                </a:spcAft>
                <a:defRPr/>
              </a:pPr>
              <a:r>
                <a:rPr kumimoji="1" lang="ko-KR" altLang="en-US" b="1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불교</a:t>
              </a:r>
              <a:endParaRPr kumimoji="1" lang="en-US" altLang="ko-KR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endParaRPr>
            </a:p>
          </p:txBody>
        </p:sp>
      </p:grpSp>
      <p:cxnSp>
        <p:nvCxnSpPr>
          <p:cNvPr id="22" name="직선 연결선 21"/>
          <p:cNvCxnSpPr/>
          <p:nvPr/>
        </p:nvCxnSpPr>
        <p:spPr>
          <a:xfrm>
            <a:off x="6096001" y="1426866"/>
            <a:ext cx="0" cy="4500489"/>
          </a:xfrm>
          <a:prstGeom prst="line">
            <a:avLst/>
          </a:prstGeom>
          <a:ln>
            <a:solidFill>
              <a:srgbClr val="55CF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그룹 22"/>
          <p:cNvGrpSpPr/>
          <p:nvPr/>
        </p:nvGrpSpPr>
        <p:grpSpPr>
          <a:xfrm>
            <a:off x="6325438" y="1426866"/>
            <a:ext cx="2260880" cy="4074218"/>
            <a:chOff x="803275" y="1547446"/>
            <a:chExt cx="2260880" cy="4074218"/>
          </a:xfrm>
        </p:grpSpPr>
        <p:sp>
          <p:nvSpPr>
            <p:cNvPr id="24" name="직사각형 23"/>
            <p:cNvSpPr/>
            <p:nvPr/>
          </p:nvSpPr>
          <p:spPr>
            <a:xfrm>
              <a:off x="803275" y="1547446"/>
              <a:ext cx="2260879" cy="2260879"/>
            </a:xfrm>
            <a:prstGeom prst="rect">
              <a:avLst/>
            </a:prstGeom>
            <a:solidFill>
              <a:srgbClr val="55CFD1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03275" y="4330612"/>
              <a:ext cx="2260880" cy="1291052"/>
            </a:xfrm>
            <a:prstGeom prst="rect">
              <a:avLst/>
            </a:prstGeom>
            <a:noFill/>
          </p:spPr>
          <p:txBody>
            <a:bodyPr wrap="square" lIns="91374" tIns="45685" rIns="91374" bIns="45685">
              <a:spAutoFit/>
            </a:bodyPr>
            <a:lstStyle/>
            <a:p>
              <a:pPr algn="ctr" defTabSz="912813" fontAlgn="base">
                <a:lnSpc>
                  <a:spcPct val="120000"/>
                </a:lnSpc>
                <a:spcBef>
                  <a:spcPts val="600"/>
                </a:spcBef>
                <a:spcAft>
                  <a:spcPct val="0"/>
                </a:spcAft>
                <a:defRPr/>
              </a:pPr>
              <a:r>
                <a:rPr kumimoji="1" lang="en-US" altLang="ko-KR" sz="110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1549</a:t>
              </a:r>
              <a:r>
                <a:rPr kumimoji="1" lang="ko-KR" altLang="en-US" sz="110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년 포교를 시작한 이후 종교 박해와 금지</a:t>
              </a:r>
              <a:r>
                <a:rPr kumimoji="1" lang="en-US" altLang="ko-KR" sz="110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, </a:t>
              </a:r>
              <a:r>
                <a:rPr kumimoji="1" lang="ko-KR" altLang="en-US" sz="110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선교사 추방 등으로 일본인이 뿌리 깊숙이 관여하지 못함</a:t>
              </a:r>
              <a:r>
                <a:rPr kumimoji="1" lang="en-US" altLang="ko-KR" sz="110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. </a:t>
              </a:r>
              <a:r>
                <a:rPr kumimoji="1" lang="ko-KR" altLang="en-US" sz="110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오랜 기간의 탄압으로 현재의 일본인들은 크리스트교를 기피하는 인식이 생김</a:t>
              </a:r>
              <a:r>
                <a:rPr kumimoji="1" lang="en-US" altLang="ko-KR" sz="110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. 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264367" y="3961351"/>
              <a:ext cx="1338696" cy="369261"/>
            </a:xfrm>
            <a:prstGeom prst="rect">
              <a:avLst/>
            </a:prstGeom>
            <a:noFill/>
          </p:spPr>
          <p:txBody>
            <a:bodyPr wrap="none" lIns="91374" tIns="45685" rIns="91374" bIns="45685">
              <a:spAutoFit/>
            </a:bodyPr>
            <a:lstStyle/>
            <a:p>
              <a:pPr algn="ctr" defTabSz="912813" fontAlgn="base">
                <a:spcBef>
                  <a:spcPts val="600"/>
                </a:spcBef>
                <a:spcAft>
                  <a:spcPct val="0"/>
                </a:spcAft>
                <a:defRPr/>
              </a:pPr>
              <a:r>
                <a:rPr kumimoji="1" lang="ko-KR" altLang="en-US" b="1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크리스트교</a:t>
              </a:r>
              <a:endParaRPr kumimoji="1" lang="en-US" altLang="ko-KR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endParaRPr>
            </a:p>
          </p:txBody>
        </p:sp>
      </p:grpSp>
      <p:cxnSp>
        <p:nvCxnSpPr>
          <p:cNvPr id="27" name="직선 연결선 26"/>
          <p:cNvCxnSpPr/>
          <p:nvPr/>
        </p:nvCxnSpPr>
        <p:spPr>
          <a:xfrm>
            <a:off x="8815755" y="1426866"/>
            <a:ext cx="0" cy="4500489"/>
          </a:xfrm>
          <a:prstGeom prst="line">
            <a:avLst/>
          </a:prstGeom>
          <a:ln>
            <a:solidFill>
              <a:srgbClr val="55CF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그룹 27"/>
          <p:cNvGrpSpPr/>
          <p:nvPr/>
        </p:nvGrpSpPr>
        <p:grpSpPr>
          <a:xfrm>
            <a:off x="9045190" y="1426866"/>
            <a:ext cx="2260880" cy="4277351"/>
            <a:chOff x="803275" y="1547446"/>
            <a:chExt cx="2260880" cy="4277351"/>
          </a:xfrm>
        </p:grpSpPr>
        <p:sp>
          <p:nvSpPr>
            <p:cNvPr id="29" name="직사각형 28"/>
            <p:cNvSpPr/>
            <p:nvPr/>
          </p:nvSpPr>
          <p:spPr>
            <a:xfrm>
              <a:off x="803275" y="1547446"/>
              <a:ext cx="2260879" cy="2260879"/>
            </a:xfrm>
            <a:prstGeom prst="rect">
              <a:avLst/>
            </a:prstGeom>
            <a:solidFill>
              <a:srgbClr val="55CFD1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03275" y="4330612"/>
              <a:ext cx="2260880" cy="1494185"/>
            </a:xfrm>
            <a:prstGeom prst="rect">
              <a:avLst/>
            </a:prstGeom>
            <a:noFill/>
          </p:spPr>
          <p:txBody>
            <a:bodyPr wrap="square" lIns="91374" tIns="45685" rIns="91374" bIns="45685">
              <a:spAutoFit/>
            </a:bodyPr>
            <a:lstStyle/>
            <a:p>
              <a:pPr algn="ctr" defTabSz="912813" fontAlgn="base">
                <a:lnSpc>
                  <a:spcPct val="120000"/>
                </a:lnSpc>
                <a:spcBef>
                  <a:spcPts val="600"/>
                </a:spcBef>
                <a:spcAft>
                  <a:spcPct val="0"/>
                </a:spcAft>
                <a:defRPr/>
              </a:pPr>
              <a:r>
                <a:rPr kumimoji="1" lang="ko-KR" altLang="en-US" sz="110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일본인의 </a:t>
              </a:r>
              <a:r>
                <a:rPr kumimoji="1" lang="ko-KR" altLang="en-US" sz="1100" dirty="0" err="1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몇만명으로</a:t>
              </a:r>
              <a:r>
                <a:rPr kumimoji="1" lang="ko-KR" altLang="en-US" sz="110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 추정되는 신흥종교는 대표적으로 </a:t>
              </a:r>
              <a:r>
                <a:rPr kumimoji="1" lang="ko-KR" altLang="en-US" sz="1100" dirty="0" err="1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천리교</a:t>
              </a:r>
              <a:r>
                <a:rPr kumimoji="1" lang="en-US" altLang="ko-KR" sz="110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, </a:t>
              </a:r>
              <a:r>
                <a:rPr kumimoji="1" lang="ko-KR" altLang="en-US" sz="1100" dirty="0" err="1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금광교</a:t>
              </a:r>
              <a:r>
                <a:rPr kumimoji="1" lang="en-US" altLang="ko-KR" sz="110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, </a:t>
              </a:r>
              <a:r>
                <a:rPr kumimoji="1" lang="ko-KR" altLang="en-US" sz="1100" dirty="0" err="1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오모토교</a:t>
              </a:r>
              <a:r>
                <a:rPr kumimoji="1" lang="ko-KR" altLang="en-US" sz="110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 등이 있음</a:t>
              </a:r>
              <a:r>
                <a:rPr kumimoji="1" lang="en-US" altLang="ko-KR" sz="110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. </a:t>
              </a:r>
              <a:r>
                <a:rPr kumimoji="1" lang="ko-KR" altLang="en-US" sz="110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이 종교들은 교주가 신내림을 받아 사람들의 질병을 치유하는 행위를 통해 신자 수를 늘려가는 특색으로</a:t>
              </a:r>
              <a:r>
                <a:rPr kumimoji="1" lang="en-US" altLang="ko-KR" sz="110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, </a:t>
              </a:r>
              <a:r>
                <a:rPr kumimoji="1" lang="ko-KR" altLang="en-US" sz="1100" dirty="0" err="1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현세구원적인</a:t>
              </a:r>
              <a:r>
                <a:rPr kumimoji="1" lang="ko-KR" altLang="en-US" sz="110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 성격이 강함</a:t>
              </a:r>
              <a:r>
                <a:rPr kumimoji="1" lang="en-US" altLang="ko-KR" sz="110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. </a:t>
              </a:r>
              <a:r>
                <a:rPr kumimoji="1" lang="ko-KR" altLang="en-US" sz="110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 </a:t>
              </a:r>
              <a:endParaRPr kumimoji="1" lang="en-US" altLang="ko-KR" sz="110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379779" y="3961351"/>
              <a:ext cx="1107863" cy="369261"/>
            </a:xfrm>
            <a:prstGeom prst="rect">
              <a:avLst/>
            </a:prstGeom>
            <a:noFill/>
          </p:spPr>
          <p:txBody>
            <a:bodyPr wrap="none" lIns="91374" tIns="45685" rIns="91374" bIns="45685">
              <a:spAutoFit/>
            </a:bodyPr>
            <a:lstStyle/>
            <a:p>
              <a:pPr algn="ctr" defTabSz="912813" fontAlgn="base">
                <a:spcBef>
                  <a:spcPts val="600"/>
                </a:spcBef>
                <a:spcAft>
                  <a:spcPct val="0"/>
                </a:spcAft>
                <a:defRPr/>
              </a:pPr>
              <a:r>
                <a:rPr kumimoji="1" lang="ko-KR" altLang="en-US" b="1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신흥종교</a:t>
              </a:r>
              <a:endParaRPr kumimoji="1" lang="en-US" altLang="ko-KR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endParaRPr>
            </a:p>
          </p:txBody>
        </p:sp>
      </p:grpSp>
      <p:pic>
        <p:nvPicPr>
          <p:cNvPr id="14" name="그림 13">
            <a:extLst>
              <a:ext uri="{FF2B5EF4-FFF2-40B4-BE49-F238E27FC236}">
                <a16:creationId xmlns:a16="http://schemas.microsoft.com/office/drawing/2014/main" id="{B6CFFF8C-ECB3-40E7-A3A0-34F0F95FDA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689" y="1600130"/>
            <a:ext cx="1947553" cy="1947553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A8595EF2-7590-4CBE-AD5C-0EB3513125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164" y="1564035"/>
            <a:ext cx="2035086" cy="2035086"/>
          </a:xfrm>
          <a:prstGeom prst="rect">
            <a:avLst/>
          </a:prstGeom>
        </p:spPr>
      </p:pic>
      <p:pic>
        <p:nvPicPr>
          <p:cNvPr id="34" name="그림 33">
            <a:extLst>
              <a:ext uri="{FF2B5EF4-FFF2-40B4-BE49-F238E27FC236}">
                <a16:creationId xmlns:a16="http://schemas.microsoft.com/office/drawing/2014/main" id="{79DA6ED0-6783-42C1-8CF9-9043FEFC97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482" y="1485158"/>
            <a:ext cx="2144294" cy="2144294"/>
          </a:xfrm>
          <a:prstGeom prst="rect">
            <a:avLst/>
          </a:prstGeom>
        </p:spPr>
      </p:pic>
      <p:pic>
        <p:nvPicPr>
          <p:cNvPr id="36" name="그림 35" descr="테이블, 앉아있는, 의자, 목재의이(가) 표시된 사진&#10;&#10;자동 생성된 설명">
            <a:extLst>
              <a:ext uri="{FF2B5EF4-FFF2-40B4-BE49-F238E27FC236}">
                <a16:creationId xmlns:a16="http://schemas.microsoft.com/office/drawing/2014/main" id="{63B75831-163B-4876-8AA2-7CA6327196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225" y="1558848"/>
            <a:ext cx="2034183" cy="203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302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다이아몬드 1"/>
          <p:cNvSpPr/>
          <p:nvPr/>
        </p:nvSpPr>
        <p:spPr>
          <a:xfrm>
            <a:off x="521264" y="410198"/>
            <a:ext cx="564022" cy="564022"/>
          </a:xfrm>
          <a:prstGeom prst="diamond">
            <a:avLst/>
          </a:prstGeom>
          <a:solidFill>
            <a:srgbClr val="55C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536854" y="451302"/>
            <a:ext cx="540399" cy="461594"/>
          </a:xfrm>
          <a:prstGeom prst="rect">
            <a:avLst/>
          </a:prstGeom>
          <a:noFill/>
        </p:spPr>
        <p:txBody>
          <a:bodyPr wrap="none" lIns="91374" tIns="45685" rIns="91374" bIns="45685">
            <a:spAutoFit/>
          </a:bodyPr>
          <a:lstStyle/>
          <a:p>
            <a:pPr defTabSz="912813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kumimoji="1" lang="en-US" altLang="ko-KR" sz="2400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" panose="020B0604020202020204" pitchFamily="34" charset="0"/>
              </a:rPr>
              <a:t>02</a:t>
            </a:r>
          </a:p>
        </p:txBody>
      </p:sp>
      <p:grpSp>
        <p:nvGrpSpPr>
          <p:cNvPr id="6" name="그룹 5"/>
          <p:cNvGrpSpPr/>
          <p:nvPr/>
        </p:nvGrpSpPr>
        <p:grpSpPr>
          <a:xfrm>
            <a:off x="1110924" y="339362"/>
            <a:ext cx="3977238" cy="613763"/>
            <a:chOff x="1110924" y="256992"/>
            <a:chExt cx="3977238" cy="613763"/>
          </a:xfrm>
        </p:grpSpPr>
        <p:sp>
          <p:nvSpPr>
            <p:cNvPr id="4" name="TextBox 3"/>
            <p:cNvSpPr txBox="1"/>
            <p:nvPr/>
          </p:nvSpPr>
          <p:spPr>
            <a:xfrm>
              <a:off x="1110924" y="256992"/>
              <a:ext cx="3977238" cy="461594"/>
            </a:xfrm>
            <a:prstGeom prst="rect">
              <a:avLst/>
            </a:prstGeom>
            <a:noFill/>
          </p:spPr>
          <p:txBody>
            <a:bodyPr wrap="none" lIns="91374" tIns="45685" rIns="91374" bIns="45685">
              <a:spAutoFit/>
            </a:bodyPr>
            <a:lstStyle/>
            <a:p>
              <a:pPr defTabSz="912813" fontAlgn="base">
                <a:spcBef>
                  <a:spcPts val="600"/>
                </a:spcBef>
                <a:spcAft>
                  <a:spcPct val="0"/>
                </a:spcAft>
                <a:defRPr/>
              </a:pPr>
              <a:r>
                <a:rPr kumimoji="1" lang="ko-KR" altLang="en-US" sz="2400" b="1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일본의 대표적인 종교</a:t>
              </a:r>
              <a:r>
                <a:rPr kumimoji="1" lang="en-US" altLang="ko-KR" sz="2400" b="1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, </a:t>
              </a:r>
              <a:r>
                <a:rPr kumimoji="1" lang="ko-KR" altLang="en-US" sz="2400" b="1" dirty="0" err="1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신토</a:t>
              </a:r>
              <a:endParaRPr kumimoji="1" lang="en-US" altLang="ko-KR" sz="2400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110924" y="616910"/>
              <a:ext cx="1973484" cy="253845"/>
            </a:xfrm>
            <a:prstGeom prst="rect">
              <a:avLst/>
            </a:prstGeom>
            <a:noFill/>
          </p:spPr>
          <p:txBody>
            <a:bodyPr wrap="none" lIns="91374" tIns="45685" rIns="91374" bIns="45685">
              <a:spAutoFit/>
            </a:bodyPr>
            <a:lstStyle/>
            <a:p>
              <a:pPr defTabSz="912813" fontAlgn="base">
                <a:spcBef>
                  <a:spcPts val="600"/>
                </a:spcBef>
                <a:spcAft>
                  <a:spcPct val="0"/>
                </a:spcAft>
                <a:defRPr/>
              </a:pPr>
              <a:r>
                <a:rPr kumimoji="1" lang="ko-KR" altLang="en-US" sz="1050" dirty="0" err="1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신토에</a:t>
              </a:r>
              <a:r>
                <a:rPr kumimoji="1" lang="ko-KR" altLang="en-US" sz="105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 대해 알아보도록 하자</a:t>
              </a:r>
              <a:r>
                <a:rPr kumimoji="1" lang="en-US" altLang="ko-KR" sz="105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.</a:t>
              </a:r>
            </a:p>
          </p:txBody>
        </p:sp>
      </p:grpSp>
      <p:sp>
        <p:nvSpPr>
          <p:cNvPr id="22" name="직사각형 21"/>
          <p:cNvSpPr/>
          <p:nvPr/>
        </p:nvSpPr>
        <p:spPr>
          <a:xfrm>
            <a:off x="6096000" y="2165979"/>
            <a:ext cx="653626" cy="279400"/>
          </a:xfrm>
          <a:prstGeom prst="rect">
            <a:avLst/>
          </a:prstGeom>
          <a:solidFill>
            <a:srgbClr val="55C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유래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749625" y="2178756"/>
            <a:ext cx="1685457" cy="261539"/>
          </a:xfrm>
          <a:prstGeom prst="rect">
            <a:avLst/>
          </a:prstGeom>
          <a:noFill/>
        </p:spPr>
        <p:txBody>
          <a:bodyPr wrap="square" lIns="91374" tIns="45685" rIns="91374" bIns="45685">
            <a:spAutoFit/>
          </a:bodyPr>
          <a:lstStyle/>
          <a:p>
            <a:pPr defTabSz="912813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kumimoji="1" lang="ko-KR" altLang="en-US" sz="1100" b="1" dirty="0" err="1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기원정</a:t>
            </a:r>
            <a:r>
              <a:rPr kumimoji="1" lang="ko-KR" altLang="en-US" sz="1100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 </a:t>
            </a:r>
            <a:r>
              <a:rPr kumimoji="1" lang="en-US" altLang="ko-KR" sz="1100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7C </a:t>
            </a:r>
            <a:r>
              <a:rPr kumimoji="1" lang="ko-KR" altLang="en-US" sz="1100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탄생 추정</a:t>
            </a:r>
            <a:endParaRPr kumimoji="1" lang="en-US" altLang="ko-KR" sz="1100" b="1" dirty="0">
              <a:ln>
                <a:solidFill>
                  <a:schemeClr val="bg1">
                    <a:lumMod val="85000"/>
                    <a:alpha val="0"/>
                  </a:schemeClr>
                </a:solidFill>
              </a:ln>
              <a:solidFill>
                <a:srgbClr val="4B465E"/>
              </a:solidFill>
              <a:latin typeface="맑은 고딕" pitchFamily="50" charset="-127"/>
              <a:cs typeface="Arial" panose="020B0604020202020204" pitchFamily="34" charset="0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8578518" y="2165979"/>
            <a:ext cx="653626" cy="279400"/>
          </a:xfrm>
          <a:prstGeom prst="rect">
            <a:avLst/>
          </a:prstGeom>
          <a:solidFill>
            <a:srgbClr val="55C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창시자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232144" y="2178756"/>
            <a:ext cx="2274912" cy="261539"/>
          </a:xfrm>
          <a:prstGeom prst="rect">
            <a:avLst/>
          </a:prstGeom>
          <a:noFill/>
        </p:spPr>
        <p:txBody>
          <a:bodyPr wrap="square" lIns="91374" tIns="45685" rIns="91374" bIns="45685">
            <a:spAutoFit/>
          </a:bodyPr>
          <a:lstStyle/>
          <a:p>
            <a:pPr defTabSz="912813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kumimoji="1" lang="en-US" altLang="ko-KR" sz="1100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X(</a:t>
            </a:r>
            <a:r>
              <a:rPr kumimoji="1" lang="ko-KR" altLang="en-US" sz="1100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다신교</a:t>
            </a:r>
            <a:r>
              <a:rPr kumimoji="1" lang="en-US" altLang="ko-KR" sz="1100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, 800</a:t>
            </a:r>
            <a:r>
              <a:rPr kumimoji="1" lang="ko-KR" altLang="en-US" sz="1100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만의 신</a:t>
            </a:r>
            <a:r>
              <a:rPr kumimoji="1" lang="en-US" altLang="ko-KR" sz="1100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) </a:t>
            </a:r>
          </a:p>
        </p:txBody>
      </p:sp>
      <p:sp>
        <p:nvSpPr>
          <p:cNvPr id="26" name="직사각형 25"/>
          <p:cNvSpPr/>
          <p:nvPr/>
        </p:nvSpPr>
        <p:spPr>
          <a:xfrm>
            <a:off x="6096000" y="2629306"/>
            <a:ext cx="653626" cy="279400"/>
          </a:xfrm>
          <a:prstGeom prst="rect">
            <a:avLst/>
          </a:prstGeom>
          <a:solidFill>
            <a:srgbClr val="55C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규모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790273" y="2593628"/>
            <a:ext cx="1466370" cy="430817"/>
          </a:xfrm>
          <a:prstGeom prst="rect">
            <a:avLst/>
          </a:prstGeom>
          <a:noFill/>
        </p:spPr>
        <p:txBody>
          <a:bodyPr wrap="square" lIns="91374" tIns="45685" rIns="91374" bIns="45685">
            <a:spAutoFit/>
          </a:bodyPr>
          <a:lstStyle/>
          <a:p>
            <a:pPr defTabSz="912813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kumimoji="1" lang="ko-KR" altLang="en-US" sz="1100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신사 </a:t>
            </a:r>
            <a:r>
              <a:rPr kumimoji="1" lang="en-US" altLang="ko-KR" sz="1100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81,000</a:t>
            </a:r>
            <a:r>
              <a:rPr kumimoji="1" lang="ko-KR" altLang="en-US" sz="1100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개</a:t>
            </a:r>
            <a:r>
              <a:rPr kumimoji="1" lang="en-US" altLang="ko-KR" sz="1100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,</a:t>
            </a:r>
            <a:r>
              <a:rPr kumimoji="1" lang="ko-KR" altLang="en-US" sz="1100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 신관 약 </a:t>
            </a:r>
            <a:r>
              <a:rPr kumimoji="1" lang="en-US" altLang="ko-KR" sz="1100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85,000</a:t>
            </a:r>
            <a:r>
              <a:rPr kumimoji="1" lang="ko-KR" altLang="en-US" sz="1100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명</a:t>
            </a:r>
            <a:endParaRPr kumimoji="1" lang="en-US" altLang="ko-KR" sz="1100" b="1" dirty="0">
              <a:ln>
                <a:solidFill>
                  <a:schemeClr val="bg1">
                    <a:lumMod val="85000"/>
                    <a:alpha val="0"/>
                  </a:schemeClr>
                </a:solidFill>
              </a:ln>
              <a:solidFill>
                <a:srgbClr val="4B465E"/>
              </a:solidFill>
              <a:latin typeface="맑은 고딕" pitchFamily="50" charset="-127"/>
              <a:cs typeface="Arial" panose="020B0604020202020204" pitchFamily="34" charset="0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8578518" y="2629306"/>
            <a:ext cx="653626" cy="279400"/>
          </a:xfrm>
          <a:prstGeom prst="rect">
            <a:avLst/>
          </a:prstGeom>
          <a:solidFill>
            <a:srgbClr val="55C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분류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232144" y="2661816"/>
            <a:ext cx="1466370" cy="430817"/>
          </a:xfrm>
          <a:prstGeom prst="rect">
            <a:avLst/>
          </a:prstGeom>
          <a:noFill/>
        </p:spPr>
        <p:txBody>
          <a:bodyPr wrap="square" lIns="91374" tIns="45685" rIns="91374" bIns="45685">
            <a:spAutoFit/>
          </a:bodyPr>
          <a:lstStyle/>
          <a:p>
            <a:pPr defTabSz="912813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kumimoji="1" lang="ko-KR" altLang="en-US" sz="1100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황실</a:t>
            </a:r>
            <a:r>
              <a:rPr kumimoji="1" lang="en-US" altLang="ko-KR" sz="1100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, </a:t>
            </a:r>
            <a:r>
              <a:rPr kumimoji="1" lang="ko-KR" altLang="en-US" sz="1100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신사</a:t>
            </a:r>
            <a:r>
              <a:rPr kumimoji="1" lang="en-US" altLang="ko-KR" sz="1100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, </a:t>
            </a:r>
            <a:r>
              <a:rPr kumimoji="1" lang="ko-KR" altLang="en-US" sz="1100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민속</a:t>
            </a:r>
            <a:r>
              <a:rPr kumimoji="1" lang="en-US" altLang="ko-KR" sz="1100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, </a:t>
            </a:r>
            <a:r>
              <a:rPr kumimoji="1" lang="ko-KR" altLang="en-US" sz="1100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교파 등 </a:t>
            </a:r>
            <a:r>
              <a:rPr kumimoji="1" lang="en-US" altLang="ko-KR" sz="1100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12</a:t>
            </a:r>
            <a:r>
              <a:rPr kumimoji="1" lang="ko-KR" altLang="en-US" sz="1100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가지 정도</a:t>
            </a:r>
            <a:endParaRPr kumimoji="1" lang="en-US" altLang="ko-KR" sz="1100" b="1" dirty="0">
              <a:ln>
                <a:solidFill>
                  <a:schemeClr val="bg1">
                    <a:lumMod val="85000"/>
                    <a:alpha val="0"/>
                  </a:schemeClr>
                </a:solidFill>
              </a:ln>
              <a:solidFill>
                <a:srgbClr val="4B465E"/>
              </a:solidFill>
              <a:latin typeface="맑은 고딕" pitchFamily="50" charset="-127"/>
              <a:cs typeface="Arial" panose="020B0604020202020204" pitchFamily="34" charset="0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6096000" y="3118188"/>
            <a:ext cx="653626" cy="279400"/>
          </a:xfrm>
          <a:prstGeom prst="rect">
            <a:avLst/>
          </a:prstGeom>
          <a:solidFill>
            <a:srgbClr val="55C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특징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749625" y="3130965"/>
            <a:ext cx="3742797" cy="1131008"/>
          </a:xfrm>
          <a:prstGeom prst="rect">
            <a:avLst/>
          </a:prstGeom>
          <a:noFill/>
        </p:spPr>
        <p:txBody>
          <a:bodyPr wrap="square" lIns="91374" tIns="45685" rIns="91374" bIns="45685">
            <a:spAutoFit/>
          </a:bodyPr>
          <a:lstStyle/>
          <a:p>
            <a:pPr marL="171450" indent="-171450" defTabSz="912813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1" lang="ko-KR" altLang="en-US" sz="105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일본인의 </a:t>
            </a:r>
            <a:r>
              <a:rPr kumimoji="1" lang="en-US" altLang="ko-KR" sz="105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80%</a:t>
            </a:r>
            <a:r>
              <a:rPr kumimoji="1" lang="ko-KR" altLang="en-US" sz="105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가 </a:t>
            </a:r>
            <a:r>
              <a:rPr kumimoji="1" lang="ko-KR" altLang="en-US" sz="1050" dirty="0" err="1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신토를</a:t>
            </a:r>
            <a:r>
              <a:rPr kumimoji="1" lang="ko-KR" altLang="en-US" sz="105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 전통문화의 일부로 여김</a:t>
            </a:r>
            <a:r>
              <a:rPr kumimoji="1" lang="en-US" altLang="ko-KR" sz="105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. </a:t>
            </a:r>
          </a:p>
          <a:p>
            <a:pPr marL="171450" indent="-171450" defTabSz="912813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1" lang="ko-KR" altLang="en-US" sz="105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한자음을 그대로 읽어 신도라 칭하기도 함</a:t>
            </a:r>
            <a:r>
              <a:rPr kumimoji="1" lang="en-US" altLang="ko-KR" sz="105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.</a:t>
            </a:r>
          </a:p>
          <a:p>
            <a:pPr marL="171450" indent="-171450" defTabSz="912813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1" lang="ko-KR" altLang="en-US" sz="1050" dirty="0" err="1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신토는</a:t>
            </a:r>
            <a:r>
              <a:rPr kumimoji="1" lang="ko-KR" altLang="en-US" sz="105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 가치체계</a:t>
            </a:r>
            <a:r>
              <a:rPr kumimoji="1" lang="en-US" altLang="ko-KR" sz="105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, </a:t>
            </a:r>
            <a:r>
              <a:rPr kumimoji="1" lang="ko-KR" altLang="en-US" sz="105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사유형식</a:t>
            </a:r>
            <a:r>
              <a:rPr kumimoji="1" lang="en-US" altLang="ko-KR" sz="105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, </a:t>
            </a:r>
            <a:r>
              <a:rPr kumimoji="1" lang="ko-KR" altLang="en-US" sz="1050" dirty="0" err="1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행동양식으로서</a:t>
            </a:r>
            <a:r>
              <a:rPr kumimoji="1" lang="ko-KR" altLang="en-US" sz="105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 일본인의 생활에 깊이 관련되어 있음</a:t>
            </a:r>
            <a:endParaRPr kumimoji="1" lang="en-US" altLang="ko-KR" sz="1050" dirty="0">
              <a:ln>
                <a:solidFill>
                  <a:schemeClr val="bg1">
                    <a:lumMod val="85000"/>
                    <a:alpha val="0"/>
                  </a:schemeClr>
                </a:solidFill>
              </a:ln>
              <a:solidFill>
                <a:srgbClr val="4B465E"/>
              </a:solidFill>
              <a:latin typeface="맑은 고딕" pitchFamily="50" charset="-127"/>
              <a:cs typeface="Arial" panose="020B0604020202020204" pitchFamily="34" charset="0"/>
            </a:endParaRPr>
          </a:p>
          <a:p>
            <a:pPr marL="171450" indent="-171450" defTabSz="912813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1" lang="ko-KR" altLang="en-US" sz="105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대표적으로 신사</a:t>
            </a:r>
            <a:r>
              <a:rPr kumimoji="1" lang="en-US" altLang="ko-KR" sz="105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, </a:t>
            </a:r>
            <a:r>
              <a:rPr kumimoji="1" lang="ko-KR" altLang="en-US" sz="1050" dirty="0" err="1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마츠리</a:t>
            </a:r>
            <a:r>
              <a:rPr kumimoji="1" lang="en-US" altLang="ko-KR" sz="105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, </a:t>
            </a:r>
            <a:r>
              <a:rPr kumimoji="1" lang="ko-KR" altLang="en-US" sz="105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성인식 등이</a:t>
            </a:r>
            <a:r>
              <a:rPr kumimoji="1" lang="en-US" altLang="ko-KR" sz="105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 </a:t>
            </a:r>
            <a:r>
              <a:rPr kumimoji="1" lang="ko-KR" altLang="en-US" sz="1050" dirty="0" err="1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신토에</a:t>
            </a:r>
            <a:r>
              <a:rPr kumimoji="1" lang="ko-KR" altLang="en-US" sz="105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 속함</a:t>
            </a:r>
            <a:r>
              <a:rPr kumimoji="1" lang="en-US" altLang="ko-KR" sz="105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994289" y="1544905"/>
            <a:ext cx="1591969" cy="461594"/>
          </a:xfrm>
          <a:prstGeom prst="rect">
            <a:avLst/>
          </a:prstGeom>
          <a:noFill/>
        </p:spPr>
        <p:txBody>
          <a:bodyPr wrap="none" lIns="91374" tIns="45685" rIns="91374" bIns="45685">
            <a:spAutoFit/>
          </a:bodyPr>
          <a:lstStyle/>
          <a:p>
            <a:pPr defTabSz="912813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kumimoji="1" lang="ko-KR" altLang="en-US" sz="2400" b="1" dirty="0" err="1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신토</a:t>
            </a:r>
            <a:r>
              <a:rPr kumimoji="1" lang="en-US" altLang="ko-KR" sz="2400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(</a:t>
            </a:r>
            <a:r>
              <a:rPr lang="ko-KR" altLang="en-US" b="1" dirty="0"/>
              <a:t>神道</a:t>
            </a:r>
            <a:r>
              <a:rPr kumimoji="1" lang="en-US" altLang="ko-KR" sz="2400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)</a:t>
            </a:r>
            <a:r>
              <a:rPr kumimoji="1" lang="ko-KR" altLang="en-US" sz="2400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 </a:t>
            </a:r>
            <a:endParaRPr kumimoji="1" lang="en-US" altLang="ko-KR" sz="2400" b="1" dirty="0">
              <a:ln>
                <a:solidFill>
                  <a:schemeClr val="bg1">
                    <a:lumMod val="85000"/>
                    <a:alpha val="0"/>
                  </a:schemeClr>
                </a:solidFill>
              </a:ln>
              <a:solidFill>
                <a:srgbClr val="4B465E"/>
              </a:solidFill>
              <a:latin typeface="맑은 고딕" pitchFamily="50" charset="-127"/>
              <a:cs typeface="Arial" panose="020B0604020202020204" pitchFamily="34" charset="0"/>
            </a:endParaRPr>
          </a:p>
        </p:txBody>
      </p:sp>
      <p:pic>
        <p:nvPicPr>
          <p:cNvPr id="9" name="그림 8" descr="건물, 실외, 거리, 도시이(가) 표시된 사진&#10;&#10;자동 생성된 설명">
            <a:extLst>
              <a:ext uri="{FF2B5EF4-FFF2-40B4-BE49-F238E27FC236}">
                <a16:creationId xmlns:a16="http://schemas.microsoft.com/office/drawing/2014/main" id="{23CD26BC-6F98-4606-9834-B10D14709D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75" y="1213467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20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다이아몬드 1"/>
          <p:cNvSpPr/>
          <p:nvPr/>
        </p:nvSpPr>
        <p:spPr>
          <a:xfrm>
            <a:off x="521264" y="410198"/>
            <a:ext cx="564022" cy="564022"/>
          </a:xfrm>
          <a:prstGeom prst="diamond">
            <a:avLst/>
          </a:prstGeom>
          <a:solidFill>
            <a:srgbClr val="55C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536854" y="451302"/>
            <a:ext cx="540399" cy="461594"/>
          </a:xfrm>
          <a:prstGeom prst="rect">
            <a:avLst/>
          </a:prstGeom>
          <a:noFill/>
        </p:spPr>
        <p:txBody>
          <a:bodyPr wrap="none" lIns="91374" tIns="45685" rIns="91374" bIns="45685">
            <a:spAutoFit/>
          </a:bodyPr>
          <a:lstStyle/>
          <a:p>
            <a:pPr defTabSz="912813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kumimoji="1" lang="en-US" altLang="ko-KR" sz="2400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" panose="020B0604020202020204" pitchFamily="34" charset="0"/>
              </a:rPr>
              <a:t>02</a:t>
            </a:r>
          </a:p>
        </p:txBody>
      </p:sp>
      <p:grpSp>
        <p:nvGrpSpPr>
          <p:cNvPr id="6" name="그룹 5"/>
          <p:cNvGrpSpPr/>
          <p:nvPr/>
        </p:nvGrpSpPr>
        <p:grpSpPr>
          <a:xfrm>
            <a:off x="1110924" y="339362"/>
            <a:ext cx="3977238" cy="613763"/>
            <a:chOff x="1110924" y="256992"/>
            <a:chExt cx="3977238" cy="613763"/>
          </a:xfrm>
        </p:grpSpPr>
        <p:sp>
          <p:nvSpPr>
            <p:cNvPr id="4" name="TextBox 3"/>
            <p:cNvSpPr txBox="1"/>
            <p:nvPr/>
          </p:nvSpPr>
          <p:spPr>
            <a:xfrm>
              <a:off x="1110924" y="256992"/>
              <a:ext cx="3977238" cy="461594"/>
            </a:xfrm>
            <a:prstGeom prst="rect">
              <a:avLst/>
            </a:prstGeom>
            <a:noFill/>
          </p:spPr>
          <p:txBody>
            <a:bodyPr wrap="none" lIns="91374" tIns="45685" rIns="91374" bIns="45685">
              <a:spAutoFit/>
            </a:bodyPr>
            <a:lstStyle/>
            <a:p>
              <a:pPr defTabSz="912813" fontAlgn="base">
                <a:spcBef>
                  <a:spcPts val="600"/>
                </a:spcBef>
                <a:spcAft>
                  <a:spcPct val="0"/>
                </a:spcAft>
                <a:defRPr/>
              </a:pPr>
              <a:r>
                <a:rPr kumimoji="1" lang="ko-KR" altLang="en-US" sz="2400" b="1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일본의 대표적인 종교</a:t>
              </a:r>
              <a:r>
                <a:rPr kumimoji="1" lang="en-US" altLang="ko-KR" sz="2400" b="1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, </a:t>
              </a:r>
              <a:r>
                <a:rPr kumimoji="1" lang="ko-KR" altLang="en-US" sz="2400" b="1" dirty="0" err="1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신토</a:t>
              </a:r>
              <a:endParaRPr kumimoji="1" lang="en-US" altLang="ko-KR" sz="2400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110924" y="616910"/>
              <a:ext cx="1973484" cy="253845"/>
            </a:xfrm>
            <a:prstGeom prst="rect">
              <a:avLst/>
            </a:prstGeom>
            <a:noFill/>
          </p:spPr>
          <p:txBody>
            <a:bodyPr wrap="none" lIns="91374" tIns="45685" rIns="91374" bIns="45685">
              <a:spAutoFit/>
            </a:bodyPr>
            <a:lstStyle/>
            <a:p>
              <a:pPr defTabSz="912813" fontAlgn="base">
                <a:spcBef>
                  <a:spcPts val="600"/>
                </a:spcBef>
                <a:spcAft>
                  <a:spcPct val="0"/>
                </a:spcAft>
                <a:defRPr/>
              </a:pPr>
              <a:r>
                <a:rPr kumimoji="1" lang="ko-KR" altLang="en-US" sz="1050" dirty="0" err="1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신토에</a:t>
              </a:r>
              <a:r>
                <a:rPr kumimoji="1" lang="ko-KR" altLang="en-US" sz="105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 대해 알아보도록 하자</a:t>
              </a:r>
              <a:r>
                <a:rPr kumimoji="1" lang="en-US" altLang="ko-KR" sz="105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.</a:t>
              </a:r>
            </a:p>
          </p:txBody>
        </p:sp>
      </p:grpSp>
      <p:pic>
        <p:nvPicPr>
          <p:cNvPr id="7" name="온라인 미디어 6" title="￧ﾥﾞ￧ﾤﾾ￣ﾀﾀ￧ﾥﾞ￩ﾁﾓ￣ﾁﾮ￥﾿ﾃ￣ﾂﾒ￤ﾼﾝ￣ﾁﾈ￣ﾂﾋ￣ﾀﾂ￦ﾗﾥ￦ﾜﾬ￤ﾺﾺ￣ﾂﾒ￨ﾪﾞ￣ﾂﾋ￣ﾁﾪ￣ﾂﾉ￧ﾥﾞ￩ﾁﾓ￣ﾂﾒ￨ﾪﾞ￣ﾂﾉ￣ﾁﾚ￣ﾁﾗ￣ﾁﾦ￨ﾪﾞ￣ﾂﾌ￣ﾁﾪ￣ﾁﾄ￣ﾀﾂ">
            <a:hlinkClick r:id="" action="ppaction://media"/>
            <a:extLst>
              <a:ext uri="{FF2B5EF4-FFF2-40B4-BE49-F238E27FC236}">
                <a16:creationId xmlns:a16="http://schemas.microsoft.com/office/drawing/2014/main" id="{33638008-253A-4701-BA9E-3DA952FC32F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97666" y="1160874"/>
            <a:ext cx="7637124" cy="429588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2D43FBE-0275-466A-978F-4A616AC83132}"/>
              </a:ext>
            </a:extLst>
          </p:cNvPr>
          <p:cNvSpPr txBox="1"/>
          <p:nvPr/>
        </p:nvSpPr>
        <p:spPr>
          <a:xfrm>
            <a:off x="2097666" y="5697126"/>
            <a:ext cx="7377342" cy="253845"/>
          </a:xfrm>
          <a:prstGeom prst="rect">
            <a:avLst/>
          </a:prstGeom>
          <a:noFill/>
        </p:spPr>
        <p:txBody>
          <a:bodyPr wrap="square" lIns="91374" tIns="45685" rIns="91374" bIns="45685">
            <a:spAutoFit/>
          </a:bodyPr>
          <a:lstStyle/>
          <a:p>
            <a:pPr marL="171450" indent="-171450" defTabSz="912813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1" lang="ko-KR" altLang="en-US" sz="105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일본인이 말하는 </a:t>
            </a:r>
            <a:r>
              <a:rPr kumimoji="1" lang="ko-KR" altLang="en-US" sz="1050" dirty="0" err="1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신토</a:t>
            </a:r>
            <a:r>
              <a:rPr kumimoji="1" lang="en-US" altLang="ko-KR" sz="105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, </a:t>
            </a:r>
            <a:r>
              <a:rPr kumimoji="1" lang="ko-KR" altLang="en-US" sz="105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어떤 내용인지 살펴보도록 하자</a:t>
            </a:r>
            <a:r>
              <a:rPr kumimoji="1" lang="en-US" altLang="ko-KR" sz="105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52658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다이아몬드 1"/>
          <p:cNvSpPr/>
          <p:nvPr/>
        </p:nvSpPr>
        <p:spPr>
          <a:xfrm>
            <a:off x="521264" y="410198"/>
            <a:ext cx="564022" cy="564022"/>
          </a:xfrm>
          <a:prstGeom prst="diamond">
            <a:avLst/>
          </a:prstGeom>
          <a:solidFill>
            <a:srgbClr val="55C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536854" y="451302"/>
            <a:ext cx="540399" cy="461594"/>
          </a:xfrm>
          <a:prstGeom prst="rect">
            <a:avLst/>
          </a:prstGeom>
          <a:noFill/>
        </p:spPr>
        <p:txBody>
          <a:bodyPr wrap="none" lIns="91374" tIns="45685" rIns="91374" bIns="45685">
            <a:spAutoFit/>
          </a:bodyPr>
          <a:lstStyle/>
          <a:p>
            <a:pPr defTabSz="912813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kumimoji="1" lang="en-US" altLang="ko-KR" sz="2400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" panose="020B0604020202020204" pitchFamily="34" charset="0"/>
              </a:rPr>
              <a:t>02</a:t>
            </a:r>
          </a:p>
        </p:txBody>
      </p:sp>
      <p:grpSp>
        <p:nvGrpSpPr>
          <p:cNvPr id="6" name="그룹 5"/>
          <p:cNvGrpSpPr/>
          <p:nvPr/>
        </p:nvGrpSpPr>
        <p:grpSpPr>
          <a:xfrm>
            <a:off x="1110924" y="339362"/>
            <a:ext cx="3977238" cy="613763"/>
            <a:chOff x="1110924" y="256992"/>
            <a:chExt cx="3977238" cy="613763"/>
          </a:xfrm>
        </p:grpSpPr>
        <p:sp>
          <p:nvSpPr>
            <p:cNvPr id="4" name="TextBox 3"/>
            <p:cNvSpPr txBox="1"/>
            <p:nvPr/>
          </p:nvSpPr>
          <p:spPr>
            <a:xfrm>
              <a:off x="1110924" y="256992"/>
              <a:ext cx="3977238" cy="461594"/>
            </a:xfrm>
            <a:prstGeom prst="rect">
              <a:avLst/>
            </a:prstGeom>
            <a:noFill/>
          </p:spPr>
          <p:txBody>
            <a:bodyPr wrap="none" lIns="91374" tIns="45685" rIns="91374" bIns="45685">
              <a:spAutoFit/>
            </a:bodyPr>
            <a:lstStyle/>
            <a:p>
              <a:pPr defTabSz="912813" fontAlgn="base">
                <a:spcBef>
                  <a:spcPts val="600"/>
                </a:spcBef>
                <a:spcAft>
                  <a:spcPct val="0"/>
                </a:spcAft>
                <a:defRPr/>
              </a:pPr>
              <a:r>
                <a:rPr kumimoji="1" lang="ko-KR" altLang="en-US" sz="2400" b="1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일본의 대표적인 종교</a:t>
              </a:r>
              <a:r>
                <a:rPr kumimoji="1" lang="en-US" altLang="ko-KR" sz="2400" b="1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, </a:t>
              </a:r>
              <a:r>
                <a:rPr kumimoji="1" lang="ko-KR" altLang="en-US" sz="2400" b="1" dirty="0" err="1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신토</a:t>
              </a:r>
              <a:endParaRPr kumimoji="1" lang="en-US" altLang="ko-KR" sz="2400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110924" y="616910"/>
              <a:ext cx="1973484" cy="253845"/>
            </a:xfrm>
            <a:prstGeom prst="rect">
              <a:avLst/>
            </a:prstGeom>
            <a:noFill/>
          </p:spPr>
          <p:txBody>
            <a:bodyPr wrap="none" lIns="91374" tIns="45685" rIns="91374" bIns="45685">
              <a:spAutoFit/>
            </a:bodyPr>
            <a:lstStyle/>
            <a:p>
              <a:pPr defTabSz="912813" fontAlgn="base">
                <a:spcBef>
                  <a:spcPts val="600"/>
                </a:spcBef>
                <a:spcAft>
                  <a:spcPct val="0"/>
                </a:spcAft>
                <a:defRPr/>
              </a:pPr>
              <a:r>
                <a:rPr kumimoji="1" lang="ko-KR" altLang="en-US" sz="1050" dirty="0" err="1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신토에</a:t>
              </a:r>
              <a:r>
                <a:rPr kumimoji="1" lang="ko-KR" altLang="en-US" sz="105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 대해 알아보도록 하자</a:t>
              </a:r>
              <a:r>
                <a:rPr kumimoji="1" lang="en-US" altLang="ko-KR" sz="105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.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F2D43FBE-0275-466A-978F-4A616AC83132}"/>
              </a:ext>
            </a:extLst>
          </p:cNvPr>
          <p:cNvSpPr txBox="1"/>
          <p:nvPr/>
        </p:nvSpPr>
        <p:spPr>
          <a:xfrm>
            <a:off x="2097666" y="5697126"/>
            <a:ext cx="7377342" cy="253845"/>
          </a:xfrm>
          <a:prstGeom prst="rect">
            <a:avLst/>
          </a:prstGeom>
          <a:noFill/>
        </p:spPr>
        <p:txBody>
          <a:bodyPr wrap="square" lIns="91374" tIns="45685" rIns="91374" bIns="45685">
            <a:spAutoFit/>
          </a:bodyPr>
          <a:lstStyle/>
          <a:p>
            <a:pPr marL="171450" indent="-171450" defTabSz="912813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1" lang="ko-KR" altLang="en-US" sz="105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한국인이 말하는 일본 </a:t>
            </a:r>
            <a:r>
              <a:rPr kumimoji="1" lang="ko-KR" altLang="en-US" sz="1050" dirty="0" err="1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신토에</a:t>
            </a:r>
            <a:r>
              <a:rPr kumimoji="1" lang="ko-KR" altLang="en-US" sz="105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 대한 설명</a:t>
            </a:r>
            <a:r>
              <a:rPr kumimoji="1" lang="en-US" altLang="ko-KR" sz="105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, </a:t>
            </a:r>
            <a:r>
              <a:rPr kumimoji="1" lang="ko-KR" altLang="en-US" sz="1050" dirty="0" err="1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요약되어있으니</a:t>
            </a:r>
            <a:r>
              <a:rPr kumimoji="1" lang="ko-KR" altLang="en-US" sz="105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 꼭 보는 것을 추천한다</a:t>
            </a:r>
            <a:r>
              <a:rPr kumimoji="1" lang="en-US" altLang="ko-KR" sz="105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8" name="온라인 미디어 7" title="[￬ﾝﾼ￫ﾳﾸ ￪ﾹﾊ￬ﾝﾴ ￫ﾓﾤ￬ﾗﾬ￫ﾋﾤ￫ﾳﾴ￪ﾸﾰ 1] ￬ﾝﾼ￫ﾳﾸ￬ﾝﾘ ￬ﾢﾅ￪ﾵﾐ-￬ﾋﾠ￫ﾏﾄ(￧ﾥﾞ￩ﾁﾓ)">
            <a:hlinkClick r:id="" action="ppaction://media"/>
            <a:extLst>
              <a:ext uri="{FF2B5EF4-FFF2-40B4-BE49-F238E27FC236}">
                <a16:creationId xmlns:a16="http://schemas.microsoft.com/office/drawing/2014/main" id="{D83556F0-FF14-4A75-BB6C-4206A842D26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56197" y="974220"/>
            <a:ext cx="8181655" cy="460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407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다이아몬드 1"/>
          <p:cNvSpPr/>
          <p:nvPr/>
        </p:nvSpPr>
        <p:spPr>
          <a:xfrm>
            <a:off x="521264" y="410198"/>
            <a:ext cx="564022" cy="564022"/>
          </a:xfrm>
          <a:prstGeom prst="diamond">
            <a:avLst/>
          </a:prstGeom>
          <a:solidFill>
            <a:srgbClr val="55C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536854" y="451302"/>
            <a:ext cx="540399" cy="907870"/>
          </a:xfrm>
          <a:prstGeom prst="rect">
            <a:avLst/>
          </a:prstGeom>
          <a:noFill/>
        </p:spPr>
        <p:txBody>
          <a:bodyPr wrap="none" lIns="91374" tIns="45685" rIns="91374" bIns="45685">
            <a:spAutoFit/>
          </a:bodyPr>
          <a:lstStyle/>
          <a:p>
            <a:pPr defTabSz="912813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kumimoji="1" lang="en-US" altLang="ko-KR" sz="2400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" panose="020B0604020202020204" pitchFamily="34" charset="0"/>
              </a:rPr>
              <a:t>03</a:t>
            </a:r>
          </a:p>
          <a:p>
            <a:pPr defTabSz="912813" fontAlgn="base">
              <a:spcBef>
                <a:spcPts val="600"/>
              </a:spcBef>
              <a:spcAft>
                <a:spcPct val="0"/>
              </a:spcAft>
              <a:defRPr/>
            </a:pPr>
            <a:endParaRPr kumimoji="1" lang="en-US" altLang="ko-KR" sz="2400" b="1" dirty="0">
              <a:ln>
                <a:solidFill>
                  <a:schemeClr val="bg1">
                    <a:lumMod val="85000"/>
                    <a:alpha val="0"/>
                  </a:schemeClr>
                </a:solidFill>
              </a:ln>
              <a:solidFill>
                <a:schemeClr val="bg1"/>
              </a:solidFill>
              <a:latin typeface="맑은 고딕" pitchFamily="50" charset="-127"/>
              <a:ea typeface="맑은 고딕" pitchFamily="50" charset="-127"/>
              <a:cs typeface="Arial" panose="020B0604020202020204" pitchFamily="34" charset="0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1110924" y="339362"/>
            <a:ext cx="3778465" cy="613763"/>
            <a:chOff x="1110924" y="256992"/>
            <a:chExt cx="3778465" cy="613763"/>
          </a:xfrm>
        </p:grpSpPr>
        <p:sp>
          <p:nvSpPr>
            <p:cNvPr id="4" name="TextBox 3"/>
            <p:cNvSpPr txBox="1"/>
            <p:nvPr/>
          </p:nvSpPr>
          <p:spPr>
            <a:xfrm>
              <a:off x="1110924" y="256992"/>
              <a:ext cx="3778465" cy="461594"/>
            </a:xfrm>
            <a:prstGeom prst="rect">
              <a:avLst/>
            </a:prstGeom>
            <a:noFill/>
          </p:spPr>
          <p:txBody>
            <a:bodyPr wrap="none" lIns="91374" tIns="45685" rIns="91374" bIns="45685">
              <a:spAutoFit/>
            </a:bodyPr>
            <a:lstStyle/>
            <a:p>
              <a:pPr defTabSz="912813" fontAlgn="base">
                <a:spcBef>
                  <a:spcPts val="600"/>
                </a:spcBef>
                <a:spcAft>
                  <a:spcPct val="0"/>
                </a:spcAft>
                <a:defRPr/>
              </a:pPr>
              <a:r>
                <a:rPr kumimoji="1" lang="ko-KR" altLang="en-US" sz="2400" b="1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두 번째로 많은</a:t>
              </a:r>
              <a:r>
                <a:rPr kumimoji="1" lang="en-US" altLang="ko-KR" sz="2400" b="1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 </a:t>
              </a:r>
              <a:r>
                <a:rPr kumimoji="1" lang="ko-KR" altLang="en-US" sz="2400" b="1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종교</a:t>
              </a:r>
              <a:r>
                <a:rPr kumimoji="1" lang="en-US" altLang="ko-KR" sz="2400" b="1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, </a:t>
              </a:r>
              <a:r>
                <a:rPr kumimoji="1" lang="ko-KR" altLang="en-US" sz="2400" b="1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불교</a:t>
              </a:r>
              <a:endParaRPr kumimoji="1" lang="en-US" altLang="ko-KR" sz="2400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110924" y="616910"/>
              <a:ext cx="1973484" cy="253845"/>
            </a:xfrm>
            <a:prstGeom prst="rect">
              <a:avLst/>
            </a:prstGeom>
            <a:noFill/>
          </p:spPr>
          <p:txBody>
            <a:bodyPr wrap="none" lIns="91374" tIns="45685" rIns="91374" bIns="45685">
              <a:spAutoFit/>
            </a:bodyPr>
            <a:lstStyle/>
            <a:p>
              <a:pPr defTabSz="912813" fontAlgn="base">
                <a:spcBef>
                  <a:spcPts val="600"/>
                </a:spcBef>
                <a:spcAft>
                  <a:spcPct val="0"/>
                </a:spcAft>
                <a:defRPr/>
              </a:pPr>
              <a:r>
                <a:rPr kumimoji="1" lang="ko-KR" altLang="en-US" sz="105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불교에 대해 알아보도록 하자</a:t>
              </a:r>
              <a:r>
                <a:rPr kumimoji="1" lang="en-US" altLang="ko-KR" sz="105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.</a:t>
              </a:r>
            </a:p>
          </p:txBody>
        </p:sp>
      </p:grpSp>
      <p:sp>
        <p:nvSpPr>
          <p:cNvPr id="22" name="직사각형 21"/>
          <p:cNvSpPr/>
          <p:nvPr/>
        </p:nvSpPr>
        <p:spPr>
          <a:xfrm>
            <a:off x="6096000" y="2165979"/>
            <a:ext cx="653626" cy="279400"/>
          </a:xfrm>
          <a:prstGeom prst="rect">
            <a:avLst/>
          </a:prstGeom>
          <a:solidFill>
            <a:srgbClr val="55C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유래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749625" y="2178756"/>
            <a:ext cx="1685457" cy="261539"/>
          </a:xfrm>
          <a:prstGeom prst="rect">
            <a:avLst/>
          </a:prstGeom>
          <a:noFill/>
        </p:spPr>
        <p:txBody>
          <a:bodyPr wrap="square" lIns="91374" tIns="45685" rIns="91374" bIns="45685">
            <a:spAutoFit/>
          </a:bodyPr>
          <a:lstStyle/>
          <a:p>
            <a:pPr defTabSz="912813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kumimoji="1" lang="ko-KR" altLang="en-US" sz="1100" b="1" dirty="0" err="1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기원정</a:t>
            </a:r>
            <a:r>
              <a:rPr kumimoji="1" lang="ko-KR" altLang="en-US" sz="1100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 </a:t>
            </a:r>
            <a:r>
              <a:rPr kumimoji="1" lang="en-US" altLang="ko-KR" sz="1100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6-4C </a:t>
            </a:r>
            <a:r>
              <a:rPr kumimoji="1" lang="ko-KR" altLang="en-US" sz="1100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탄생 추정</a:t>
            </a:r>
            <a:endParaRPr kumimoji="1" lang="en-US" altLang="ko-KR" sz="1100" b="1" dirty="0">
              <a:ln>
                <a:solidFill>
                  <a:schemeClr val="bg1">
                    <a:lumMod val="85000"/>
                    <a:alpha val="0"/>
                  </a:schemeClr>
                </a:solidFill>
              </a:ln>
              <a:solidFill>
                <a:srgbClr val="4B465E"/>
              </a:solidFill>
              <a:latin typeface="맑은 고딕" pitchFamily="50" charset="-127"/>
              <a:cs typeface="Arial" panose="020B0604020202020204" pitchFamily="34" charset="0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8578518" y="2165979"/>
            <a:ext cx="653626" cy="279400"/>
          </a:xfrm>
          <a:prstGeom prst="rect">
            <a:avLst/>
          </a:prstGeom>
          <a:solidFill>
            <a:srgbClr val="55C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창시자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232144" y="2178756"/>
            <a:ext cx="2274912" cy="261539"/>
          </a:xfrm>
          <a:prstGeom prst="rect">
            <a:avLst/>
          </a:prstGeom>
          <a:noFill/>
        </p:spPr>
        <p:txBody>
          <a:bodyPr wrap="square" lIns="91374" tIns="45685" rIns="91374" bIns="45685">
            <a:spAutoFit/>
          </a:bodyPr>
          <a:lstStyle/>
          <a:p>
            <a:pPr defTabSz="912813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kumimoji="1" lang="ko-KR" altLang="en-US" sz="1100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석가모니</a:t>
            </a:r>
            <a:endParaRPr kumimoji="1" lang="en-US" altLang="ko-KR" sz="1100" b="1" dirty="0">
              <a:ln>
                <a:solidFill>
                  <a:schemeClr val="bg1">
                    <a:lumMod val="85000"/>
                    <a:alpha val="0"/>
                  </a:schemeClr>
                </a:solidFill>
              </a:ln>
              <a:solidFill>
                <a:srgbClr val="4B465E"/>
              </a:solidFill>
              <a:latin typeface="맑은 고딕" pitchFamily="50" charset="-127"/>
              <a:cs typeface="Arial" panose="020B0604020202020204" pitchFamily="34" charset="0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6096000" y="2629306"/>
            <a:ext cx="653626" cy="279400"/>
          </a:xfrm>
          <a:prstGeom prst="rect">
            <a:avLst/>
          </a:prstGeom>
          <a:solidFill>
            <a:srgbClr val="55C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규모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790273" y="2593628"/>
            <a:ext cx="1466370" cy="430817"/>
          </a:xfrm>
          <a:prstGeom prst="rect">
            <a:avLst/>
          </a:prstGeom>
          <a:noFill/>
        </p:spPr>
        <p:txBody>
          <a:bodyPr wrap="square" lIns="91374" tIns="45685" rIns="91374" bIns="45685">
            <a:spAutoFit/>
          </a:bodyPr>
          <a:lstStyle/>
          <a:p>
            <a:pPr defTabSz="912813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kumimoji="1" lang="ko-KR" altLang="en-US" sz="1100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승려 </a:t>
            </a:r>
            <a:r>
              <a:rPr kumimoji="1" lang="en-US" altLang="ko-KR" sz="1100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18</a:t>
            </a:r>
            <a:r>
              <a:rPr kumimoji="1" lang="ko-KR" altLang="en-US" sz="1100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만 명</a:t>
            </a:r>
            <a:r>
              <a:rPr kumimoji="1" lang="en-US" altLang="ko-KR" sz="1100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, </a:t>
            </a:r>
            <a:r>
              <a:rPr kumimoji="1" lang="ko-KR" altLang="en-US" sz="1100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신도 </a:t>
            </a:r>
            <a:r>
              <a:rPr kumimoji="1" lang="en-US" altLang="ko-KR" sz="1100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9</a:t>
            </a:r>
            <a:r>
              <a:rPr kumimoji="1" lang="ko-KR" altLang="en-US" sz="1100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천만 명</a:t>
            </a:r>
            <a:r>
              <a:rPr kumimoji="1" lang="en-US" altLang="ko-KR" sz="1100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.(</a:t>
            </a:r>
            <a:r>
              <a:rPr kumimoji="1" lang="ko-KR" altLang="en-US" sz="1100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일본</a:t>
            </a:r>
            <a:r>
              <a:rPr kumimoji="1" lang="en-US" altLang="ko-KR" sz="1100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8" name="직사각형 27"/>
          <p:cNvSpPr/>
          <p:nvPr/>
        </p:nvSpPr>
        <p:spPr>
          <a:xfrm>
            <a:off x="8578518" y="2629306"/>
            <a:ext cx="653626" cy="279400"/>
          </a:xfrm>
          <a:prstGeom prst="rect">
            <a:avLst/>
          </a:prstGeom>
          <a:solidFill>
            <a:srgbClr val="55C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분파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232144" y="2678266"/>
            <a:ext cx="1466370" cy="430817"/>
          </a:xfrm>
          <a:prstGeom prst="rect">
            <a:avLst/>
          </a:prstGeom>
          <a:noFill/>
        </p:spPr>
        <p:txBody>
          <a:bodyPr wrap="square" lIns="91374" tIns="45685" rIns="91374" bIns="45685">
            <a:spAutoFit/>
          </a:bodyPr>
          <a:lstStyle/>
          <a:p>
            <a:pPr defTabSz="912813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kumimoji="1" lang="ko-KR" altLang="en-US" sz="1100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천태종</a:t>
            </a:r>
            <a:r>
              <a:rPr kumimoji="1" lang="en-US" altLang="ko-KR" sz="1100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, </a:t>
            </a:r>
            <a:r>
              <a:rPr kumimoji="1" lang="ko-KR" altLang="en-US" sz="1100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화엄종</a:t>
            </a:r>
            <a:r>
              <a:rPr kumimoji="1" lang="en-US" altLang="ko-KR" sz="1100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, </a:t>
            </a:r>
            <a:r>
              <a:rPr kumimoji="1" lang="ko-KR" altLang="en-US" sz="1100" b="1" dirty="0" err="1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진각종</a:t>
            </a:r>
            <a:r>
              <a:rPr kumimoji="1" lang="ko-KR" altLang="en-US" sz="1100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 등</a:t>
            </a:r>
            <a:endParaRPr kumimoji="1" lang="en-US" altLang="ko-KR" sz="1100" b="1" dirty="0">
              <a:ln>
                <a:solidFill>
                  <a:schemeClr val="bg1">
                    <a:lumMod val="85000"/>
                    <a:alpha val="0"/>
                  </a:schemeClr>
                </a:solidFill>
              </a:ln>
              <a:solidFill>
                <a:srgbClr val="4B465E"/>
              </a:solidFill>
              <a:latin typeface="맑은 고딕" pitchFamily="50" charset="-127"/>
              <a:cs typeface="Arial" panose="020B0604020202020204" pitchFamily="34" charset="0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6096000" y="3118188"/>
            <a:ext cx="653626" cy="279400"/>
          </a:xfrm>
          <a:prstGeom prst="rect">
            <a:avLst/>
          </a:prstGeom>
          <a:solidFill>
            <a:srgbClr val="55C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특징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749625" y="3130965"/>
            <a:ext cx="3742797" cy="1454174"/>
          </a:xfrm>
          <a:prstGeom prst="rect">
            <a:avLst/>
          </a:prstGeom>
          <a:noFill/>
        </p:spPr>
        <p:txBody>
          <a:bodyPr wrap="square" lIns="91374" tIns="45685" rIns="91374" bIns="45685">
            <a:spAutoFit/>
          </a:bodyPr>
          <a:lstStyle/>
          <a:p>
            <a:pPr marL="171450" indent="-171450" defTabSz="912813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1" lang="ko-KR" altLang="en-US" sz="105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일본인의 </a:t>
            </a:r>
            <a:r>
              <a:rPr kumimoji="1" lang="en-US" altLang="ko-KR" sz="105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70%</a:t>
            </a:r>
            <a:r>
              <a:rPr kumimoji="1" lang="ko-KR" altLang="en-US" sz="105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정도가 믿는 것으로 조사됨</a:t>
            </a:r>
            <a:r>
              <a:rPr kumimoji="1" lang="en-US" altLang="ko-KR" sz="105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.  </a:t>
            </a:r>
          </a:p>
          <a:p>
            <a:pPr marL="171450" indent="-171450" defTabSz="912813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1" lang="ko-KR" altLang="en-US" sz="105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석가모니의 가르침을 </a:t>
            </a:r>
            <a:r>
              <a:rPr kumimoji="1" lang="ko-KR" altLang="en-US" sz="1050" dirty="0" err="1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따륵</a:t>
            </a:r>
            <a:r>
              <a:rPr kumimoji="1" lang="ko-KR" altLang="en-US" sz="105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 불경을 경전으로 삼음 </a:t>
            </a:r>
            <a:endParaRPr kumimoji="1" lang="en-US" altLang="ko-KR" sz="1050" dirty="0">
              <a:ln>
                <a:solidFill>
                  <a:schemeClr val="bg1">
                    <a:lumMod val="85000"/>
                    <a:alpha val="0"/>
                  </a:schemeClr>
                </a:solidFill>
              </a:ln>
              <a:solidFill>
                <a:srgbClr val="4B465E"/>
              </a:solidFill>
              <a:latin typeface="맑은 고딕" pitchFamily="50" charset="-127"/>
              <a:cs typeface="Arial" panose="020B0604020202020204" pitchFamily="34" charset="0"/>
            </a:endParaRPr>
          </a:p>
          <a:p>
            <a:pPr marL="171450" indent="-171450" defTabSz="912813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1" lang="ko-KR" altLang="en-US" sz="105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일본인의 미술</a:t>
            </a:r>
            <a:r>
              <a:rPr kumimoji="1" lang="en-US" altLang="ko-KR" sz="105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, </a:t>
            </a:r>
            <a:r>
              <a:rPr kumimoji="1" lang="ko-KR" altLang="en-US" sz="105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문학</a:t>
            </a:r>
            <a:r>
              <a:rPr kumimoji="1" lang="en-US" altLang="ko-KR" sz="105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, </a:t>
            </a:r>
            <a:r>
              <a:rPr kumimoji="1" lang="ko-KR" altLang="en-US" sz="105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건축</a:t>
            </a:r>
            <a:r>
              <a:rPr kumimoji="1" lang="en-US" altLang="ko-KR" sz="105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, </a:t>
            </a:r>
            <a:r>
              <a:rPr kumimoji="1" lang="ko-KR" altLang="en-US" sz="105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사상</a:t>
            </a:r>
            <a:r>
              <a:rPr kumimoji="1" lang="en-US" altLang="ko-KR" sz="105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, </a:t>
            </a:r>
            <a:r>
              <a:rPr kumimoji="1" lang="ko-KR" altLang="en-US" sz="105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도덕 등 문화 전반에 걸쳐  불교가 녹아 들어 있으며 매우 큰 비중을 차지함</a:t>
            </a:r>
            <a:r>
              <a:rPr kumimoji="1" lang="en-US" altLang="ko-KR" sz="105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.</a:t>
            </a:r>
          </a:p>
          <a:p>
            <a:pPr marL="171450" indent="-171450" defTabSz="912813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1" lang="ko-KR" altLang="en-US" sz="105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예시로</a:t>
            </a:r>
            <a:r>
              <a:rPr kumimoji="1" lang="en-US" altLang="ko-KR" sz="105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, </a:t>
            </a:r>
            <a:r>
              <a:rPr kumimoji="1" lang="ko-KR" altLang="en-US" sz="105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신도가 아니더라도 절에 참배하며</a:t>
            </a:r>
            <a:r>
              <a:rPr kumimoji="1" lang="en-US" altLang="ko-KR" sz="105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, </a:t>
            </a:r>
            <a:r>
              <a:rPr kumimoji="1" lang="ko-KR" altLang="en-US" sz="105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사람이 죽으면 장례를 불교식으로 행함</a:t>
            </a:r>
            <a:r>
              <a:rPr kumimoji="1" lang="en-US" altLang="ko-KR" sz="105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, </a:t>
            </a:r>
            <a:r>
              <a:rPr kumimoji="1" lang="ko-KR" altLang="en-US" sz="105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또한 죽은 후에는 불교식 이름을 붙임</a:t>
            </a:r>
            <a:r>
              <a:rPr kumimoji="1" lang="en-US" altLang="ko-KR" sz="105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994289" y="1544905"/>
            <a:ext cx="1591969" cy="461594"/>
          </a:xfrm>
          <a:prstGeom prst="rect">
            <a:avLst/>
          </a:prstGeom>
          <a:noFill/>
        </p:spPr>
        <p:txBody>
          <a:bodyPr wrap="none" lIns="91374" tIns="45685" rIns="91374" bIns="45685">
            <a:spAutoFit/>
          </a:bodyPr>
          <a:lstStyle/>
          <a:p>
            <a:pPr defTabSz="912813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kumimoji="1" lang="ko-KR" altLang="en-US" sz="2400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불교</a:t>
            </a:r>
            <a:r>
              <a:rPr kumimoji="1" lang="en-US" altLang="ko-KR" sz="2400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(</a:t>
            </a:r>
            <a:r>
              <a:rPr lang="ko-KR" altLang="en-US" b="1" dirty="0"/>
              <a:t>佛敎</a:t>
            </a:r>
            <a:r>
              <a:rPr kumimoji="1" lang="en-US" altLang="ko-KR" sz="2400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)</a:t>
            </a:r>
            <a:r>
              <a:rPr kumimoji="1" lang="ko-KR" altLang="en-US" sz="2400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 </a:t>
            </a:r>
            <a:endParaRPr kumimoji="1" lang="en-US" altLang="ko-KR" sz="2400" b="1" dirty="0">
              <a:ln>
                <a:solidFill>
                  <a:schemeClr val="bg1">
                    <a:lumMod val="85000"/>
                    <a:alpha val="0"/>
                  </a:schemeClr>
                </a:solidFill>
              </a:ln>
              <a:solidFill>
                <a:srgbClr val="4B465E"/>
              </a:solidFill>
              <a:latin typeface="맑은 고딕" pitchFamily="50" charset="-127"/>
              <a:cs typeface="Arial" panose="020B0604020202020204" pitchFamily="34" charset="0"/>
            </a:endParaRPr>
          </a:p>
        </p:txBody>
      </p:sp>
      <p:pic>
        <p:nvPicPr>
          <p:cNvPr id="11" name="그림 10" descr="실외, 일몰, 오렌지, 비행이(가) 표시된 사진&#10;&#10;자동 생성된 설명">
            <a:extLst>
              <a:ext uri="{FF2B5EF4-FFF2-40B4-BE49-F238E27FC236}">
                <a16:creationId xmlns:a16="http://schemas.microsoft.com/office/drawing/2014/main" id="{CDC37276-9C27-4313-8C31-19882B0D21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32" y="1532275"/>
            <a:ext cx="4762500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962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다이아몬드 1"/>
          <p:cNvSpPr/>
          <p:nvPr/>
        </p:nvSpPr>
        <p:spPr>
          <a:xfrm>
            <a:off x="521264" y="410198"/>
            <a:ext cx="564022" cy="564022"/>
          </a:xfrm>
          <a:prstGeom prst="diamond">
            <a:avLst/>
          </a:prstGeom>
          <a:solidFill>
            <a:srgbClr val="55C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536854" y="451302"/>
            <a:ext cx="540399" cy="461594"/>
          </a:xfrm>
          <a:prstGeom prst="rect">
            <a:avLst/>
          </a:prstGeom>
          <a:noFill/>
        </p:spPr>
        <p:txBody>
          <a:bodyPr wrap="none" lIns="91374" tIns="45685" rIns="91374" bIns="45685">
            <a:spAutoFit/>
          </a:bodyPr>
          <a:lstStyle/>
          <a:p>
            <a:pPr defTabSz="912813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kumimoji="1" lang="en-US" altLang="ko-KR" sz="2400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" panose="020B0604020202020204" pitchFamily="34" charset="0"/>
              </a:rPr>
              <a:t>03</a:t>
            </a:r>
          </a:p>
        </p:txBody>
      </p:sp>
      <p:grpSp>
        <p:nvGrpSpPr>
          <p:cNvPr id="6" name="그룹 5"/>
          <p:cNvGrpSpPr/>
          <p:nvPr/>
        </p:nvGrpSpPr>
        <p:grpSpPr>
          <a:xfrm>
            <a:off x="1110924" y="339362"/>
            <a:ext cx="3778465" cy="613763"/>
            <a:chOff x="1110924" y="256992"/>
            <a:chExt cx="3778465" cy="613763"/>
          </a:xfrm>
        </p:grpSpPr>
        <p:sp>
          <p:nvSpPr>
            <p:cNvPr id="4" name="TextBox 3"/>
            <p:cNvSpPr txBox="1"/>
            <p:nvPr/>
          </p:nvSpPr>
          <p:spPr>
            <a:xfrm>
              <a:off x="1110924" y="256992"/>
              <a:ext cx="3778465" cy="461594"/>
            </a:xfrm>
            <a:prstGeom prst="rect">
              <a:avLst/>
            </a:prstGeom>
            <a:noFill/>
          </p:spPr>
          <p:txBody>
            <a:bodyPr wrap="none" lIns="91374" tIns="45685" rIns="91374" bIns="45685">
              <a:spAutoFit/>
            </a:bodyPr>
            <a:lstStyle/>
            <a:p>
              <a:pPr defTabSz="912813" fontAlgn="base">
                <a:spcBef>
                  <a:spcPts val="600"/>
                </a:spcBef>
                <a:spcAft>
                  <a:spcPct val="0"/>
                </a:spcAft>
                <a:defRPr/>
              </a:pPr>
              <a:r>
                <a:rPr kumimoji="1" lang="ko-KR" altLang="en-US" sz="2400" b="1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두 번째로 많은</a:t>
              </a:r>
              <a:r>
                <a:rPr kumimoji="1" lang="en-US" altLang="ko-KR" sz="2400" b="1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 </a:t>
              </a:r>
              <a:r>
                <a:rPr kumimoji="1" lang="ko-KR" altLang="en-US" sz="2400" b="1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종교</a:t>
              </a:r>
              <a:r>
                <a:rPr kumimoji="1" lang="en-US" altLang="ko-KR" sz="2400" b="1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, </a:t>
              </a:r>
              <a:r>
                <a:rPr kumimoji="1" lang="ko-KR" altLang="en-US" sz="2400" b="1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불교</a:t>
              </a:r>
              <a:endParaRPr kumimoji="1" lang="en-US" altLang="ko-KR" sz="2400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110924" y="616910"/>
              <a:ext cx="1973484" cy="253845"/>
            </a:xfrm>
            <a:prstGeom prst="rect">
              <a:avLst/>
            </a:prstGeom>
            <a:noFill/>
          </p:spPr>
          <p:txBody>
            <a:bodyPr wrap="none" lIns="91374" tIns="45685" rIns="91374" bIns="45685">
              <a:spAutoFit/>
            </a:bodyPr>
            <a:lstStyle/>
            <a:p>
              <a:pPr defTabSz="912813" fontAlgn="base">
                <a:spcBef>
                  <a:spcPts val="600"/>
                </a:spcBef>
                <a:spcAft>
                  <a:spcPct val="0"/>
                </a:spcAft>
                <a:defRPr/>
              </a:pPr>
              <a:r>
                <a:rPr kumimoji="1" lang="ko-KR" altLang="en-US" sz="105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불교에 대해 알아보도록 하자</a:t>
              </a:r>
              <a:r>
                <a:rPr kumimoji="1" lang="en-US" altLang="ko-KR" sz="105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4B465E"/>
                  </a:solidFill>
                  <a:latin typeface="맑은 고딕" pitchFamily="50" charset="-127"/>
                  <a:cs typeface="Arial" panose="020B0604020202020204" pitchFamily="34" charset="0"/>
                </a:rPr>
                <a:t>.</a:t>
              </a:r>
            </a:p>
          </p:txBody>
        </p:sp>
      </p:grpSp>
      <p:pic>
        <p:nvPicPr>
          <p:cNvPr id="7" name="온라인 미디어 6" title="How to stay overnight in a temple in Japan">
            <a:hlinkClick r:id="" action="ppaction://media"/>
            <a:extLst>
              <a:ext uri="{FF2B5EF4-FFF2-40B4-BE49-F238E27FC236}">
                <a16:creationId xmlns:a16="http://schemas.microsoft.com/office/drawing/2014/main" id="{226F2745-00A9-490D-A55F-75AB8613116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50714" y="1096713"/>
            <a:ext cx="8292574" cy="466457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3A66777-F788-487F-B738-D1AA7386A818}"/>
              </a:ext>
            </a:extLst>
          </p:cNvPr>
          <p:cNvSpPr txBox="1"/>
          <p:nvPr/>
        </p:nvSpPr>
        <p:spPr>
          <a:xfrm>
            <a:off x="2097666" y="5904874"/>
            <a:ext cx="7377342" cy="253845"/>
          </a:xfrm>
          <a:prstGeom prst="rect">
            <a:avLst/>
          </a:prstGeom>
          <a:noFill/>
        </p:spPr>
        <p:txBody>
          <a:bodyPr wrap="square" lIns="91374" tIns="45685" rIns="91374" bIns="45685">
            <a:spAutoFit/>
          </a:bodyPr>
          <a:lstStyle/>
          <a:p>
            <a:pPr marL="171450" indent="-171450" defTabSz="912813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1" lang="ko-KR" altLang="en-US" sz="105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외국인의 템플</a:t>
            </a:r>
            <a:r>
              <a:rPr kumimoji="1" lang="en-US" altLang="ko-KR" sz="105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(</a:t>
            </a:r>
            <a:r>
              <a:rPr kumimoji="1" lang="ko-KR" altLang="en-US" sz="105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종교체험</a:t>
            </a:r>
            <a:r>
              <a:rPr kumimoji="1" lang="en-US" altLang="ko-KR" sz="105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) </a:t>
            </a:r>
            <a:r>
              <a:rPr kumimoji="1" lang="ko-KR" altLang="en-US" sz="105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이야기</a:t>
            </a:r>
            <a:r>
              <a:rPr kumimoji="1" lang="en-US" altLang="ko-KR" sz="105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. </a:t>
            </a:r>
            <a:r>
              <a:rPr kumimoji="1" lang="ko-KR" altLang="en-US" sz="105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일본의 불교가 어떠한 모습인지를 보여준다</a:t>
            </a:r>
            <a:r>
              <a:rPr kumimoji="1" lang="en-US" altLang="ko-KR" sz="105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4B465E"/>
                </a:solidFill>
                <a:latin typeface="맑은 고딕" pitchFamily="50" charset="-127"/>
                <a:cs typeface="Arial" panose="020B0604020202020204" pitchFamily="34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132602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사용자 지정 1">
      <a:dk1>
        <a:srgbClr val="3A3838"/>
      </a:dk1>
      <a:lt1>
        <a:srgbClr val="FFFFFF"/>
      </a:lt1>
      <a:dk2>
        <a:srgbClr val="AEABAB"/>
      </a:dk2>
      <a:lt2>
        <a:srgbClr val="F2F2F2"/>
      </a:lt2>
      <a:accent1>
        <a:srgbClr val="FF8E32"/>
      </a:accent1>
      <a:accent2>
        <a:srgbClr val="48A1FA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anchor="b">
        <a:normAutofit/>
      </a:bodyPr>
      <a:lstStyle>
        <a:defPPr>
          <a:defRPr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EF6B9DA4206C374AB38795C070382BB5" ma:contentTypeVersion="7" ma:contentTypeDescription="새 문서를 만듭니다." ma:contentTypeScope="" ma:versionID="568080577507942065fb0b5e5ba02906">
  <xsd:schema xmlns:xsd="http://www.w3.org/2001/XMLSchema" xmlns:xs="http://www.w3.org/2001/XMLSchema" xmlns:p="http://schemas.microsoft.com/office/2006/metadata/properties" xmlns:ns3="e4806712-bcc5-4ad5-ba68-c6983d53513a" targetNamespace="http://schemas.microsoft.com/office/2006/metadata/properties" ma:root="true" ma:fieldsID="ed8404466b49a22813bf0e8eb808ab64" ns3:_="">
    <xsd:import namespace="e4806712-bcc5-4ad5-ba68-c6983d53513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806712-bcc5-4ad5-ba68-c6983d5351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C3B754A-099D-4C45-8D37-8015BF9E759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31A8C43-4CEF-4196-980C-2A2D214810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4806712-bcc5-4ad5-ba68-c6983d5351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E98DFC3-093C-406F-AC76-0475C4AABD21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1537</TotalTime>
  <Words>1056</Words>
  <Application>Microsoft Office PowerPoint</Application>
  <PresentationFormat>와이드스크린</PresentationFormat>
  <Paragraphs>200</Paragraphs>
  <Slides>25</Slides>
  <Notes>1</Notes>
  <HiddenSlides>0</HiddenSlides>
  <MMClips>5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29" baseType="lpstr">
      <vt:lpstr>Arial</vt:lpstr>
      <vt:lpstr>맑은 고딕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Smilegate</dc:creator>
  <cp:lastModifiedBy>잇 카</cp:lastModifiedBy>
  <cp:revision>103</cp:revision>
  <dcterms:created xsi:type="dcterms:W3CDTF">2019-03-11T06:50:22Z</dcterms:created>
  <dcterms:modified xsi:type="dcterms:W3CDTF">2020-10-04T07:44:42Z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0x010100EF6B9DA4206C374AB38795C070382BB5</vt:lpwstr>
  </property>
</Properties>
</file>