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만화" id="{2BC961E6-9CE4-46E1-9600-3D3698010C5C}">
          <p14:sldIdLst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2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5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1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97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5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7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0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9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0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14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07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2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3040C-4F2F-46FE-BC07-2210DA8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만화</a:t>
            </a:r>
            <a:r>
              <a:rPr lang="en-US" altLang="ko-KR"/>
              <a:t>(</a:t>
            </a:r>
            <a:r>
              <a:rPr lang="ko-KR" altLang="en-US"/>
              <a:t>漫画、まんが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DF9BE-0EAD-4785-B4D8-8B903993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/>
              <a:t>일본어로 </a:t>
            </a:r>
            <a:r>
              <a:rPr lang="en-US" altLang="ko-KR" sz="3200"/>
              <a:t>‘</a:t>
            </a:r>
            <a:r>
              <a:rPr lang="ko-KR" altLang="en-US" sz="3200"/>
              <a:t>만화</a:t>
            </a:r>
            <a:r>
              <a:rPr lang="en-US" altLang="ko-KR" sz="3200"/>
              <a:t>’</a:t>
            </a:r>
            <a:r>
              <a:rPr lang="ko-KR" altLang="en-US" sz="3200"/>
              <a:t> 라는 뜻</a:t>
            </a:r>
            <a:endParaRPr lang="en-US" altLang="ko-KR" sz="3200"/>
          </a:p>
          <a:p>
            <a:endParaRPr lang="en-US" altLang="ko-KR" sz="3200"/>
          </a:p>
          <a:p>
            <a:r>
              <a:rPr lang="ko-KR" altLang="en-US" sz="3200"/>
              <a:t>중국의 </a:t>
            </a:r>
            <a:r>
              <a:rPr lang="en-US" altLang="ko-KR" sz="3200"/>
              <a:t>‘</a:t>
            </a:r>
            <a:r>
              <a:rPr lang="ko-KR" altLang="en-US" sz="3200"/>
              <a:t>마음대로 그린다</a:t>
            </a:r>
            <a:r>
              <a:rPr lang="en-US" altLang="ko-KR" sz="3200"/>
              <a:t>’</a:t>
            </a:r>
            <a:r>
              <a:rPr lang="ko-KR" altLang="en-US" sz="3200"/>
              <a:t> 에서 명칭 기원</a:t>
            </a:r>
            <a:endParaRPr lang="en-US" altLang="ko-KR" sz="3200"/>
          </a:p>
          <a:p>
            <a:endParaRPr lang="en-US" altLang="ko-KR" sz="3200"/>
          </a:p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86913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647B5-543C-4F04-ACE9-8F7B8C2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만화의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45198-B2C2-4CF5-A2B4-DF197EA3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r>
              <a:rPr lang="en-US" altLang="ko-KR" dirty="0"/>
              <a:t>1947</a:t>
            </a:r>
            <a:r>
              <a:rPr lang="ko-KR" altLang="en-US" dirty="0"/>
              <a:t>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데즈키</a:t>
            </a:r>
            <a:r>
              <a:rPr lang="ko-KR" altLang="en-US" dirty="0"/>
              <a:t> </a:t>
            </a:r>
            <a:r>
              <a:rPr lang="ko-KR" altLang="en-US" dirty="0" err="1"/>
              <a:t>오사무</a:t>
            </a:r>
            <a:r>
              <a:rPr lang="en-US" altLang="ko-KR" dirty="0"/>
              <a:t>(</a:t>
            </a:r>
            <a:r>
              <a:rPr lang="ja-JP" altLang="en-US" dirty="0"/>
              <a:t>手塚修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&lt;&lt;</a:t>
            </a:r>
            <a:r>
              <a:rPr lang="ko-KR" altLang="en-US" dirty="0" err="1"/>
              <a:t>신보물섬</a:t>
            </a:r>
            <a:r>
              <a:rPr lang="en-US" altLang="ko-KR" dirty="0"/>
              <a:t>&gt;&gt;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전후</a:t>
            </a:r>
            <a:r>
              <a:rPr lang="en-US" altLang="ko-KR" dirty="0"/>
              <a:t>(</a:t>
            </a:r>
            <a:r>
              <a:rPr lang="ko-KR" altLang="en-US" dirty="0"/>
              <a:t>戦功</a:t>
            </a:r>
            <a:r>
              <a:rPr lang="en-US" altLang="ko-KR" dirty="0"/>
              <a:t>)</a:t>
            </a:r>
            <a:r>
              <a:rPr lang="ko-KR" altLang="en-US" dirty="0"/>
              <a:t> 만화의 시작점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6">
            <a:extLst>
              <a:ext uri="{FF2B5EF4-FFF2-40B4-BE49-F238E27FC236}">
                <a16:creationId xmlns:a16="http://schemas.microsoft.com/office/drawing/2014/main" id="{194C46F2-2DB3-2A48-8037-FA1F4A7B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90" y="3748623"/>
            <a:ext cx="2634020" cy="22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761F22-5107-0846-876C-7AEFAC358F5B}"/>
              </a:ext>
            </a:extLst>
          </p:cNvPr>
          <p:cNvSpPr txBox="1"/>
          <p:nvPr/>
        </p:nvSpPr>
        <p:spPr>
          <a:xfrm>
            <a:off x="742208" y="915391"/>
            <a:ext cx="109475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1950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년대 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&lt;&lt;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소년 선데이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&gt;&gt;,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&lt;&lt;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소년 매거진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&gt;&gt;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등 출간</a:t>
            </a:r>
            <a:endParaRPr kumimoji="0" lang="en-US" altLang="ko-K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     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  <a:sym typeface="Wingdings" pitchFamily="2" charset="2"/>
              </a:rPr>
              <a:t>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  <a:sym typeface="Wingdings" pitchFamily="2" charset="2"/>
              </a:rPr>
              <a:t> 일본 만화 산업</a:t>
            </a:r>
            <a:r>
              <a:rPr kumimoji="0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  <a:sym typeface="Wingdings" pitchFamily="2" charset="2"/>
              </a:rPr>
              <a:t>:</a:t>
            </a: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  <a:sym typeface="Wingdings" pitchFamily="2" charset="2"/>
              </a:rPr>
              <a:t> 대본소          잡지 중심 재편</a:t>
            </a:r>
            <a:endParaRPr kumimoji="0" lang="en-US" altLang="ko-K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  <a:sym typeface="Wingdings" pitchFamily="2" charset="2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332EB1D-032D-244C-BF99-0F4937886482}"/>
              </a:ext>
            </a:extLst>
          </p:cNvPr>
          <p:cNvSpPr/>
          <p:nvPr/>
        </p:nvSpPr>
        <p:spPr>
          <a:xfrm flipV="1">
            <a:off x="5992161" y="1348343"/>
            <a:ext cx="712450" cy="644142"/>
          </a:xfrm>
          <a:prstGeom prst="rightArrow">
            <a:avLst>
              <a:gd name="adj1" fmla="val 13443"/>
              <a:gd name="adj2" fmla="val 34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7627E4B9-FC8C-0A43-B87E-58FBFDE9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2499878"/>
            <a:ext cx="1905000" cy="2724150"/>
          </a:xfrm>
          <a:prstGeom prst="rect">
            <a:avLst/>
          </a:prstGeom>
        </p:spPr>
      </p:pic>
      <p:pic>
        <p:nvPicPr>
          <p:cNvPr id="3" name="그림 3">
            <a:extLst>
              <a:ext uri="{FF2B5EF4-FFF2-40B4-BE49-F238E27FC236}">
                <a16:creationId xmlns:a16="http://schemas.microsoft.com/office/drawing/2014/main" id="{1C1CB13D-E011-A043-BA98-925C40F86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7" y="2351121"/>
            <a:ext cx="2006201" cy="2872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A12E6-28B2-EA47-BD29-1448D9FA3DB3}"/>
              </a:ext>
            </a:extLst>
          </p:cNvPr>
          <p:cNvSpPr txBox="1"/>
          <p:nvPr/>
        </p:nvSpPr>
        <p:spPr>
          <a:xfrm>
            <a:off x="2368880" y="5408132"/>
            <a:ext cx="699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      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&lt;&lt;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소년 선데이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&gt;&gt;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                                                     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&lt;&lt;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소년 매거진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바탕" panose="02030600000101010101" pitchFamily="18" charset="-127"/>
                <a:cs typeface="+mn-cs"/>
              </a:rPr>
              <a:t>&gt;&gt;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바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1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와이드스크린</PresentationFormat>
  <Paragraphs>10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-apple-system</vt:lpstr>
      <vt:lpstr>Arial</vt:lpstr>
      <vt:lpstr>Garamond</vt:lpstr>
      <vt:lpstr>자연주의</vt:lpstr>
      <vt:lpstr>일본의 대중문화-만화(漫画、まんが)</vt:lpstr>
      <vt:lpstr>만화의 역사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대중문화-만화(漫画、まんが)</dc:title>
  <dc:creator>pc1</dc:creator>
  <cp:lastModifiedBy>pc1</cp:lastModifiedBy>
  <cp:revision>1</cp:revision>
  <dcterms:created xsi:type="dcterms:W3CDTF">2020-10-03T08:10:40Z</dcterms:created>
  <dcterms:modified xsi:type="dcterms:W3CDTF">2020-10-03T08:11:07Z</dcterms:modified>
</cp:coreProperties>
</file>