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F5B0E9DF-1FAA-42CA-A628-7FDD5DE1E437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5.png"  /><Relationship Id="rId4" Type="http://schemas.openxmlformats.org/officeDocument/2006/relationships/image" Target="../media/image16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1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3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37232" y="3759904"/>
            <a:ext cx="10444956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f7f7"/>
            </a:solidFill>
          </a:ln>
          <a:effectLst>
            <a:outerShdw dist="38100" dir="2700000" algn="tl" rotWithShape="0">
              <a:srgbClr val="d1d1d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96011" y="3861168"/>
            <a:ext cx="8824509" cy="45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/>
              <a:t>독도가 한국영토인 역사적</a:t>
            </a:r>
            <a:r>
              <a:rPr lang="en-US" altLang="ko-KR" sz="2400"/>
              <a:t>,</a:t>
            </a:r>
            <a:r>
              <a:rPr lang="ko-KR" altLang="en-US" sz="2400"/>
              <a:t> 지리적근거와 독도의 국제법적 지위</a:t>
            </a:r>
            <a:endParaRPr lang="ko-KR" altLang="en-US" sz="24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70300" y="2069982"/>
            <a:ext cx="4517893" cy="15270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213265" y="3794439"/>
            <a:ext cx="1184981" cy="537517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 rot="0">
            <a:off x="5162431" y="4632476"/>
            <a:ext cx="1671913" cy="457200"/>
            <a:chOff x="3722171" y="4953000"/>
            <a:chExt cx="1671913" cy="457200"/>
          </a:xfrm>
        </p:grpSpPr>
        <p:sp>
          <p:nvSpPr>
            <p:cNvPr id="11" name="직사각형 10"/>
            <p:cNvSpPr/>
            <p:nvPr/>
          </p:nvSpPr>
          <p:spPr>
            <a:xfrm>
              <a:off x="3722171" y="4953000"/>
              <a:ext cx="1636987" cy="457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2248" y="4996934"/>
              <a:ext cx="1601836" cy="3608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300">
                  <a:latin typeface="a고딕13"/>
                  <a:ea typeface="a고딕13"/>
                </a:rPr>
                <a:t>독도 영토학</a:t>
              </a:r>
              <a:endParaRPr lang="ko-KR" altLang="en-US" spc="300">
                <a:latin typeface="a고딕13"/>
                <a:ea typeface="a고딕13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78109" y="338408"/>
            <a:ext cx="658963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latin typeface="a고딕13"/>
                <a:ea typeface="a고딕13"/>
              </a:rPr>
              <a:t>Gmail</a:t>
            </a:r>
            <a:endParaRPr lang="ko-KR" altLang="en-US" sz="1400">
              <a:latin typeface="a고딕13"/>
              <a:ea typeface="a고딕1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7060" y="338408"/>
            <a:ext cx="711455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a고딕13"/>
                <a:ea typeface="a고딕13"/>
              </a:rPr>
              <a:t>이미지</a:t>
            </a:r>
            <a:endParaRPr lang="ko-KR" altLang="en-US" sz="1400">
              <a:latin typeface="a고딕13"/>
              <a:ea typeface="a고딕13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/>
          <a:srcRect r="56900"/>
          <a:stretch>
            <a:fillRect/>
          </a:stretch>
        </p:blipFill>
        <p:spPr>
          <a:xfrm>
            <a:off x="11021306" y="275109"/>
            <a:ext cx="368299" cy="40570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rcRect l="52530" b="9240"/>
          <a:stretch>
            <a:fillRect/>
          </a:stretch>
        </p:blipFill>
        <p:spPr>
          <a:xfrm>
            <a:off x="11446893" y="302103"/>
            <a:ext cx="379100" cy="344082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4285962" y="4656964"/>
            <a:ext cx="253653" cy="3608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pc="300">
              <a:latin typeface="a고딕13"/>
              <a:ea typeface="a고딕13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438362" y="4809364"/>
            <a:ext cx="253653" cy="3608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pc="300">
              <a:latin typeface="a고딕13"/>
              <a:ea typeface="a고딕13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10095026" y="5760989"/>
            <a:ext cx="2096974" cy="908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pc="300"/>
              <a:t>22003084</a:t>
            </a:r>
            <a:endParaRPr lang="en-US" altLang="ko-KR" spc="300"/>
          </a:p>
          <a:p>
            <a:pPr lvl="0" algn="ctr">
              <a:defRPr/>
            </a:pPr>
            <a:r>
              <a:rPr lang="ko-KR" altLang="en-US" spc="300"/>
              <a:t>체육학과</a:t>
            </a:r>
            <a:endParaRPr lang="ko-KR" altLang="en-US" spc="300"/>
          </a:p>
          <a:p>
            <a:pPr lvl="0" algn="ctr">
              <a:defRPr/>
            </a:pPr>
            <a:r>
              <a:rPr lang="ko-KR" altLang="en-US" spc="300"/>
              <a:t>강태원</a:t>
            </a:r>
            <a:endParaRPr lang="ko-KR" altLang="en-US" spc="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23992"/>
            <a:ext cx="2440304" cy="39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세종실록지리지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718227" y="1955600"/>
            <a:ext cx="3502424" cy="25573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또 세종실록의 내용을 통해 당시 조선도 독도가 조선 영토라는 것을 인식하고 있었음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·세종실록지리지에 기록된 독도와 울릉도에 관한 내용은 일본이 기록한 최초의 독도의 내용보다 약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200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이상 빠름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7110" y="992192"/>
            <a:ext cx="4019675" cy="2244324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78396" y="3429000"/>
            <a:ext cx="3906716" cy="244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2.4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38110"/>
            <a:ext cx="2764908" cy="3887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신증동국여지승람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8194476" y="1264105"/>
            <a:ext cx="3522266" cy="3627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104465" y="1970483"/>
            <a:ext cx="2827734" cy="282821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[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신증동국여지승람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]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에서 조선의 통치역역을 정확하고 면밀하게 규정했음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·이 책에 우산도와 울릉도가 울진 현조에게 실려있는 것을 보아 이 두개의 섬이 강원도 울진에 속한 조선영토임을 증명하는 것임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1208" y="1913333"/>
            <a:ext cx="5016707" cy="3348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8107560" y="5785445"/>
            <a:ext cx="1468436" cy="57546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2000"/>
              <a:t>6.</a:t>
            </a:r>
            <a:r>
              <a:rPr lang="ko-KR" altLang="en-US" sz="2000"/>
              <a:t> 느낀 점</a:t>
            </a:r>
            <a:endParaRPr lang="ko-KR" altLang="en-US" sz="2000"/>
          </a:p>
        </p:txBody>
      </p:sp>
      <p:sp>
        <p:nvSpPr>
          <p:cNvPr id="43" name=""/>
          <p:cNvSpPr/>
          <p:nvPr/>
        </p:nvSpPr>
        <p:spPr>
          <a:xfrm>
            <a:off x="7857134" y="4644429"/>
            <a:ext cx="2272109" cy="49609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2000"/>
              <a:t>5.</a:t>
            </a:r>
            <a:r>
              <a:rPr lang="ko-KR" altLang="en-US" sz="2000"/>
              <a:t> 독도 관련 영상</a:t>
            </a:r>
            <a:endParaRPr lang="ko-KR" altLang="en-US" sz="2000"/>
          </a:p>
        </p:txBody>
      </p:sp>
      <p:sp>
        <p:nvSpPr>
          <p:cNvPr id="42" name=""/>
          <p:cNvSpPr/>
          <p:nvPr/>
        </p:nvSpPr>
        <p:spPr>
          <a:xfrm>
            <a:off x="7559476" y="3429000"/>
            <a:ext cx="2926952" cy="52089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 sz="1900"/>
              <a:t>4.</a:t>
            </a:r>
            <a:r>
              <a:rPr lang="ko-KR" altLang="en-US" sz="1900"/>
              <a:t> 독도의 국제법적 지위</a:t>
            </a:r>
            <a:endParaRPr lang="ko-KR" altLang="en-US" sz="1900"/>
          </a:p>
        </p:txBody>
      </p:sp>
      <p:sp>
        <p:nvSpPr>
          <p:cNvPr id="30" name=""/>
          <p:cNvSpPr/>
          <p:nvPr/>
        </p:nvSpPr>
        <p:spPr>
          <a:xfrm>
            <a:off x="7073304" y="1370210"/>
            <a:ext cx="3919140" cy="106164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r>
              <a:rPr lang="en-US" altLang="ko-KR"/>
              <a:t>3.</a:t>
            </a:r>
            <a:r>
              <a:rPr lang="ko-KR" altLang="en-US"/>
              <a:t> 독도가 한국 영토인 지리적 근거</a:t>
            </a:r>
            <a:endParaRPr lang="ko-KR" altLang="en-US"/>
          </a:p>
          <a:p>
            <a:pPr>
              <a:defRPr/>
            </a:pPr>
            <a:r>
              <a:rPr lang="ko-KR" altLang="en-US"/>
              <a:t>·독도의 위치</a:t>
            </a:r>
            <a:endParaRPr lang="ko-KR" altLang="en-US"/>
          </a:p>
          <a:p>
            <a:pPr>
              <a:defRPr/>
            </a:pPr>
            <a:r>
              <a:rPr lang="ko-KR" altLang="en-US"/>
              <a:t>·독도의 명칭</a:t>
            </a:r>
            <a:endParaRPr lang="ko-KR" altLang="en-US"/>
          </a:p>
        </p:txBody>
      </p:sp>
      <p:sp>
        <p:nvSpPr>
          <p:cNvPr id="28" name=""/>
          <p:cNvSpPr/>
          <p:nvPr/>
        </p:nvSpPr>
        <p:spPr>
          <a:xfrm>
            <a:off x="2483446" y="3769320"/>
            <a:ext cx="4058047" cy="2629297"/>
          </a:xfrm>
          <a:prstGeom prst="roundRect">
            <a:avLst>
              <a:gd name="adj" fmla="val 16667"/>
            </a:avLst>
          </a:prstGeom>
          <a:solidFill>
            <a:srgbClr val="ffe76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26" name=""/>
          <p:cNvSpPr/>
          <p:nvPr/>
        </p:nvSpPr>
        <p:spPr>
          <a:xfrm>
            <a:off x="2510387" y="1382651"/>
            <a:ext cx="2903293" cy="174930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>
              <a:defRPr/>
            </a:pPr>
            <a:endParaRPr>
              <a:ln w="9525"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891" y="636080"/>
            <a:ext cx="3086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0035" y="1344617"/>
            <a:ext cx="1535430" cy="4632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500" spc="600">
                <a:latin typeface="a고딕16"/>
                <a:ea typeface="a고딕16"/>
              </a:rPr>
              <a:t>INDEX</a:t>
            </a:r>
            <a:endParaRPr lang="en-US" altLang="ko-KR" sz="2500" spc="600">
              <a:latin typeface="a고딕16"/>
              <a:ea typeface="a고딕16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2618382" y="1270992"/>
            <a:ext cx="5486797" cy="36540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2639370" y="1687512"/>
            <a:ext cx="2793390" cy="118633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latin typeface="a고딕13"/>
                <a:ea typeface="a고딕13"/>
              </a:rPr>
              <a:t>1.</a:t>
            </a:r>
            <a:r>
              <a:rPr lang="ko-KR" altLang="en-US">
                <a:latin typeface="a고딕13"/>
                <a:ea typeface="a고딕13"/>
              </a:rPr>
              <a:t> 독도란</a:t>
            </a:r>
            <a:r>
              <a:rPr lang="en-US" altLang="ko-KR">
                <a:latin typeface="a고딕13"/>
                <a:ea typeface="a고딕13"/>
              </a:rPr>
              <a:t>?</a:t>
            </a: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·독도의 가치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·일본의 독도 영유권 주장 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 ·독도 분쟁의 시작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2687512" y="3971131"/>
            <a:ext cx="3608513" cy="361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>
                <a:latin typeface="a고딕13"/>
                <a:ea typeface="a고딕13"/>
              </a:rPr>
              <a:t>2.</a:t>
            </a:r>
            <a:r>
              <a:rPr lang="ko-KR" altLang="en-US">
                <a:latin typeface="a고딕13"/>
                <a:ea typeface="a고딕13"/>
              </a:rPr>
              <a:t> 독도가 한국 영토인 역사적 근거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2697559" y="4305894"/>
            <a:ext cx="3522266" cy="20120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·삼국사기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·고려시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·세종실록지리지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·신증동국여지승람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·도톳리번 답변서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·태정관 지령</a:t>
            </a: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·고종 직력</a:t>
            </a:r>
            <a:endParaRPr lang="ko-KR" altLang="en-US">
              <a:latin typeface="a고딕13"/>
              <a:ea typeface="a고딕13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6795492" y="2936795"/>
            <a:ext cx="466328" cy="3664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7066201" y="3004303"/>
            <a:ext cx="235664" cy="3656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7122914" y="3067168"/>
            <a:ext cx="1190624" cy="3618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7448192" y="3063358"/>
            <a:ext cx="321985" cy="3656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7936508" y="4088804"/>
            <a:ext cx="251182" cy="366991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9385102" y="5269507"/>
            <a:ext cx="1012388" cy="36738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8410615" y="4899382"/>
            <a:ext cx="234275" cy="3660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8750101" y="4832945"/>
            <a:ext cx="256740" cy="3658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8420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01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5628" y="593608"/>
            <a:ext cx="1373505" cy="395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독도란</a:t>
            </a:r>
            <a:r>
              <a:rPr lang="en-US" altLang="ko-KR" sz="2000" spc="600">
                <a:latin typeface="a고딕16"/>
                <a:ea typeface="a고딕16"/>
              </a:rPr>
              <a:t>?</a:t>
            </a:r>
            <a:endParaRPr lang="en-US" altLang="ko-KR" sz="2000" spc="600">
              <a:latin typeface="a고딕16"/>
              <a:ea typeface="a고딕16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55069" y="1247378"/>
            <a:ext cx="4402295" cy="4810790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7669608" y="1585671"/>
            <a:ext cx="3600450" cy="411789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독도는 한반도에서 가장 오래된 화산 섬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동도와 서도 두개의 섬으로 이루어짐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행정구역상 경상북도 울릉군 울릉읍 독도리 산 </a:t>
            </a:r>
            <a:r>
              <a:rPr xmlns:mc="http://schemas.openxmlformats.org/markup-compatibility/2006" xmlns:hp="http://schemas.haansoft.com/office/presentation/8.0" lang="en-US" altLang="ko-KR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1-37</a:t>
            </a: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번지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 우리나라 천연 기념물 </a:t>
            </a:r>
            <a:r>
              <a:rPr xmlns:mc="http://schemas.openxmlformats.org/markup-compatibility/2006" xmlns:hp="http://schemas.haansoft.com/office/presentation/8.0" lang="en-US" altLang="ko-KR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336</a:t>
            </a:r>
            <a:r>
              <a:rPr xmlns:mc="http://schemas.openxmlformats.org/markup-compatibility/2006" xmlns:hp="http://schemas.haansoft.com/office/presentation/8.0" lang="ko-KR" altLang="en-US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</a:t>
            </a:r>
            <a:endParaRPr xmlns:mc="http://schemas.openxmlformats.org/markup-compatibility/2006" xmlns:hp="http://schemas.haansoft.com/office/presentation/8.0" lang="ko-KR" altLang="en-US" sz="2200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가치</a:t>
            </a:r>
            <a:endParaRPr lang="ko-KR" altLang="en-US" sz="2000" spc="600">
              <a:latin typeface="a고딕16"/>
              <a:ea typeface="a고딕16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0626" y="1401763"/>
            <a:ext cx="4170966" cy="4486924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7331868" y="1571386"/>
            <a:ext cx="3600450" cy="418933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·독도는 경제적인 측면, 그리고 지정학적인 측면에서도 매우 높은 가치를 가짐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sz="17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sz="18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·다양한 수산자원과 불에 타는 얼음이라고 불리는 메탄하이드레이트와 다양한 지하자원이 매장되어 있음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9635" y="1344617"/>
            <a:ext cx="287655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0" y="1480143"/>
            <a:ext cx="2807890" cy="42295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200" mc:Ignorable="hp" hp:hslEmbossed="0">
                <a:latin typeface="a고딕13"/>
                <a:ea typeface="a고딕13"/>
              </a:rPr>
              <a:t>독도 분쟁의 시작</a:t>
            </a:r>
            <a:endParaRPr xmlns:mc="http://schemas.openxmlformats.org/markup-compatibility/2006" xmlns:hp="http://schemas.haansoft.com/office/presentation/8.0" lang="ko-KR" altLang="en-US" sz="2200" mc:Ignorable="hp" hp:hslEmbossed="0"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1840" y="1423547"/>
            <a:ext cx="4182983" cy="5096021"/>
          </a:xfrm>
          <a:prstGeom prst="rect">
            <a:avLst/>
          </a:prstGeom>
        </p:spPr>
      </p:pic>
      <p:sp>
        <p:nvSpPr>
          <p:cNvPr id="13" name=""/>
          <p:cNvSpPr txBox="1"/>
          <p:nvPr/>
        </p:nvSpPr>
        <p:spPr>
          <a:xfrm>
            <a:off x="7609680" y="2748516"/>
            <a:ext cx="3332560" cy="161282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a typeface="함초롬바탕"/>
              </a:rPr>
              <a:t>·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952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년 1월 18일 한국 정부가 이승만라인을 발표하면서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평화선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’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함초롬바탕"/>
                <a:ea typeface="함초롬바탕"/>
              </a:rPr>
              <a:t>에 독도를 포함 시키면서 독도가 한일 양국 간의 분쟁 거리로 나오게 됨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0" y="1533539"/>
            <a:ext cx="3135308" cy="3926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u="sng" mc:Ignorable="hp" hp:hslEmbossed="0">
                <a:latin typeface="a고딕13"/>
                <a:ea typeface="a고딕13"/>
              </a:rPr>
              <a:t>일본의 독도 영유권 주장</a:t>
            </a:r>
            <a:endParaRPr xmlns:mc="http://schemas.openxmlformats.org/markup-compatibility/2006" xmlns:hp="http://schemas.haansoft.com/office/presentation/8.0" lang="ko-KR" altLang="en-US" sz="2000" u="sng" mc:Ignorable="hp" hp:hslEmbossed="0"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33023" y="1336183"/>
            <a:ext cx="4176522" cy="2349293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21215" y="3837230"/>
            <a:ext cx="4082224" cy="278091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7212806" y="1964689"/>
            <a:ext cx="3600450" cy="34150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 sz="2000"/>
              <a:t>·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1905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시마네현 고시 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40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호를 통해 처음으로 독도를 일본 영토로 편입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·현재 일본 교과서에는 독도가 일본영토라는 내용이 나옴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·일본이 독도의 영유권을 주장하면서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2005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월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16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일부터 시마네 현에선 다케시마의 날을 지정하여 매년 개최 중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2638226" y="725288"/>
            <a:ext cx="3948907" cy="40628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100" i="1" u="sng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독도가 한국 영토인 역사적 근거</a:t>
            </a:r>
            <a:endParaRPr xmlns:mc="http://schemas.openxmlformats.org/markup-compatibility/2006" xmlns:hp="http://schemas.haansoft.com/office/presentation/8.0" lang="ko-KR" altLang="en-US" sz="2100" i="1" u="sng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19437" y="1587744"/>
            <a:ext cx="6722451" cy="426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1344617"/>
            <a:ext cx="147828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삼국사기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022918" y="2104429"/>
            <a:ext cx="231696" cy="3606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740180" y="1558726"/>
            <a:ext cx="2599531" cy="36341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8313540" y="1945678"/>
            <a:ext cx="2748360" cy="28339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 sz="2000"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독도에 관한 첫 언급은 삼국사기에서 언급됨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신라장군 이사부가 우산국을 정벌하면서부터 우산국은 신라영토로 편입됨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61111" y="1358901"/>
            <a:ext cx="3904311" cy="2070098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86906" y="3898453"/>
            <a:ext cx="3774281" cy="1839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485" y="1344617"/>
            <a:ext cx="11544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고려사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198696" y="3672085"/>
            <a:ext cx="255944" cy="36461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7509866" y="1945677"/>
            <a:ext cx="3542110" cy="22910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[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고려사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]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 따르면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조정에 토사물을 바쳤다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우산국에 관리를 파견하고 농기구를 하사하였다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등 많은 기록 등으로 보아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고려시대 때도 우산국이 고려에 속해 있었다는 것을 알 수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2875" y="1891505"/>
            <a:ext cx="3920386" cy="307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960</ep:Words>
  <ep:PresentationFormat>와이드스크린</ep:PresentationFormat>
  <ep:Paragraphs>170</ep:Paragraphs>
  <ep:Slides>11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칙촉</cp:lastModifiedBy>
  <dcterms:modified xsi:type="dcterms:W3CDTF">2020-10-01T00:20:55.268</dcterms:modified>
  <cp:revision>74</cp:revision>
  <dc:title>PowerPoint 프레젠테이션</dc:title>
  <cp:version>1000.0000.01</cp:version>
</cp:coreProperties>
</file>