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2" r:id="rId2"/>
    <p:sldId id="606" r:id="rId3"/>
    <p:sldId id="279" r:id="rId4"/>
    <p:sldId id="268" r:id="rId5"/>
    <p:sldId id="713" r:id="rId6"/>
    <p:sldId id="715" r:id="rId7"/>
    <p:sldId id="716" r:id="rId8"/>
    <p:sldId id="717" r:id="rId9"/>
    <p:sldId id="256" r:id="rId10"/>
    <p:sldId id="720" r:id="rId11"/>
    <p:sldId id="721" r:id="rId12"/>
    <p:sldId id="724" r:id="rId13"/>
    <p:sldId id="660" r:id="rId14"/>
    <p:sldId id="722" r:id="rId15"/>
    <p:sldId id="723" r:id="rId16"/>
    <p:sldId id="726" r:id="rId17"/>
    <p:sldId id="725" r:id="rId18"/>
    <p:sldId id="727" r:id="rId19"/>
    <p:sldId id="731" r:id="rId20"/>
    <p:sldId id="729" r:id="rId21"/>
    <p:sldId id="719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3F4F80-7540-4D96-A7C5-59AB8FECC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0CB811C-96FB-4646-8409-D5EA3A624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0EC000-D3A0-44D8-B940-F447B30F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96FE-97F7-4C57-9D3D-9BCB0AA6E90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2C6574-6DED-4AC7-88DC-A50C4A6A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3BDCD6-0E7A-404A-95A1-99C069FC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1D4E-9C02-4BF4-A7A9-8B3758645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45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551C3A-E639-4D1D-8AC5-58792393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D8CAB24-9450-42CE-ACA0-3501E9058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ADF687-9B7D-416B-8915-B6C16DC8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96FE-97F7-4C57-9D3D-9BCB0AA6E90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766743-A6D6-4615-B533-6E0605F4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BE31E5-F4EC-4119-A280-69FA0E02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1D4E-9C02-4BF4-A7A9-8B3758645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90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F8DC9B2-F5DA-449D-A36D-3D2CD186C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A219DC1-BB3A-45B6-BF04-760C0502C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1FA5B7-A111-4A39-A788-1E42D8E2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96FE-97F7-4C57-9D3D-9BCB0AA6E90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5A610B-6B72-4ADA-B21B-802A00E6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237852-212D-41C6-8D34-0A7A0ED4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1D4E-9C02-4BF4-A7A9-8B3758645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058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738E-FF41-4332-B866-98F8B2D6DC5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CCE-A9DF-4728-899C-C400A47DD2A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90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5105DB0-3E31-420C-B6B3-BF776E27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AA793F6-3A00-4003-87D2-F78BF7B8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84D43F9-FE09-45D7-9FA8-5613D657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57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738E-FF41-4332-B866-98F8B2D6DC5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CCE-A9DF-4728-899C-C400A47DD2A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그림 개체 틀 9"/>
          <p:cNvSpPr>
            <a:spLocks noGrp="1"/>
          </p:cNvSpPr>
          <p:nvPr>
            <p:ph type="pic" sz="quarter" idx="15"/>
          </p:nvPr>
        </p:nvSpPr>
        <p:spPr>
          <a:xfrm>
            <a:off x="4201397" y="1279561"/>
            <a:ext cx="3789206" cy="3789206"/>
          </a:xfrm>
          <a:prstGeom prst="ellipse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229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738E-FF41-4332-B866-98F8B2D6DC5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CCE-A9DF-4728-899C-C400A47DD2A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288338" cy="6858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46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738E-FF41-4332-B866-98F8B2D6DC5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CCE-A9DF-4728-899C-C400A47DD2A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3"/>
          </p:nvPr>
        </p:nvSpPr>
        <p:spPr>
          <a:xfrm>
            <a:off x="5606715" y="0"/>
            <a:ext cx="6573253" cy="3694113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54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224D5B-9892-4F45-93C2-5350C6F9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A54ED1-5419-46AC-B344-8AABFC1FA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708D7F-2707-4117-A4DD-D9A656B6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96FE-97F7-4C57-9D3D-9BCB0AA6E90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5A1118-6173-4233-9292-CA4E4FDD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687D03-1C49-4710-AB70-0077170FC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1D4E-9C02-4BF4-A7A9-8B3758645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8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DFC4F9-F3AD-46A5-AA98-1A8EDF7D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D3128E-AF3D-4AC8-B9B9-433401011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DC9BFB-E9E6-41AF-9B47-92238204C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96FE-97F7-4C57-9D3D-9BCB0AA6E90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7BEC45-B4F2-4C3D-B1D7-B1D3C367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01B4E8-EF62-488A-BE94-4112D19F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1D4E-9C02-4BF4-A7A9-8B3758645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45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21001F-1C70-4C02-A453-40245BDE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2B2884-C301-4830-BBB8-3BAA50B81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3F8B3D9-118E-4D56-B358-947127ACC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A95CF9E-21BF-4694-803E-87639F9B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96FE-97F7-4C57-9D3D-9BCB0AA6E90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928880B-C7FD-4CE6-BE4B-A2739A7AD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424EB0-4913-4574-B0F7-5C52ED82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1D4E-9C02-4BF4-A7A9-8B3758645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65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45CCA5-04FE-4106-A335-549B3155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9835C9E-8CBF-43ED-879A-7251B2B85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8D9AFD-B48B-4D88-8F2E-2DD267D1E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42FC404-2771-4D8D-9CD5-C164AFBAF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8AF85F7-55B8-4707-B6E7-27F20C8B3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D6BB6E0-3BAC-4BEC-8771-C835A389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96FE-97F7-4C57-9D3D-9BCB0AA6E90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D6A93A4-A435-437F-B40F-085038BE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A7BDFDD-5DDF-4ABE-A54D-351367CD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1D4E-9C02-4BF4-A7A9-8B3758645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60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B156E0-222C-41B8-9DA1-D0FC8F94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9DA1614-1767-4F41-9169-5480F375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96FE-97F7-4C57-9D3D-9BCB0AA6E90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9684E6-2FAE-493F-B0E6-D8984FAB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07E9642-906B-49A2-AA7F-C0ABA48B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1D4E-9C02-4BF4-A7A9-8B3758645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33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1F5C8E8-19CF-43C6-A515-8B8900BE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96FE-97F7-4C57-9D3D-9BCB0AA6E90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2963C9C-4EEB-4E8A-AEE1-526168AD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0BD000-CA4A-4DD1-91BC-07A391C6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1D4E-9C02-4BF4-A7A9-8B3758645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48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C7D9C1-F43A-4AFE-835A-81716214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434AC8-F429-418C-86F6-A5A65456F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027337F-60D5-4548-8684-5DE8DC915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13D8C3-917E-4E60-91F1-BAEF3973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96FE-97F7-4C57-9D3D-9BCB0AA6E90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4793D8-0FC3-4B9F-94A8-CE86C4BB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F6B108-3B90-4698-9373-DD4DEED9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1D4E-9C02-4BF4-A7A9-8B3758645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18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B91CE4-4D8D-4656-8E66-C7257CE8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B4FE6E3-6CF3-4775-9992-1CE6984F9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B505CA5-E70A-47F2-A7C4-6F80D374A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2641C6-90F2-4616-AD49-91112A35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96FE-97F7-4C57-9D3D-9BCB0AA6E90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EEB672E-E655-4A3E-A257-A8427781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E1271B-0594-4DF3-B3BF-211E0358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1D4E-9C02-4BF4-A7A9-8B3758645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12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3A421FB-8E07-4164-B2A9-D6D54D58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AD96451-AD85-4103-9CAB-3124B20B4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B10AA2-4746-48C1-9F6A-81DCDF45A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96FE-97F7-4C57-9D3D-9BCB0AA6E90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60F3B9-3E11-402C-A068-36BA820B3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0733C8-630B-4CB6-AC33-5F6285B01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1D4E-9C02-4BF4-A7A9-8B3758645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01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v.naver.com/v/11280165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JBfE-qTPBFc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개체 틀 26">
            <a:extLst>
              <a:ext uri="{FF2B5EF4-FFF2-40B4-BE49-F238E27FC236}">
                <a16:creationId xmlns:a16="http://schemas.microsoft.com/office/drawing/2014/main" id="{73AC3C02-9789-454B-9889-93D42EBFA0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2" b="778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902245" y="5165000"/>
            <a:ext cx="5043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21614539 </a:t>
            </a:r>
            <a:r>
              <a:rPr lang="ko-KR" altLang="en-US" sz="3600" dirty="0" err="1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관공경영학과</a:t>
            </a:r>
            <a:r>
              <a:rPr lang="ko-KR" altLang="en-US" sz="36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3600" dirty="0" err="1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이우섭</a:t>
            </a:r>
            <a:endParaRPr lang="en-US" altLang="ko-KR" sz="3600" dirty="0">
              <a:solidFill>
                <a:schemeClr val="bg1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r"/>
            <a:endParaRPr lang="ko-KR" altLang="en-US" sz="2000" dirty="0">
              <a:solidFill>
                <a:schemeClr val="bg1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5806" y="356377"/>
            <a:ext cx="122424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0" b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한국의 독도영토 수호방안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733979-1B79-4F2C-A751-EB639B6C9CC6}"/>
              </a:ext>
            </a:extLst>
          </p:cNvPr>
          <p:cNvSpPr txBox="1"/>
          <p:nvPr/>
        </p:nvSpPr>
        <p:spPr>
          <a:xfrm>
            <a:off x="360106" y="5390432"/>
            <a:ext cx="3324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chemeClr val="bg2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최장근</a:t>
            </a:r>
            <a:r>
              <a:rPr lang="ko-KR" altLang="en-US" sz="4000" dirty="0">
                <a:solidFill>
                  <a:schemeClr val="bg2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교수님</a:t>
            </a:r>
            <a:endParaRPr lang="en-US" altLang="ko-KR" sz="4000" dirty="0">
              <a:solidFill>
                <a:schemeClr val="bg2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4000" dirty="0">
                <a:solidFill>
                  <a:schemeClr val="bg2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독도영토 학</a:t>
            </a:r>
          </a:p>
        </p:txBody>
      </p:sp>
    </p:spTree>
    <p:extLst>
      <p:ext uri="{BB962C8B-B14F-4D97-AF65-F5344CB8AC3E}">
        <p14:creationId xmlns:p14="http://schemas.microsoft.com/office/powerpoint/2010/main" val="3583847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973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9" name="직사각형 38"/>
          <p:cNvSpPr/>
          <p:nvPr/>
        </p:nvSpPr>
        <p:spPr>
          <a:xfrm>
            <a:off x="-2731" y="-3749"/>
            <a:ext cx="12194731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6983" y="2917419"/>
            <a:ext cx="5528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>
                <a:solidFill>
                  <a:schemeClr val="bg1"/>
                </a:solidFill>
                <a:latin typeface="+mj-lt"/>
              </a:rPr>
              <a:t>독도 수호 방안</a:t>
            </a:r>
            <a:endParaRPr lang="ko-KR" alt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22643" y="352425"/>
            <a:ext cx="369332" cy="9643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1200" dirty="0">
                <a:solidFill>
                  <a:schemeClr val="accent2"/>
                </a:solidFill>
              </a:rPr>
              <a:t>독도영토 학</a:t>
            </a:r>
          </a:p>
        </p:txBody>
      </p:sp>
    </p:spTree>
    <p:extLst>
      <p:ext uri="{BB962C8B-B14F-4D97-AF65-F5344CB8AC3E}">
        <p14:creationId xmlns:p14="http://schemas.microsoft.com/office/powerpoint/2010/main" val="172736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그룹 57"/>
          <p:cNvGrpSpPr/>
          <p:nvPr/>
        </p:nvGrpSpPr>
        <p:grpSpPr>
          <a:xfrm>
            <a:off x="11622643" y="352425"/>
            <a:ext cx="369332" cy="3857230"/>
            <a:chOff x="11622643" y="352425"/>
            <a:chExt cx="369332" cy="3857230"/>
          </a:xfrm>
        </p:grpSpPr>
        <p:sp>
          <p:nvSpPr>
            <p:cNvPr id="59" name="TextBox 58"/>
            <p:cNvSpPr txBox="1"/>
            <p:nvPr/>
          </p:nvSpPr>
          <p:spPr>
            <a:xfrm>
              <a:off x="11622643" y="352425"/>
              <a:ext cx="369332" cy="9643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1200" dirty="0"/>
                <a:t>독도영토 학</a:t>
              </a: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11763241" y="1770442"/>
              <a:ext cx="69204" cy="2439213"/>
              <a:chOff x="11763241" y="1770442"/>
              <a:chExt cx="69204" cy="2439213"/>
            </a:xfrm>
          </p:grpSpPr>
          <p:cxnSp>
            <p:nvCxnSpPr>
              <p:cNvPr id="61" name="직선 연결선 60"/>
              <p:cNvCxnSpPr/>
              <p:nvPr/>
            </p:nvCxnSpPr>
            <p:spPr>
              <a:xfrm>
                <a:off x="11797591" y="1770442"/>
                <a:ext cx="0" cy="22967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타원 61"/>
              <p:cNvSpPr/>
              <p:nvPr/>
            </p:nvSpPr>
            <p:spPr>
              <a:xfrm flipH="1" flipV="1">
                <a:off x="11763241" y="4140451"/>
                <a:ext cx="69204" cy="692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99B8C40-F3F3-4A7A-BF37-C848E93DFFC3}"/>
              </a:ext>
            </a:extLst>
          </p:cNvPr>
          <p:cNvSpPr/>
          <p:nvPr/>
        </p:nvSpPr>
        <p:spPr>
          <a:xfrm>
            <a:off x="3987419" y="469033"/>
            <a:ext cx="4217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b="1" dirty="0">
                <a:solidFill>
                  <a:schemeClr val="accent1"/>
                </a:solidFill>
              </a:rPr>
              <a:t>독도 수호 방안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DBFF421-7C28-4CDD-81F6-FD2820D18275}"/>
              </a:ext>
            </a:extLst>
          </p:cNvPr>
          <p:cNvSpPr/>
          <p:nvPr/>
        </p:nvSpPr>
        <p:spPr>
          <a:xfrm>
            <a:off x="1227440" y="1237556"/>
            <a:ext cx="4436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sz="3200" b="1" dirty="0"/>
              <a:t>독도 영유권 강화 사업</a:t>
            </a:r>
            <a:endParaRPr lang="en-US" altLang="ko-KR" sz="3200" b="1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2592166-83B9-495C-AE68-F696B6586A05}"/>
              </a:ext>
            </a:extLst>
          </p:cNvPr>
          <p:cNvSpPr/>
          <p:nvPr/>
        </p:nvSpPr>
        <p:spPr>
          <a:xfrm>
            <a:off x="458464" y="1133777"/>
            <a:ext cx="688554" cy="688554"/>
          </a:xfrm>
          <a:prstGeom prst="ellipse">
            <a:avLst/>
          </a:prstGeom>
          <a:solidFill>
            <a:schemeClr val="bg1"/>
          </a:solidFill>
          <a:ln w="857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</a:rPr>
              <a:t>01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F572E6C-A53C-4354-B180-54C94AC7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19" y="2373486"/>
            <a:ext cx="3570224" cy="193522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06C0EAF-ED03-4891-BC98-D0172ABD27D0}"/>
              </a:ext>
            </a:extLst>
          </p:cNvPr>
          <p:cNvSpPr/>
          <p:nvPr/>
        </p:nvSpPr>
        <p:spPr>
          <a:xfrm>
            <a:off x="4689284" y="4922089"/>
            <a:ext cx="2813431" cy="139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독도의 해양과학기지의 </a:t>
            </a:r>
            <a:r>
              <a:rPr lang="ko-KR" altLang="en-US" dirty="0" err="1">
                <a:solidFill>
                  <a:schemeClr val="tx1"/>
                </a:solidFill>
              </a:rPr>
              <a:t>건설은실효적</a:t>
            </a:r>
            <a:r>
              <a:rPr lang="ko-KR" altLang="en-US" dirty="0">
                <a:solidFill>
                  <a:schemeClr val="tx1"/>
                </a:solidFill>
              </a:rPr>
              <a:t> 지배의 일환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38F80B5-4792-447A-A343-14E24EC7CB40}"/>
              </a:ext>
            </a:extLst>
          </p:cNvPr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7182597" y="2247900"/>
            <a:ext cx="3603881" cy="2041948"/>
          </a:xfrm>
          <a:prstGeom prst="rect">
            <a:avLst/>
          </a:prstGeom>
        </p:spPr>
      </p:pic>
      <p:sp>
        <p:nvSpPr>
          <p:cNvPr id="13" name="더하기 기호 12">
            <a:extLst>
              <a:ext uri="{FF2B5EF4-FFF2-40B4-BE49-F238E27FC236}">
                <a16:creationId xmlns:a16="http://schemas.microsoft.com/office/drawing/2014/main" id="{B6C8039C-3A65-4B25-8E71-58E5B6D89309}"/>
              </a:ext>
            </a:extLst>
          </p:cNvPr>
          <p:cNvSpPr/>
          <p:nvPr/>
        </p:nvSpPr>
        <p:spPr>
          <a:xfrm>
            <a:off x="5663948" y="3104964"/>
            <a:ext cx="648072" cy="648072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058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9A1F4869-BE3E-43F6-A592-F4060174DA45}"/>
              </a:ext>
            </a:extLst>
          </p:cNvPr>
          <p:cNvSpPr txBox="1"/>
          <p:nvPr/>
        </p:nvSpPr>
        <p:spPr>
          <a:xfrm>
            <a:off x="4304991" y="5506896"/>
            <a:ext cx="603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SNS</a:t>
            </a:r>
            <a:r>
              <a:rPr lang="ko-KR" altLang="en-US" dirty="0"/>
              <a:t>를 통한 다양한 독도관련 이벤트 구축</a:t>
            </a:r>
          </a:p>
        </p:txBody>
      </p:sp>
      <p:pic>
        <p:nvPicPr>
          <p:cNvPr id="48" name="그래픽 47" descr="느낌표">
            <a:extLst>
              <a:ext uri="{FF2B5EF4-FFF2-40B4-BE49-F238E27FC236}">
                <a16:creationId xmlns:a16="http://schemas.microsoft.com/office/drawing/2014/main" id="{EC83766A-1305-4E22-B6B2-CFD0825F9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8550" y="5238520"/>
            <a:ext cx="914400" cy="914400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BA95AC3D-3539-49A0-BA17-22FA3228E687}"/>
              </a:ext>
            </a:extLst>
          </p:cNvPr>
          <p:cNvGrpSpPr/>
          <p:nvPr/>
        </p:nvGrpSpPr>
        <p:grpSpPr>
          <a:xfrm>
            <a:off x="11622643" y="352425"/>
            <a:ext cx="369332" cy="3857230"/>
            <a:chOff x="11622643" y="352425"/>
            <a:chExt cx="369332" cy="38572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340510-A0E0-44B6-BC98-5FE961A2B92B}"/>
                </a:ext>
              </a:extLst>
            </p:cNvPr>
            <p:cNvSpPr txBox="1"/>
            <p:nvPr/>
          </p:nvSpPr>
          <p:spPr>
            <a:xfrm>
              <a:off x="11622643" y="352425"/>
              <a:ext cx="369332" cy="9643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1200" dirty="0"/>
                <a:t>독도영토 학</a:t>
              </a: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B93C733A-7C2D-4314-AB3D-E982920082BD}"/>
                </a:ext>
              </a:extLst>
            </p:cNvPr>
            <p:cNvGrpSpPr/>
            <p:nvPr/>
          </p:nvGrpSpPr>
          <p:grpSpPr>
            <a:xfrm>
              <a:off x="11763241" y="1770442"/>
              <a:ext cx="69204" cy="2439213"/>
              <a:chOff x="11763241" y="1770442"/>
              <a:chExt cx="69204" cy="2439213"/>
            </a:xfrm>
          </p:grpSpPr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10848C3B-E1FA-4D55-9EC1-7BB497478D94}"/>
                  </a:ext>
                </a:extLst>
              </p:cNvPr>
              <p:cNvCxnSpPr/>
              <p:nvPr/>
            </p:nvCxnSpPr>
            <p:spPr>
              <a:xfrm>
                <a:off x="11797591" y="1770442"/>
                <a:ext cx="0" cy="22967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FDB241BB-C39A-4990-A90F-44721EF7BAED}"/>
                  </a:ext>
                </a:extLst>
              </p:cNvPr>
              <p:cNvSpPr/>
              <p:nvPr/>
            </p:nvSpPr>
            <p:spPr>
              <a:xfrm flipH="1" flipV="1">
                <a:off x="11763241" y="4140451"/>
                <a:ext cx="69204" cy="692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7948296-C17B-46CA-8458-5B39857C858A}"/>
              </a:ext>
            </a:extLst>
          </p:cNvPr>
          <p:cNvSpPr/>
          <p:nvPr/>
        </p:nvSpPr>
        <p:spPr>
          <a:xfrm>
            <a:off x="3987419" y="469033"/>
            <a:ext cx="4217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b="1" dirty="0">
                <a:solidFill>
                  <a:schemeClr val="accent1"/>
                </a:solidFill>
              </a:rPr>
              <a:t>독도 수호 방안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A2B9B10-2145-4521-A170-4FBDFED3B0F4}"/>
              </a:ext>
            </a:extLst>
          </p:cNvPr>
          <p:cNvSpPr/>
          <p:nvPr/>
        </p:nvSpPr>
        <p:spPr>
          <a:xfrm>
            <a:off x="1227440" y="1237556"/>
            <a:ext cx="4436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sz="3200" b="1" dirty="0"/>
              <a:t>홍보 활동</a:t>
            </a:r>
            <a:endParaRPr lang="en-US" altLang="ko-KR" sz="3200" b="1" dirty="0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CC7C0858-36C9-458B-BD86-9ACEB9212DC7}"/>
              </a:ext>
            </a:extLst>
          </p:cNvPr>
          <p:cNvSpPr/>
          <p:nvPr/>
        </p:nvSpPr>
        <p:spPr>
          <a:xfrm>
            <a:off x="458464" y="1133777"/>
            <a:ext cx="688554" cy="688554"/>
          </a:xfrm>
          <a:prstGeom prst="ellipse">
            <a:avLst/>
          </a:prstGeom>
          <a:solidFill>
            <a:schemeClr val="bg1"/>
          </a:solidFill>
          <a:ln w="857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</a:rPr>
              <a:t>02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</a:endParaRPr>
          </a:p>
        </p:txBody>
      </p:sp>
      <p:pic>
        <p:nvPicPr>
          <p:cNvPr id="1026" name="Picture 2" descr="Let's SNS! 다같이 SNS하자!">
            <a:extLst>
              <a:ext uri="{FF2B5EF4-FFF2-40B4-BE49-F238E27FC236}">
                <a16:creationId xmlns:a16="http://schemas.microsoft.com/office/drawing/2014/main" id="{C9157738-E1C7-42EA-8339-75F42143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53" y="2550390"/>
            <a:ext cx="4670415" cy="20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'코트라' 동남아 온라인 시장 공략, 한류·SNS 적극 활용">
            <a:extLst>
              <a:ext uri="{FF2B5EF4-FFF2-40B4-BE49-F238E27FC236}">
                <a16:creationId xmlns:a16="http://schemas.microsoft.com/office/drawing/2014/main" id="{F71B2BC0-4D3E-45CA-9656-62E943A4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03378"/>
            <a:ext cx="53911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2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>
            <a:extLst>
              <a:ext uri="{FF2B5EF4-FFF2-40B4-BE49-F238E27FC236}">
                <a16:creationId xmlns:a16="http://schemas.microsoft.com/office/drawing/2014/main" id="{CBB9FCB8-5E2D-45DD-B663-49089478330C}"/>
              </a:ext>
            </a:extLst>
          </p:cNvPr>
          <p:cNvSpPr/>
          <p:nvPr/>
        </p:nvSpPr>
        <p:spPr>
          <a:xfrm>
            <a:off x="5244556" y="5234114"/>
            <a:ext cx="6828808" cy="1156759"/>
          </a:xfrm>
          <a:prstGeom prst="rect">
            <a:avLst/>
          </a:prstGeom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CDB30279-1DE7-4977-89AD-23C4F14BF5A0}"/>
              </a:ext>
            </a:extLst>
          </p:cNvPr>
          <p:cNvGrpSpPr/>
          <p:nvPr/>
        </p:nvGrpSpPr>
        <p:grpSpPr>
          <a:xfrm>
            <a:off x="7359686" y="1821890"/>
            <a:ext cx="4080845" cy="3537895"/>
            <a:chOff x="2926143" y="1981502"/>
            <a:chExt cx="4481576" cy="3885309"/>
          </a:xfrm>
        </p:grpSpPr>
        <p:sp>
          <p:nvSpPr>
            <p:cNvPr id="10" name="타원 10">
              <a:extLst>
                <a:ext uri="{FF2B5EF4-FFF2-40B4-BE49-F238E27FC236}">
                  <a16:creationId xmlns:a16="http://schemas.microsoft.com/office/drawing/2014/main" id="{3FB79DAD-2E29-4198-8F8F-E8BA5D266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147" y="1981502"/>
              <a:ext cx="927572" cy="9275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304">
              <a:extLst>
                <a:ext uri="{FF2B5EF4-FFF2-40B4-BE49-F238E27FC236}">
                  <a16:creationId xmlns:a16="http://schemas.microsoft.com/office/drawing/2014/main" id="{2CDA01C6-17AC-4894-997C-7FAC32F8A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817" y="2245233"/>
              <a:ext cx="692235" cy="43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defRPr/>
              </a:pPr>
              <a:r>
                <a:rPr lang="en-US" altLang="ko-KR" sz="20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bg1"/>
                  </a:solidFill>
                  <a:latin typeface="Noto Sans" panose="020B0502040504020204" pitchFamily="34" charset="0"/>
                  <a:ea typeface="나눔바른고딕" panose="020B0603020101020101" pitchFamily="50" charset="-127"/>
                </a:rPr>
                <a:t>01</a:t>
              </a:r>
            </a:p>
          </p:txBody>
        </p:sp>
        <p:sp>
          <p:nvSpPr>
            <p:cNvPr id="12" name="타원 10">
              <a:extLst>
                <a:ext uri="{FF2B5EF4-FFF2-40B4-BE49-F238E27FC236}">
                  <a16:creationId xmlns:a16="http://schemas.microsoft.com/office/drawing/2014/main" id="{83AB5396-EF41-420A-8436-59EC1F54A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147" y="3138671"/>
              <a:ext cx="927572" cy="9275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304">
              <a:extLst>
                <a:ext uri="{FF2B5EF4-FFF2-40B4-BE49-F238E27FC236}">
                  <a16:creationId xmlns:a16="http://schemas.microsoft.com/office/drawing/2014/main" id="{0D63A250-3080-4233-A640-6510D11F8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817" y="3402401"/>
              <a:ext cx="692235" cy="43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defRPr/>
              </a:pPr>
              <a:r>
                <a:rPr lang="en-US" altLang="ko-KR" sz="20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bg1"/>
                  </a:solidFill>
                  <a:latin typeface="Noto Sans" panose="020B0502040504020204" pitchFamily="34" charset="0"/>
                  <a:ea typeface="나눔바른고딕" panose="020B0603020101020101" pitchFamily="50" charset="-127"/>
                </a:rPr>
                <a:t>02</a:t>
              </a:r>
            </a:p>
          </p:txBody>
        </p:sp>
        <p:sp>
          <p:nvSpPr>
            <p:cNvPr id="14" name="타원 10">
              <a:extLst>
                <a:ext uri="{FF2B5EF4-FFF2-40B4-BE49-F238E27FC236}">
                  <a16:creationId xmlns:a16="http://schemas.microsoft.com/office/drawing/2014/main" id="{BFC65320-1C1A-4CD3-BBE7-7A6FEF93A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147" y="4295841"/>
              <a:ext cx="927572" cy="9262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304">
              <a:extLst>
                <a:ext uri="{FF2B5EF4-FFF2-40B4-BE49-F238E27FC236}">
                  <a16:creationId xmlns:a16="http://schemas.microsoft.com/office/drawing/2014/main" id="{A710B7BC-2C71-4DF2-8E66-2960C44FF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817" y="4558916"/>
              <a:ext cx="692235" cy="43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defRPr/>
              </a:pPr>
              <a:r>
                <a:rPr lang="en-US" altLang="ko-KR" sz="20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bg1"/>
                  </a:solidFill>
                  <a:latin typeface="Noto Sans" panose="020B0502040504020204" pitchFamily="34" charset="0"/>
                  <a:ea typeface="나눔바른고딕" panose="020B0603020101020101" pitchFamily="50" charset="-127"/>
                </a:rPr>
                <a:t>03</a:t>
              </a:r>
            </a:p>
          </p:txBody>
        </p:sp>
        <p:cxnSp>
          <p:nvCxnSpPr>
            <p:cNvPr id="18" name="직선 연결선 7">
              <a:extLst>
                <a:ext uri="{FF2B5EF4-FFF2-40B4-BE49-F238E27FC236}">
                  <a16:creationId xmlns:a16="http://schemas.microsoft.com/office/drawing/2014/main" id="{29D4FB14-3420-4B1A-B789-054BA9D292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00328" y="2468752"/>
              <a:ext cx="0" cy="1100817"/>
            </a:xfrm>
            <a:prstGeom prst="line">
              <a:avLst/>
            </a:prstGeom>
            <a:noFill/>
            <a:ln w="28575" algn="ctr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</p:spPr>
        </p:cxnSp>
        <p:sp>
          <p:nvSpPr>
            <p:cNvPr id="19" name="타원 9">
              <a:extLst>
                <a:ext uri="{FF2B5EF4-FFF2-40B4-BE49-F238E27FC236}">
                  <a16:creationId xmlns:a16="http://schemas.microsoft.com/office/drawing/2014/main" id="{DC689524-C910-407C-9235-64CEA76556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43109" y="2384428"/>
              <a:ext cx="114438" cy="114143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cxnSp>
          <p:nvCxnSpPr>
            <p:cNvPr id="20" name="직선 연결선 106">
              <a:extLst>
                <a:ext uri="{FF2B5EF4-FFF2-40B4-BE49-F238E27FC236}">
                  <a16:creationId xmlns:a16="http://schemas.microsoft.com/office/drawing/2014/main" id="{FC3D56A8-399A-4A9A-BAF1-03825B22EE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00328" y="3624073"/>
              <a:ext cx="0" cy="1100817"/>
            </a:xfrm>
            <a:prstGeom prst="line">
              <a:avLst/>
            </a:prstGeom>
            <a:noFill/>
            <a:ln w="2857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sp>
          <p:nvSpPr>
            <p:cNvPr id="21" name="타원 107">
              <a:extLst>
                <a:ext uri="{FF2B5EF4-FFF2-40B4-BE49-F238E27FC236}">
                  <a16:creationId xmlns:a16="http://schemas.microsoft.com/office/drawing/2014/main" id="{145E87A1-B08B-4E8F-913B-C6AA727420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43109" y="3539749"/>
              <a:ext cx="114438" cy="114143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23" name="타원 111">
              <a:extLst>
                <a:ext uri="{FF2B5EF4-FFF2-40B4-BE49-F238E27FC236}">
                  <a16:creationId xmlns:a16="http://schemas.microsoft.com/office/drawing/2014/main" id="{92DED84A-BD15-4F5D-9204-B101E48578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43109" y="4695070"/>
              <a:ext cx="114438" cy="114143"/>
            </a:xfrm>
            <a:prstGeom prst="ellipse">
              <a:avLst/>
            </a:prstGeom>
            <a:solidFill>
              <a:schemeClr val="accent3"/>
            </a:solidFill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25" name="Rectangle 304">
              <a:extLst>
                <a:ext uri="{FF2B5EF4-FFF2-40B4-BE49-F238E27FC236}">
                  <a16:creationId xmlns:a16="http://schemas.microsoft.com/office/drawing/2014/main" id="{A10577D0-6AFE-4C47-A16B-AFBDC3063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143" y="2306840"/>
              <a:ext cx="3105472" cy="37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defRPr/>
              </a:pPr>
              <a:r>
                <a:rPr lang="ko-KR" altLang="en-US" sz="16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latin typeface="서울남산 장체EB" panose="02020603020101020101" pitchFamily="18" charset="-127"/>
                  <a:ea typeface="서울남산 장체EB" panose="02020603020101020101" pitchFamily="18" charset="-127"/>
                </a:rPr>
                <a:t>세계적인 프로게이머</a:t>
              </a:r>
              <a:r>
                <a:rPr lang="en-US" altLang="ko-KR" sz="16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latin typeface="서울남산 장체EB" panose="02020603020101020101" pitchFamily="18" charset="-127"/>
                  <a:ea typeface="서울남산 장체EB" panose="02020603020101020101" pitchFamily="18" charset="-127"/>
                </a:rPr>
                <a:t>(</a:t>
              </a:r>
              <a:r>
                <a:rPr lang="ko-KR" altLang="en-US" sz="16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latin typeface="서울남산 장체EB" panose="02020603020101020101" pitchFamily="18" charset="-127"/>
                  <a:ea typeface="서울남산 장체EB" panose="02020603020101020101" pitchFamily="18" charset="-127"/>
                </a:rPr>
                <a:t>프로팀</a:t>
              </a:r>
              <a:r>
                <a:rPr lang="en-US" altLang="ko-KR" sz="16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latin typeface="서울남산 장체EB" panose="02020603020101020101" pitchFamily="18" charset="-127"/>
                  <a:ea typeface="서울남산 장체EB" panose="02020603020101020101" pitchFamily="18" charset="-127"/>
                </a:rPr>
                <a:t>)</a:t>
              </a:r>
            </a:p>
          </p:txBody>
        </p:sp>
        <p:sp>
          <p:nvSpPr>
            <p:cNvPr id="26" name="Rectangle 304">
              <a:extLst>
                <a:ext uri="{FF2B5EF4-FFF2-40B4-BE49-F238E27FC236}">
                  <a16:creationId xmlns:a16="http://schemas.microsoft.com/office/drawing/2014/main" id="{45C788F7-4055-40D4-9CD5-E34A47F80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957" y="3461481"/>
              <a:ext cx="2662944" cy="37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defRPr/>
              </a:pPr>
              <a:r>
                <a:rPr lang="ko-KR" altLang="en-US" sz="16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latin typeface="서울남산 장체EB" panose="02020603020101020101" pitchFamily="18" charset="-127"/>
                  <a:ea typeface="서울남산 장체EB" panose="02020603020101020101" pitchFamily="18" charset="-127"/>
                </a:rPr>
                <a:t>독도 마크 </a:t>
              </a:r>
              <a:r>
                <a:rPr lang="ko-KR" altLang="en-US" sz="1600" b="1" dirty="0" err="1">
                  <a:ln>
                    <a:solidFill>
                      <a:prstClr val="white">
                        <a:alpha val="0"/>
                      </a:prstClr>
                    </a:solidFill>
                  </a:ln>
                  <a:latin typeface="서울남산 장체EB" panose="02020603020101020101" pitchFamily="18" charset="-127"/>
                  <a:ea typeface="서울남산 장체EB" panose="02020603020101020101" pitchFamily="18" charset="-127"/>
                </a:rPr>
                <a:t>콜라보</a:t>
              </a:r>
              <a:endParaRPr lang="en-US" altLang="ko-KR" sz="1600" b="1" dirty="0">
                <a:ln>
                  <a:solidFill>
                    <a:prstClr val="white">
                      <a:alpha val="0"/>
                    </a:prstClr>
                  </a:solidFill>
                </a:ln>
                <a:latin typeface="서울남산 장체EB" panose="02020603020101020101" pitchFamily="18" charset="-127"/>
                <a:ea typeface="서울남산 장체EB" panose="02020603020101020101" pitchFamily="18" charset="-127"/>
              </a:endParaRPr>
            </a:p>
          </p:txBody>
        </p:sp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3B7A8634-29ED-4B7C-8F16-246D3DBE9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141" y="5427411"/>
              <a:ext cx="1249477" cy="43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defRPr/>
              </a:pPr>
              <a:endParaRPr lang="en-US" altLang="ko-KR" sz="2000" b="1" dirty="0">
                <a:ln>
                  <a:solidFill>
                    <a:prstClr val="white">
                      <a:alpha val="0"/>
                    </a:prstClr>
                  </a:solidFill>
                </a:ln>
                <a:latin typeface="Noto Sans" panose="020B0502040504020204" pitchFamily="34" charset="0"/>
                <a:ea typeface="나눔바른고딕" panose="020B0603020101020101" pitchFamily="50" charset="-127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84DB7B6-2E0A-4A2A-8077-4D1405CBA9B7}"/>
              </a:ext>
            </a:extLst>
          </p:cNvPr>
          <p:cNvSpPr txBox="1"/>
          <p:nvPr/>
        </p:nvSpPr>
        <p:spPr>
          <a:xfrm>
            <a:off x="7520652" y="4158678"/>
            <a:ext cx="3009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전세계에 홍보효과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1F4869-BE3E-43F6-A592-F4060174DA45}"/>
              </a:ext>
            </a:extLst>
          </p:cNvPr>
          <p:cNvSpPr txBox="1"/>
          <p:nvPr/>
        </p:nvSpPr>
        <p:spPr>
          <a:xfrm>
            <a:off x="5906897" y="5516758"/>
            <a:ext cx="603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세계적인 프로게이머와 프로팀에 독도 마크를 </a:t>
            </a:r>
            <a:r>
              <a:rPr lang="ko-KR" altLang="en-US" dirty="0" err="1"/>
              <a:t>세겨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지대한 홍보효과 창출</a:t>
            </a:r>
          </a:p>
        </p:txBody>
      </p:sp>
      <p:pic>
        <p:nvPicPr>
          <p:cNvPr id="48" name="그래픽 47" descr="느낌표">
            <a:extLst>
              <a:ext uri="{FF2B5EF4-FFF2-40B4-BE49-F238E27FC236}">
                <a16:creationId xmlns:a16="http://schemas.microsoft.com/office/drawing/2014/main" id="{EC83766A-1305-4E22-B6B2-CFD0825F9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600" y="5435800"/>
            <a:ext cx="914400" cy="914400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BA95AC3D-3539-49A0-BA17-22FA3228E687}"/>
              </a:ext>
            </a:extLst>
          </p:cNvPr>
          <p:cNvGrpSpPr/>
          <p:nvPr/>
        </p:nvGrpSpPr>
        <p:grpSpPr>
          <a:xfrm>
            <a:off x="11622643" y="352425"/>
            <a:ext cx="369332" cy="3857230"/>
            <a:chOff x="11622643" y="352425"/>
            <a:chExt cx="369332" cy="38572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340510-A0E0-44B6-BC98-5FE961A2B92B}"/>
                </a:ext>
              </a:extLst>
            </p:cNvPr>
            <p:cNvSpPr txBox="1"/>
            <p:nvPr/>
          </p:nvSpPr>
          <p:spPr>
            <a:xfrm>
              <a:off x="11622643" y="352425"/>
              <a:ext cx="369332" cy="9643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1200" dirty="0"/>
                <a:t>독도영토 학</a:t>
              </a: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B93C733A-7C2D-4314-AB3D-E982920082BD}"/>
                </a:ext>
              </a:extLst>
            </p:cNvPr>
            <p:cNvGrpSpPr/>
            <p:nvPr/>
          </p:nvGrpSpPr>
          <p:grpSpPr>
            <a:xfrm>
              <a:off x="11763241" y="1770442"/>
              <a:ext cx="69204" cy="2439213"/>
              <a:chOff x="11763241" y="1770442"/>
              <a:chExt cx="69204" cy="2439213"/>
            </a:xfrm>
          </p:grpSpPr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10848C3B-E1FA-4D55-9EC1-7BB497478D94}"/>
                  </a:ext>
                </a:extLst>
              </p:cNvPr>
              <p:cNvCxnSpPr/>
              <p:nvPr/>
            </p:nvCxnSpPr>
            <p:spPr>
              <a:xfrm>
                <a:off x="11797591" y="1770442"/>
                <a:ext cx="0" cy="22967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FDB241BB-C39A-4990-A90F-44721EF7BAED}"/>
                  </a:ext>
                </a:extLst>
              </p:cNvPr>
              <p:cNvSpPr/>
              <p:nvPr/>
            </p:nvSpPr>
            <p:spPr>
              <a:xfrm flipH="1" flipV="1">
                <a:off x="11763241" y="4140451"/>
                <a:ext cx="69204" cy="692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7948296-C17B-46CA-8458-5B39857C858A}"/>
              </a:ext>
            </a:extLst>
          </p:cNvPr>
          <p:cNvSpPr/>
          <p:nvPr/>
        </p:nvSpPr>
        <p:spPr>
          <a:xfrm>
            <a:off x="3987419" y="469033"/>
            <a:ext cx="4217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b="1" dirty="0">
                <a:solidFill>
                  <a:schemeClr val="accent1"/>
                </a:solidFill>
              </a:rPr>
              <a:t>독도 수호 방안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A2B9B10-2145-4521-A170-4FBDFED3B0F4}"/>
              </a:ext>
            </a:extLst>
          </p:cNvPr>
          <p:cNvSpPr/>
          <p:nvPr/>
        </p:nvSpPr>
        <p:spPr>
          <a:xfrm>
            <a:off x="1227440" y="1237556"/>
            <a:ext cx="4436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sz="3200" b="1" dirty="0"/>
              <a:t>홍보 활동</a:t>
            </a:r>
            <a:endParaRPr lang="en-US" altLang="ko-KR" sz="3200" b="1" dirty="0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CC7C0858-36C9-458B-BD86-9ACEB9212DC7}"/>
              </a:ext>
            </a:extLst>
          </p:cNvPr>
          <p:cNvSpPr/>
          <p:nvPr/>
        </p:nvSpPr>
        <p:spPr>
          <a:xfrm>
            <a:off x="458464" y="1133777"/>
            <a:ext cx="688554" cy="688554"/>
          </a:xfrm>
          <a:prstGeom prst="ellipse">
            <a:avLst/>
          </a:prstGeom>
          <a:solidFill>
            <a:schemeClr val="bg1"/>
          </a:solidFill>
          <a:ln w="857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</a:rPr>
              <a:t>02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56" name="더하기 기호 55">
            <a:extLst>
              <a:ext uri="{FF2B5EF4-FFF2-40B4-BE49-F238E27FC236}">
                <a16:creationId xmlns:a16="http://schemas.microsoft.com/office/drawing/2014/main" id="{1FDF1A1E-BDA3-44BF-A067-E24F4684FE5A}"/>
              </a:ext>
            </a:extLst>
          </p:cNvPr>
          <p:cNvSpPr/>
          <p:nvPr/>
        </p:nvSpPr>
        <p:spPr>
          <a:xfrm>
            <a:off x="4463438" y="3755418"/>
            <a:ext cx="648072" cy="648072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  <p:pic>
        <p:nvPicPr>
          <p:cNvPr id="57" name="Picture 6">
            <a:extLst>
              <a:ext uri="{FF2B5EF4-FFF2-40B4-BE49-F238E27FC236}">
                <a16:creationId xmlns:a16="http://schemas.microsoft.com/office/drawing/2014/main" id="{7F6170BC-9797-45A7-A018-A48F2DF1E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53" y="2719491"/>
            <a:ext cx="3819015" cy="2548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" name="Picture 8">
            <a:extLst>
              <a:ext uri="{FF2B5EF4-FFF2-40B4-BE49-F238E27FC236}">
                <a16:creationId xmlns:a16="http://schemas.microsoft.com/office/drawing/2014/main" id="{8CD2381B-D60C-44E0-92E4-4D5A6DC31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556" y="2759507"/>
            <a:ext cx="2339559" cy="233955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그래픽 2" descr="줄 화살표: 일자형">
            <a:extLst>
              <a:ext uri="{FF2B5EF4-FFF2-40B4-BE49-F238E27FC236}">
                <a16:creationId xmlns:a16="http://schemas.microsoft.com/office/drawing/2014/main" id="{D2BC0BED-B858-465E-82A9-C819BCFEA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8663296" y="2358731"/>
            <a:ext cx="540722" cy="817601"/>
          </a:xfrm>
          <a:prstGeom prst="rect">
            <a:avLst/>
          </a:prstGeom>
        </p:spPr>
      </p:pic>
      <p:pic>
        <p:nvPicPr>
          <p:cNvPr id="59" name="그래픽 58" descr="줄 화살표: 일자형">
            <a:extLst>
              <a:ext uri="{FF2B5EF4-FFF2-40B4-BE49-F238E27FC236}">
                <a16:creationId xmlns:a16="http://schemas.microsoft.com/office/drawing/2014/main" id="{1C8985FA-1C56-48C8-B64B-D7DEF8699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8663297" y="3418404"/>
            <a:ext cx="540722" cy="8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0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BA95AC3D-3539-49A0-BA17-22FA3228E687}"/>
              </a:ext>
            </a:extLst>
          </p:cNvPr>
          <p:cNvGrpSpPr/>
          <p:nvPr/>
        </p:nvGrpSpPr>
        <p:grpSpPr>
          <a:xfrm>
            <a:off x="11622643" y="352425"/>
            <a:ext cx="369332" cy="3857230"/>
            <a:chOff x="11622643" y="352425"/>
            <a:chExt cx="369332" cy="38572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340510-A0E0-44B6-BC98-5FE961A2B92B}"/>
                </a:ext>
              </a:extLst>
            </p:cNvPr>
            <p:cNvSpPr txBox="1"/>
            <p:nvPr/>
          </p:nvSpPr>
          <p:spPr>
            <a:xfrm>
              <a:off x="11622643" y="352425"/>
              <a:ext cx="369332" cy="9643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1200" dirty="0"/>
                <a:t>독도영토 학</a:t>
              </a: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B93C733A-7C2D-4314-AB3D-E982920082BD}"/>
                </a:ext>
              </a:extLst>
            </p:cNvPr>
            <p:cNvGrpSpPr/>
            <p:nvPr/>
          </p:nvGrpSpPr>
          <p:grpSpPr>
            <a:xfrm>
              <a:off x="11763241" y="1770442"/>
              <a:ext cx="69204" cy="2439213"/>
              <a:chOff x="11763241" y="1770442"/>
              <a:chExt cx="69204" cy="2439213"/>
            </a:xfrm>
          </p:grpSpPr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10848C3B-E1FA-4D55-9EC1-7BB497478D94}"/>
                  </a:ext>
                </a:extLst>
              </p:cNvPr>
              <p:cNvCxnSpPr/>
              <p:nvPr/>
            </p:nvCxnSpPr>
            <p:spPr>
              <a:xfrm>
                <a:off x="11797591" y="1770442"/>
                <a:ext cx="0" cy="22967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FDB241BB-C39A-4990-A90F-44721EF7BAED}"/>
                  </a:ext>
                </a:extLst>
              </p:cNvPr>
              <p:cNvSpPr/>
              <p:nvPr/>
            </p:nvSpPr>
            <p:spPr>
              <a:xfrm flipH="1" flipV="1">
                <a:off x="11763241" y="4140451"/>
                <a:ext cx="69204" cy="692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7948296-C17B-46CA-8458-5B39857C858A}"/>
              </a:ext>
            </a:extLst>
          </p:cNvPr>
          <p:cNvSpPr/>
          <p:nvPr/>
        </p:nvSpPr>
        <p:spPr>
          <a:xfrm>
            <a:off x="3987419" y="469033"/>
            <a:ext cx="4217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b="1" dirty="0">
                <a:solidFill>
                  <a:schemeClr val="accent1"/>
                </a:solidFill>
              </a:rPr>
              <a:t>독도 수호 방안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A2B9B10-2145-4521-A170-4FBDFED3B0F4}"/>
              </a:ext>
            </a:extLst>
          </p:cNvPr>
          <p:cNvSpPr/>
          <p:nvPr/>
        </p:nvSpPr>
        <p:spPr>
          <a:xfrm>
            <a:off x="1227440" y="1237556"/>
            <a:ext cx="4436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sz="3200" b="1" dirty="0"/>
              <a:t>학술적 노력</a:t>
            </a:r>
            <a:endParaRPr lang="en-US" altLang="ko-KR" sz="3200" b="1" dirty="0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CC7C0858-36C9-458B-BD86-9ACEB9212DC7}"/>
              </a:ext>
            </a:extLst>
          </p:cNvPr>
          <p:cNvSpPr/>
          <p:nvPr/>
        </p:nvSpPr>
        <p:spPr>
          <a:xfrm>
            <a:off x="458464" y="1133777"/>
            <a:ext cx="688554" cy="688554"/>
          </a:xfrm>
          <a:prstGeom prst="ellipse">
            <a:avLst/>
          </a:prstGeom>
          <a:solidFill>
            <a:schemeClr val="bg1"/>
          </a:solidFill>
          <a:ln w="857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</a:rPr>
              <a:t>03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</a:endParaRPr>
          </a:p>
        </p:txBody>
      </p:sp>
      <p:pic>
        <p:nvPicPr>
          <p:cNvPr id="36" name="Picture 9">
            <a:extLst>
              <a:ext uri="{FF2B5EF4-FFF2-40B4-BE49-F238E27FC236}">
                <a16:creationId xmlns:a16="http://schemas.microsoft.com/office/drawing/2014/main" id="{03E75F68-3897-4F93-BE0F-383DF83A4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26" y="2147637"/>
            <a:ext cx="3447586" cy="442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Rounded Rectangle 11">
            <a:extLst>
              <a:ext uri="{FF2B5EF4-FFF2-40B4-BE49-F238E27FC236}">
                <a16:creationId xmlns:a16="http://schemas.microsoft.com/office/drawing/2014/main" id="{3E7DA3CF-9523-4B9D-8351-D1E377DD9B35}"/>
              </a:ext>
            </a:extLst>
          </p:cNvPr>
          <p:cNvSpPr/>
          <p:nvPr/>
        </p:nvSpPr>
        <p:spPr>
          <a:xfrm>
            <a:off x="6476757" y="2454596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7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13">
            <a:extLst>
              <a:ext uri="{FF2B5EF4-FFF2-40B4-BE49-F238E27FC236}">
                <a16:creationId xmlns:a16="http://schemas.microsoft.com/office/drawing/2014/main" id="{748125E5-F1C8-4A8B-B70D-68FFA0A60230}"/>
              </a:ext>
            </a:extLst>
          </p:cNvPr>
          <p:cNvSpPr/>
          <p:nvPr/>
        </p:nvSpPr>
        <p:spPr>
          <a:xfrm>
            <a:off x="6476757" y="3436392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14">
            <a:extLst>
              <a:ext uri="{FF2B5EF4-FFF2-40B4-BE49-F238E27FC236}">
                <a16:creationId xmlns:a16="http://schemas.microsoft.com/office/drawing/2014/main" id="{DE333544-670D-457B-BBC1-FC6EB5058EF1}"/>
              </a:ext>
            </a:extLst>
          </p:cNvPr>
          <p:cNvSpPr/>
          <p:nvPr/>
        </p:nvSpPr>
        <p:spPr>
          <a:xfrm>
            <a:off x="6480717" y="4449608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F6B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15">
            <a:extLst>
              <a:ext uri="{FF2B5EF4-FFF2-40B4-BE49-F238E27FC236}">
                <a16:creationId xmlns:a16="http://schemas.microsoft.com/office/drawing/2014/main" id="{C5112CA8-B433-4DDB-859E-000D577B9EDD}"/>
              </a:ext>
            </a:extLst>
          </p:cNvPr>
          <p:cNvSpPr/>
          <p:nvPr/>
        </p:nvSpPr>
        <p:spPr>
          <a:xfrm>
            <a:off x="6482697" y="5447114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F86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29F5F5-9737-472F-8DB2-7153C513AE5B}"/>
              </a:ext>
            </a:extLst>
          </p:cNvPr>
          <p:cNvSpPr txBox="1"/>
          <p:nvPr/>
        </p:nvSpPr>
        <p:spPr>
          <a:xfrm>
            <a:off x="6764789" y="2751738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bg1"/>
                </a:solidFill>
              </a:rPr>
              <a:t>대구대 독도 영토 학 연구소</a:t>
            </a:r>
            <a:r>
              <a:rPr lang="en-US" altLang="ko-KR" sz="1200" b="1" dirty="0">
                <a:solidFill>
                  <a:schemeClr val="bg1"/>
                </a:solidFill>
              </a:rPr>
              <a:t>(</a:t>
            </a:r>
            <a:r>
              <a:rPr lang="ko-KR" altLang="en-US" sz="1200" b="1" dirty="0">
                <a:solidFill>
                  <a:schemeClr val="bg1"/>
                </a:solidFill>
              </a:rPr>
              <a:t>소장</a:t>
            </a:r>
            <a:r>
              <a:rPr lang="en-US" altLang="ko-KR" sz="1200" b="1" dirty="0">
                <a:solidFill>
                  <a:schemeClr val="bg1"/>
                </a:solidFill>
              </a:rPr>
              <a:t>)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974052-5586-467A-A50A-F223D3CE9AD5}"/>
              </a:ext>
            </a:extLst>
          </p:cNvPr>
          <p:cNvSpPr txBox="1"/>
          <p:nvPr/>
        </p:nvSpPr>
        <p:spPr>
          <a:xfrm>
            <a:off x="6764789" y="3785669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‘</a:t>
            </a:r>
            <a:r>
              <a:rPr lang="ko-KR" altLang="en-US" sz="1200" b="1" dirty="0">
                <a:solidFill>
                  <a:schemeClr val="bg1"/>
                </a:solidFill>
              </a:rPr>
              <a:t>일본의 독도 영유권 날조</a:t>
            </a:r>
            <a:r>
              <a:rPr lang="en-US" altLang="ko-KR" sz="1200" b="1" dirty="0">
                <a:solidFill>
                  <a:schemeClr val="bg1"/>
                </a:solidFill>
              </a:rPr>
              <a:t>’</a:t>
            </a:r>
            <a:r>
              <a:rPr lang="ko-KR" altLang="en-US" sz="1200" b="1" dirty="0">
                <a:solidFill>
                  <a:schemeClr val="bg1"/>
                </a:solidFill>
              </a:rPr>
              <a:t> 출간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ABBEB3-F436-47A7-9DFD-39EBD7B04A7C}"/>
              </a:ext>
            </a:extLst>
          </p:cNvPr>
          <p:cNvSpPr txBox="1"/>
          <p:nvPr/>
        </p:nvSpPr>
        <p:spPr>
          <a:xfrm>
            <a:off x="6721371" y="4675132"/>
            <a:ext cx="295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‘</a:t>
            </a:r>
            <a:r>
              <a:rPr lang="ko-KR" altLang="en-US" sz="1200" b="1" dirty="0">
                <a:solidFill>
                  <a:schemeClr val="bg1"/>
                </a:solidFill>
              </a:rPr>
              <a:t>근대 일본인 지식인들이 인정한 한국의 고유 영토 독도와 울릉도</a:t>
            </a:r>
            <a:r>
              <a:rPr lang="en-US" altLang="ko-KR" sz="1200" b="1" dirty="0">
                <a:solidFill>
                  <a:schemeClr val="bg1"/>
                </a:solidFill>
              </a:rPr>
              <a:t>’</a:t>
            </a:r>
            <a:r>
              <a:rPr lang="ko-KR" altLang="en-US" sz="1200" b="1" dirty="0">
                <a:solidFill>
                  <a:schemeClr val="bg1"/>
                </a:solidFill>
              </a:rPr>
              <a:t> 출간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EC1FA7-A67A-4143-93F7-32A10FF99B5A}"/>
              </a:ext>
            </a:extLst>
          </p:cNvPr>
          <p:cNvSpPr txBox="1"/>
          <p:nvPr/>
        </p:nvSpPr>
        <p:spPr>
          <a:xfrm>
            <a:off x="6721370" y="5689700"/>
            <a:ext cx="295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‘</a:t>
            </a:r>
            <a:r>
              <a:rPr lang="ko-KR" altLang="en-US" sz="1200" b="1" dirty="0">
                <a:solidFill>
                  <a:schemeClr val="bg1"/>
                </a:solidFill>
              </a:rPr>
              <a:t>한국 영토 독도</a:t>
            </a:r>
            <a:r>
              <a:rPr lang="en-US" altLang="ko-KR" sz="1200" b="1" dirty="0">
                <a:solidFill>
                  <a:schemeClr val="bg1"/>
                </a:solidFill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</a:rPr>
              <a:t>일본의 영유권 조작 방식</a:t>
            </a:r>
            <a:r>
              <a:rPr lang="en-US" altLang="ko-KR" sz="1200" b="1" dirty="0">
                <a:solidFill>
                  <a:schemeClr val="bg1"/>
                </a:solidFill>
              </a:rPr>
              <a:t>’</a:t>
            </a:r>
            <a:r>
              <a:rPr lang="ko-KR" altLang="en-US" sz="1200" b="1" dirty="0">
                <a:solidFill>
                  <a:schemeClr val="bg1"/>
                </a:solidFill>
              </a:rPr>
              <a:t> 출간</a:t>
            </a:r>
          </a:p>
        </p:txBody>
      </p:sp>
      <p:cxnSp>
        <p:nvCxnSpPr>
          <p:cNvPr id="62" name="Straight Connector 40">
            <a:extLst>
              <a:ext uri="{FF2B5EF4-FFF2-40B4-BE49-F238E27FC236}">
                <a16:creationId xmlns:a16="http://schemas.microsoft.com/office/drawing/2014/main" id="{DD8CDEDE-D6EA-4F05-8699-D4909A565F65}"/>
              </a:ext>
            </a:extLst>
          </p:cNvPr>
          <p:cNvCxnSpPr>
            <a:endCxn id="37" idx="1"/>
          </p:cNvCxnSpPr>
          <p:nvPr/>
        </p:nvCxnSpPr>
        <p:spPr>
          <a:xfrm flipV="1">
            <a:off x="5665929" y="2918808"/>
            <a:ext cx="810828" cy="12296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44">
            <a:extLst>
              <a:ext uri="{FF2B5EF4-FFF2-40B4-BE49-F238E27FC236}">
                <a16:creationId xmlns:a16="http://schemas.microsoft.com/office/drawing/2014/main" id="{47132D1E-490C-4603-8DDD-2971F3870C89}"/>
              </a:ext>
            </a:extLst>
          </p:cNvPr>
          <p:cNvCxnSpPr>
            <a:endCxn id="39" idx="1"/>
          </p:cNvCxnSpPr>
          <p:nvPr/>
        </p:nvCxnSpPr>
        <p:spPr>
          <a:xfrm flipV="1">
            <a:off x="5663949" y="3900604"/>
            <a:ext cx="812808" cy="23210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47">
            <a:extLst>
              <a:ext uri="{FF2B5EF4-FFF2-40B4-BE49-F238E27FC236}">
                <a16:creationId xmlns:a16="http://schemas.microsoft.com/office/drawing/2014/main" id="{F6D256EB-D02D-4F9C-8991-9D3E4BC186A6}"/>
              </a:ext>
            </a:extLst>
          </p:cNvPr>
          <p:cNvCxnSpPr>
            <a:cxnSpLocks/>
          </p:cNvCxnSpPr>
          <p:nvPr/>
        </p:nvCxnSpPr>
        <p:spPr>
          <a:xfrm>
            <a:off x="5665929" y="4148419"/>
            <a:ext cx="812808" cy="76540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49">
            <a:extLst>
              <a:ext uri="{FF2B5EF4-FFF2-40B4-BE49-F238E27FC236}">
                <a16:creationId xmlns:a16="http://schemas.microsoft.com/office/drawing/2014/main" id="{3DF057C9-3D85-4894-A0C7-1D84C5C461BC}"/>
              </a:ext>
            </a:extLst>
          </p:cNvPr>
          <p:cNvCxnSpPr>
            <a:cxnSpLocks/>
          </p:cNvCxnSpPr>
          <p:nvPr/>
        </p:nvCxnSpPr>
        <p:spPr>
          <a:xfrm>
            <a:off x="5665929" y="4148419"/>
            <a:ext cx="816768" cy="174373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06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BA95AC3D-3539-49A0-BA17-22FA3228E687}"/>
              </a:ext>
            </a:extLst>
          </p:cNvPr>
          <p:cNvGrpSpPr/>
          <p:nvPr/>
        </p:nvGrpSpPr>
        <p:grpSpPr>
          <a:xfrm>
            <a:off x="11622643" y="352425"/>
            <a:ext cx="369332" cy="3857230"/>
            <a:chOff x="11622643" y="352425"/>
            <a:chExt cx="369332" cy="38572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340510-A0E0-44B6-BC98-5FE961A2B92B}"/>
                </a:ext>
              </a:extLst>
            </p:cNvPr>
            <p:cNvSpPr txBox="1"/>
            <p:nvPr/>
          </p:nvSpPr>
          <p:spPr>
            <a:xfrm>
              <a:off x="11622643" y="352425"/>
              <a:ext cx="369332" cy="9643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1200" dirty="0"/>
                <a:t>독도영토 학</a:t>
              </a: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B93C733A-7C2D-4314-AB3D-E982920082BD}"/>
                </a:ext>
              </a:extLst>
            </p:cNvPr>
            <p:cNvGrpSpPr/>
            <p:nvPr/>
          </p:nvGrpSpPr>
          <p:grpSpPr>
            <a:xfrm>
              <a:off x="11763241" y="1770442"/>
              <a:ext cx="69204" cy="2439213"/>
              <a:chOff x="11763241" y="1770442"/>
              <a:chExt cx="69204" cy="2439213"/>
            </a:xfrm>
          </p:grpSpPr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10848C3B-E1FA-4D55-9EC1-7BB497478D94}"/>
                  </a:ext>
                </a:extLst>
              </p:cNvPr>
              <p:cNvCxnSpPr/>
              <p:nvPr/>
            </p:nvCxnSpPr>
            <p:spPr>
              <a:xfrm>
                <a:off x="11797591" y="1770442"/>
                <a:ext cx="0" cy="22967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FDB241BB-C39A-4990-A90F-44721EF7BAED}"/>
                  </a:ext>
                </a:extLst>
              </p:cNvPr>
              <p:cNvSpPr/>
              <p:nvPr/>
            </p:nvSpPr>
            <p:spPr>
              <a:xfrm flipH="1" flipV="1">
                <a:off x="11763241" y="4140451"/>
                <a:ext cx="69204" cy="692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7948296-C17B-46CA-8458-5B39857C858A}"/>
              </a:ext>
            </a:extLst>
          </p:cNvPr>
          <p:cNvSpPr/>
          <p:nvPr/>
        </p:nvSpPr>
        <p:spPr>
          <a:xfrm>
            <a:off x="3987419" y="469033"/>
            <a:ext cx="4217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b="1" dirty="0">
                <a:solidFill>
                  <a:schemeClr val="accent1"/>
                </a:solidFill>
              </a:rPr>
              <a:t>독도 수호 방안</a:t>
            </a: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CC7C0858-36C9-458B-BD86-9ACEB9212DC7}"/>
              </a:ext>
            </a:extLst>
          </p:cNvPr>
          <p:cNvSpPr/>
          <p:nvPr/>
        </p:nvSpPr>
        <p:spPr>
          <a:xfrm>
            <a:off x="458464" y="1133777"/>
            <a:ext cx="688554" cy="688554"/>
          </a:xfrm>
          <a:prstGeom prst="ellipse">
            <a:avLst/>
          </a:prstGeom>
          <a:solidFill>
            <a:schemeClr val="bg1"/>
          </a:solidFill>
          <a:ln w="857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</a:rPr>
              <a:t>03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9D4D6EC-5E66-4B06-9E56-0469E99FB06D}"/>
              </a:ext>
            </a:extLst>
          </p:cNvPr>
          <p:cNvSpPr/>
          <p:nvPr/>
        </p:nvSpPr>
        <p:spPr>
          <a:xfrm>
            <a:off x="1227440" y="1237556"/>
            <a:ext cx="4436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sz="3200" b="1" dirty="0"/>
              <a:t>학술적 노력</a:t>
            </a:r>
            <a:endParaRPr lang="en-US" altLang="ko-KR" sz="3200" b="1" dirty="0"/>
          </a:p>
        </p:txBody>
      </p:sp>
      <p:pic>
        <p:nvPicPr>
          <p:cNvPr id="2052" name="Picture 4" descr="“日 끊임없이 분쟁 지역화 시도… 미래지향적 해법 찾아야” [제2회 독도국제포럼]">
            <a:extLst>
              <a:ext uri="{FF2B5EF4-FFF2-40B4-BE49-F238E27FC236}">
                <a16:creationId xmlns:a16="http://schemas.microsoft.com/office/drawing/2014/main" id="{028CF009-88C8-411D-82A6-45A97502B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14" y="3184346"/>
            <a:ext cx="5239517" cy="3143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66D214F-02A8-4A30-8EDC-28E0B06D0737}"/>
              </a:ext>
            </a:extLst>
          </p:cNvPr>
          <p:cNvSpPr/>
          <p:nvPr/>
        </p:nvSpPr>
        <p:spPr>
          <a:xfrm>
            <a:off x="7615169" y="3027743"/>
            <a:ext cx="1914526" cy="121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독도를 우리의 고유영토라는 사실을 거듭 환기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5D2238A-71FE-4595-9AB5-0C0FD5C8568A}"/>
              </a:ext>
            </a:extLst>
          </p:cNvPr>
          <p:cNvSpPr/>
          <p:nvPr/>
        </p:nvSpPr>
        <p:spPr>
          <a:xfrm>
            <a:off x="7686607" y="4616701"/>
            <a:ext cx="1771650" cy="1517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외교적 갈등 미래지향적 해법 모색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B2A0B8A-607F-4F30-AEF8-96C9B2D34330}"/>
              </a:ext>
            </a:extLst>
          </p:cNvPr>
          <p:cNvSpPr/>
          <p:nvPr/>
        </p:nvSpPr>
        <p:spPr>
          <a:xfrm>
            <a:off x="2743169" y="2528284"/>
            <a:ext cx="1914525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highlight>
                  <a:srgbClr val="808000"/>
                </a:highlight>
              </a:rPr>
              <a:t>독도국제포럼</a:t>
            </a:r>
          </a:p>
        </p:txBody>
      </p:sp>
      <p:cxnSp>
        <p:nvCxnSpPr>
          <p:cNvPr id="42" name="Straight Connector 40">
            <a:extLst>
              <a:ext uri="{FF2B5EF4-FFF2-40B4-BE49-F238E27FC236}">
                <a16:creationId xmlns:a16="http://schemas.microsoft.com/office/drawing/2014/main" id="{ACD7E0E6-BA3F-4AE6-950C-BED644DA2ED3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6367114" y="3635881"/>
            <a:ext cx="1248055" cy="865824"/>
          </a:xfrm>
          <a:prstGeom prst="line">
            <a:avLst/>
          </a:prstGeom>
          <a:ln w="190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0">
            <a:extLst>
              <a:ext uri="{FF2B5EF4-FFF2-40B4-BE49-F238E27FC236}">
                <a16:creationId xmlns:a16="http://schemas.microsoft.com/office/drawing/2014/main" id="{FDA49442-A96E-44E3-848D-2D52D495CB73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6367114" y="4501705"/>
            <a:ext cx="1319493" cy="873696"/>
          </a:xfrm>
          <a:prstGeom prst="line">
            <a:avLst/>
          </a:prstGeom>
          <a:ln w="190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34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BA95AC3D-3539-49A0-BA17-22FA3228E687}"/>
              </a:ext>
            </a:extLst>
          </p:cNvPr>
          <p:cNvGrpSpPr/>
          <p:nvPr/>
        </p:nvGrpSpPr>
        <p:grpSpPr>
          <a:xfrm>
            <a:off x="11622643" y="352425"/>
            <a:ext cx="369332" cy="3857230"/>
            <a:chOff x="11622643" y="352425"/>
            <a:chExt cx="369332" cy="38572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340510-A0E0-44B6-BC98-5FE961A2B92B}"/>
                </a:ext>
              </a:extLst>
            </p:cNvPr>
            <p:cNvSpPr txBox="1"/>
            <p:nvPr/>
          </p:nvSpPr>
          <p:spPr>
            <a:xfrm>
              <a:off x="11622643" y="352425"/>
              <a:ext cx="369332" cy="9643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1200" dirty="0"/>
                <a:t>독도영토 학</a:t>
              </a: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B93C733A-7C2D-4314-AB3D-E982920082BD}"/>
                </a:ext>
              </a:extLst>
            </p:cNvPr>
            <p:cNvGrpSpPr/>
            <p:nvPr/>
          </p:nvGrpSpPr>
          <p:grpSpPr>
            <a:xfrm>
              <a:off x="11763241" y="1770442"/>
              <a:ext cx="69204" cy="2439213"/>
              <a:chOff x="11763241" y="1770442"/>
              <a:chExt cx="69204" cy="2439213"/>
            </a:xfrm>
          </p:grpSpPr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10848C3B-E1FA-4D55-9EC1-7BB497478D94}"/>
                  </a:ext>
                </a:extLst>
              </p:cNvPr>
              <p:cNvCxnSpPr/>
              <p:nvPr/>
            </p:nvCxnSpPr>
            <p:spPr>
              <a:xfrm>
                <a:off x="11797591" y="1770442"/>
                <a:ext cx="0" cy="22967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FDB241BB-C39A-4990-A90F-44721EF7BAED}"/>
                  </a:ext>
                </a:extLst>
              </p:cNvPr>
              <p:cNvSpPr/>
              <p:nvPr/>
            </p:nvSpPr>
            <p:spPr>
              <a:xfrm flipH="1" flipV="1">
                <a:off x="11763241" y="4140451"/>
                <a:ext cx="69204" cy="692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7948296-C17B-46CA-8458-5B39857C858A}"/>
              </a:ext>
            </a:extLst>
          </p:cNvPr>
          <p:cNvSpPr/>
          <p:nvPr/>
        </p:nvSpPr>
        <p:spPr>
          <a:xfrm>
            <a:off x="3987419" y="469033"/>
            <a:ext cx="4217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b="1" dirty="0">
                <a:solidFill>
                  <a:schemeClr val="accent1"/>
                </a:solidFill>
              </a:rPr>
              <a:t>독도 수호 방안</a:t>
            </a: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CC7C0858-36C9-458B-BD86-9ACEB9212DC7}"/>
              </a:ext>
            </a:extLst>
          </p:cNvPr>
          <p:cNvSpPr/>
          <p:nvPr/>
        </p:nvSpPr>
        <p:spPr>
          <a:xfrm>
            <a:off x="458464" y="1133777"/>
            <a:ext cx="688554" cy="688554"/>
          </a:xfrm>
          <a:prstGeom prst="ellipse">
            <a:avLst/>
          </a:prstGeom>
          <a:solidFill>
            <a:schemeClr val="bg1"/>
          </a:solidFill>
          <a:ln w="857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</a:rPr>
              <a:t>03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9D4D6EC-5E66-4B06-9E56-0469E99FB06D}"/>
              </a:ext>
            </a:extLst>
          </p:cNvPr>
          <p:cNvSpPr/>
          <p:nvPr/>
        </p:nvSpPr>
        <p:spPr>
          <a:xfrm>
            <a:off x="1227440" y="1237556"/>
            <a:ext cx="4436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sz="3200" b="1" dirty="0"/>
              <a:t>학술적 노력</a:t>
            </a:r>
            <a:endParaRPr lang="en-US" altLang="ko-KR" sz="32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66D214F-02A8-4A30-8EDC-28E0B06D0737}"/>
              </a:ext>
            </a:extLst>
          </p:cNvPr>
          <p:cNvSpPr/>
          <p:nvPr/>
        </p:nvSpPr>
        <p:spPr>
          <a:xfrm>
            <a:off x="6631842" y="4000500"/>
            <a:ext cx="4129157" cy="13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hlinkClick r:id="rId2"/>
              </a:rPr>
              <a:t>https://tv.naver.com/v/11280165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5D2238A-71FE-4595-9AB5-0C0FD5C8568A}"/>
              </a:ext>
            </a:extLst>
          </p:cNvPr>
          <p:cNvSpPr/>
          <p:nvPr/>
        </p:nvSpPr>
        <p:spPr>
          <a:xfrm>
            <a:off x="7587770" y="2549776"/>
            <a:ext cx="1771650" cy="1517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독도국제포럼 관련영상 </a:t>
            </a: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E093D417-C5B1-4606-9C47-0C3E3BE54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80" y="2635362"/>
            <a:ext cx="5640525" cy="314858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6671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973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9" name="직사각형 38"/>
          <p:cNvSpPr/>
          <p:nvPr/>
        </p:nvSpPr>
        <p:spPr>
          <a:xfrm>
            <a:off x="-2731" y="-3749"/>
            <a:ext cx="12194731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6983" y="2917419"/>
            <a:ext cx="5528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chemeClr val="bg1"/>
                </a:solidFill>
                <a:latin typeface="+mj-lt"/>
              </a:rPr>
              <a:t>독도관련영상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22643" y="352425"/>
            <a:ext cx="369332" cy="9643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1200" dirty="0">
                <a:solidFill>
                  <a:schemeClr val="accent2"/>
                </a:solidFill>
              </a:rPr>
              <a:t>독도영토 학</a:t>
            </a:r>
          </a:p>
        </p:txBody>
      </p:sp>
    </p:spTree>
    <p:extLst>
      <p:ext uri="{BB962C8B-B14F-4D97-AF65-F5344CB8AC3E}">
        <p14:creationId xmlns:p14="http://schemas.microsoft.com/office/powerpoint/2010/main" val="2097796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BA95AC3D-3539-49A0-BA17-22FA3228E687}"/>
              </a:ext>
            </a:extLst>
          </p:cNvPr>
          <p:cNvGrpSpPr/>
          <p:nvPr/>
        </p:nvGrpSpPr>
        <p:grpSpPr>
          <a:xfrm>
            <a:off x="11622643" y="352425"/>
            <a:ext cx="369332" cy="3857230"/>
            <a:chOff x="11622643" y="352425"/>
            <a:chExt cx="369332" cy="38572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340510-A0E0-44B6-BC98-5FE961A2B92B}"/>
                </a:ext>
              </a:extLst>
            </p:cNvPr>
            <p:cNvSpPr txBox="1"/>
            <p:nvPr/>
          </p:nvSpPr>
          <p:spPr>
            <a:xfrm>
              <a:off x="11622643" y="352425"/>
              <a:ext cx="369332" cy="9643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1200" dirty="0"/>
                <a:t>독도영토 학</a:t>
              </a: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B93C733A-7C2D-4314-AB3D-E982920082BD}"/>
                </a:ext>
              </a:extLst>
            </p:cNvPr>
            <p:cNvGrpSpPr/>
            <p:nvPr/>
          </p:nvGrpSpPr>
          <p:grpSpPr>
            <a:xfrm>
              <a:off x="11763241" y="1770442"/>
              <a:ext cx="69204" cy="2439213"/>
              <a:chOff x="11763241" y="1770442"/>
              <a:chExt cx="69204" cy="2439213"/>
            </a:xfrm>
          </p:grpSpPr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10848C3B-E1FA-4D55-9EC1-7BB497478D94}"/>
                  </a:ext>
                </a:extLst>
              </p:cNvPr>
              <p:cNvCxnSpPr/>
              <p:nvPr/>
            </p:nvCxnSpPr>
            <p:spPr>
              <a:xfrm>
                <a:off x="11797591" y="1770442"/>
                <a:ext cx="0" cy="22967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FDB241BB-C39A-4990-A90F-44721EF7BAED}"/>
                  </a:ext>
                </a:extLst>
              </p:cNvPr>
              <p:cNvSpPr/>
              <p:nvPr/>
            </p:nvSpPr>
            <p:spPr>
              <a:xfrm flipH="1" flipV="1">
                <a:off x="11763241" y="4140451"/>
                <a:ext cx="69204" cy="692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7948296-C17B-46CA-8458-5B39857C858A}"/>
              </a:ext>
            </a:extLst>
          </p:cNvPr>
          <p:cNvSpPr/>
          <p:nvPr/>
        </p:nvSpPr>
        <p:spPr>
          <a:xfrm>
            <a:off x="3987419" y="469033"/>
            <a:ext cx="4217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b="1" dirty="0">
                <a:solidFill>
                  <a:schemeClr val="accent1"/>
                </a:solidFill>
              </a:rPr>
              <a:t>독도관련영상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9D4D6EC-5E66-4B06-9E56-0469E99FB06D}"/>
              </a:ext>
            </a:extLst>
          </p:cNvPr>
          <p:cNvSpPr/>
          <p:nvPr/>
        </p:nvSpPr>
        <p:spPr>
          <a:xfrm>
            <a:off x="1227440" y="1237556"/>
            <a:ext cx="4436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sz="3200" b="1" dirty="0"/>
              <a:t>독도관련영상</a:t>
            </a:r>
            <a:endParaRPr lang="en-US" altLang="ko-KR" sz="32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66D214F-02A8-4A30-8EDC-28E0B06D0737}"/>
              </a:ext>
            </a:extLst>
          </p:cNvPr>
          <p:cNvSpPr/>
          <p:nvPr/>
        </p:nvSpPr>
        <p:spPr>
          <a:xfrm>
            <a:off x="6370917" y="3678113"/>
            <a:ext cx="4129157" cy="13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hlinkClick r:id="rId2"/>
              </a:rPr>
              <a:t>https://www.youtube.com/watch?v=JBfE-qTPBFc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26DA4D46-A185-431F-9576-E9B62F6CA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41" y="2267699"/>
            <a:ext cx="5151802" cy="41212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A0D6FC1-3234-496C-A810-524522F3D230}"/>
              </a:ext>
            </a:extLst>
          </p:cNvPr>
          <p:cNvSpPr/>
          <p:nvPr/>
        </p:nvSpPr>
        <p:spPr>
          <a:xfrm>
            <a:off x="6666192" y="2313651"/>
            <a:ext cx="3000374" cy="1210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아름다운 우리 독도</a:t>
            </a:r>
          </a:p>
        </p:txBody>
      </p:sp>
    </p:spTree>
    <p:extLst>
      <p:ext uri="{BB962C8B-B14F-4D97-AF65-F5344CB8AC3E}">
        <p14:creationId xmlns:p14="http://schemas.microsoft.com/office/powerpoint/2010/main" val="164055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973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9" name="직사각형 38"/>
          <p:cNvSpPr/>
          <p:nvPr/>
        </p:nvSpPr>
        <p:spPr>
          <a:xfrm>
            <a:off x="-2731" y="-3749"/>
            <a:ext cx="12194731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6983" y="2917419"/>
            <a:ext cx="5528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err="1">
                <a:solidFill>
                  <a:schemeClr val="bg1"/>
                </a:solidFill>
                <a:latin typeface="+mj-lt"/>
              </a:rPr>
              <a:t>QnA</a:t>
            </a:r>
            <a:endParaRPr lang="ko-KR" alt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22643" y="352425"/>
            <a:ext cx="369332" cy="9643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1200" dirty="0">
                <a:solidFill>
                  <a:schemeClr val="accent2"/>
                </a:solidFill>
              </a:rPr>
              <a:t>독도영토 학</a:t>
            </a:r>
          </a:p>
        </p:txBody>
      </p:sp>
    </p:spTree>
    <p:extLst>
      <p:ext uri="{BB962C8B-B14F-4D97-AF65-F5344CB8AC3E}">
        <p14:creationId xmlns:p14="http://schemas.microsoft.com/office/powerpoint/2010/main" val="117936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:a16="http://schemas.microsoft.com/office/drawing/2014/main" id="{6A4C80B8-30A0-4AFE-A51D-190CFEAD784E}"/>
              </a:ext>
            </a:extLst>
          </p:cNvPr>
          <p:cNvSpPr/>
          <p:nvPr/>
        </p:nvSpPr>
        <p:spPr>
          <a:xfrm>
            <a:off x="10869541" y="5"/>
            <a:ext cx="1322463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ko-KR" altLang="en-US">
              <a:solidFill>
                <a:prstClr val="white"/>
              </a:solidFill>
              <a:latin typeface="Noto Sans"/>
              <a:ea typeface="맑은 고딕"/>
            </a:endParaRPr>
          </a:p>
        </p:txBody>
      </p: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95631EBF-6EDB-479E-96F8-79030D219016}"/>
              </a:ext>
            </a:extLst>
          </p:cNvPr>
          <p:cNvGrpSpPr/>
          <p:nvPr/>
        </p:nvGrpSpPr>
        <p:grpSpPr>
          <a:xfrm>
            <a:off x="4079028" y="1917281"/>
            <a:ext cx="688555" cy="3872175"/>
            <a:chOff x="5751723" y="2296952"/>
            <a:chExt cx="688554" cy="3872175"/>
          </a:xfrm>
        </p:grpSpPr>
        <p:sp>
          <p:nvSpPr>
            <p:cNvPr id="5" name="모서리가 둥근 직사각형 1">
              <a:extLst>
                <a:ext uri="{FF2B5EF4-FFF2-40B4-BE49-F238E27FC236}">
                  <a16:creationId xmlns:a16="http://schemas.microsoft.com/office/drawing/2014/main" id="{502EDA24-FA6A-4853-B5FC-12BBE0D7C4B0}"/>
                </a:ext>
              </a:extLst>
            </p:cNvPr>
            <p:cNvSpPr/>
            <p:nvPr/>
          </p:nvSpPr>
          <p:spPr>
            <a:xfrm>
              <a:off x="6042482" y="2684524"/>
              <a:ext cx="107036" cy="3205326"/>
            </a:xfrm>
            <a:prstGeom prst="roundRect">
              <a:avLst>
                <a:gd name="adj" fmla="val 3193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ko-KR" altLang="en-US">
                <a:solidFill>
                  <a:prstClr val="white"/>
                </a:solidFill>
                <a:latin typeface="Noto Sans"/>
                <a:ea typeface="맑은 고딕"/>
              </a:endParaRP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03C228D7-5A0B-44F2-9F5B-7557FD0268DF}"/>
                </a:ext>
              </a:extLst>
            </p:cNvPr>
            <p:cNvSpPr/>
            <p:nvPr/>
          </p:nvSpPr>
          <p:spPr>
            <a:xfrm>
              <a:off x="5751723" y="2296952"/>
              <a:ext cx="688554" cy="688554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en-US" altLang="ko-KR" sz="2000" b="1" dirty="0">
                  <a:solidFill>
                    <a:srgbClr val="FFD200">
                      <a:lumMod val="50000"/>
                    </a:srgbClr>
                  </a:solidFill>
                  <a:latin typeface="Noto Sans" panose="020B0502040504020204" pitchFamily="34" charset="0"/>
                  <a:ea typeface="맑은 고딕"/>
                </a:rPr>
                <a:t>01</a:t>
              </a:r>
              <a:endParaRPr lang="ko-KR" altLang="en-US" sz="2000" b="1" dirty="0">
                <a:solidFill>
                  <a:srgbClr val="FFD200">
                    <a:lumMod val="50000"/>
                  </a:srgbClr>
                </a:solidFill>
                <a:latin typeface="Noto Sans" panose="020B0502040504020204" pitchFamily="34" charset="0"/>
                <a:ea typeface="맑은 고딕"/>
              </a:endParaRPr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9B50D930-C116-4B9C-B0A8-C923575621F6}"/>
                </a:ext>
              </a:extLst>
            </p:cNvPr>
            <p:cNvSpPr/>
            <p:nvPr/>
          </p:nvSpPr>
          <p:spPr>
            <a:xfrm>
              <a:off x="5751723" y="3358159"/>
              <a:ext cx="688554" cy="688554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en-US" altLang="ko-KR" sz="2000" b="1" dirty="0">
                  <a:solidFill>
                    <a:srgbClr val="060B23"/>
                  </a:solidFill>
                  <a:latin typeface="Noto Sans" panose="020B0502040504020204" pitchFamily="34" charset="0"/>
                  <a:ea typeface="맑은 고딕"/>
                </a:rPr>
                <a:t>02</a:t>
              </a:r>
              <a:endParaRPr lang="ko-KR" altLang="en-US" sz="2000" b="1" dirty="0">
                <a:solidFill>
                  <a:srgbClr val="060B23"/>
                </a:solidFill>
                <a:latin typeface="Noto Sans" panose="020B0502040504020204" pitchFamily="34" charset="0"/>
                <a:ea typeface="맑은 고딕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747703C-8ECF-496F-A167-47AD6567AE02}"/>
                </a:ext>
              </a:extLst>
            </p:cNvPr>
            <p:cNvSpPr/>
            <p:nvPr/>
          </p:nvSpPr>
          <p:spPr>
            <a:xfrm>
              <a:off x="5751723" y="4419366"/>
              <a:ext cx="688554" cy="688554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en-US" altLang="ko-KR" sz="2000" b="1" dirty="0">
                  <a:solidFill>
                    <a:srgbClr val="414141"/>
                  </a:solidFill>
                  <a:latin typeface="Noto Sans" panose="020B0502040504020204" pitchFamily="34" charset="0"/>
                  <a:ea typeface="맑은 고딕"/>
                </a:rPr>
                <a:t>03</a:t>
              </a:r>
              <a:endParaRPr lang="ko-KR" altLang="en-US" sz="2000" b="1" dirty="0">
                <a:solidFill>
                  <a:srgbClr val="414141"/>
                </a:solidFill>
                <a:latin typeface="Noto Sans" panose="020B0502040504020204" pitchFamily="34" charset="0"/>
                <a:ea typeface="맑은 고딕"/>
              </a:endParaRP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33F26B33-CD70-4EC7-A811-D2A741AED5C6}"/>
                </a:ext>
              </a:extLst>
            </p:cNvPr>
            <p:cNvSpPr/>
            <p:nvPr/>
          </p:nvSpPr>
          <p:spPr>
            <a:xfrm>
              <a:off x="5751723" y="5480573"/>
              <a:ext cx="688554" cy="688554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en-US" altLang="ko-KR" sz="2000" b="1" dirty="0">
                  <a:solidFill>
                    <a:srgbClr val="7F7F7F"/>
                  </a:solidFill>
                  <a:latin typeface="Noto Sans" panose="020B0502040504020204" pitchFamily="34" charset="0"/>
                  <a:ea typeface="맑은 고딕"/>
                </a:rPr>
                <a:t>04</a:t>
              </a:r>
              <a:endParaRPr lang="ko-KR" altLang="en-US" sz="2000" b="1" dirty="0">
                <a:solidFill>
                  <a:srgbClr val="7F7F7F"/>
                </a:solidFill>
                <a:latin typeface="Noto Sans" panose="020B0502040504020204" pitchFamily="34" charset="0"/>
                <a:ea typeface="맑은 고딕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633A987-7B6E-4B9A-9C23-3A17CB99FF72}"/>
              </a:ext>
            </a:extLst>
          </p:cNvPr>
          <p:cNvSpPr txBox="1"/>
          <p:nvPr/>
        </p:nvSpPr>
        <p:spPr>
          <a:xfrm>
            <a:off x="6187211" y="881360"/>
            <a:ext cx="37732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>
              <a:defRPr/>
            </a:pPr>
            <a:r>
              <a:rPr lang="ko-KR" altLang="en-US" sz="5000" dirty="0">
                <a:solidFill>
                  <a:srgbClr val="060B23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목차</a:t>
            </a:r>
          </a:p>
        </p:txBody>
      </p: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520FC7F2-7AC8-4C56-9703-C0C163D296FF}"/>
              </a:ext>
            </a:extLst>
          </p:cNvPr>
          <p:cNvGrpSpPr/>
          <p:nvPr/>
        </p:nvGrpSpPr>
        <p:grpSpPr>
          <a:xfrm>
            <a:off x="11622659" y="352429"/>
            <a:ext cx="369332" cy="3857231"/>
            <a:chOff x="11622644" y="352425"/>
            <a:chExt cx="369331" cy="385723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2A2D54C-5F63-4AC9-9870-61EF640B50DF}"/>
                </a:ext>
              </a:extLst>
            </p:cNvPr>
            <p:cNvSpPr txBox="1"/>
            <p:nvPr/>
          </p:nvSpPr>
          <p:spPr>
            <a:xfrm>
              <a:off x="11622644" y="352425"/>
              <a:ext cx="369331" cy="9611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4377">
                <a:defRPr/>
              </a:pPr>
              <a:r>
                <a:rPr lang="ko-KR" altLang="en-US" sz="1200" dirty="0">
                  <a:solidFill>
                    <a:srgbClr val="060B23"/>
                  </a:solidFill>
                  <a:latin typeface="Noto Sans"/>
                  <a:ea typeface="맑은 고딕"/>
                </a:rPr>
                <a:t>독도영토 학</a:t>
              </a:r>
            </a:p>
          </p:txBody>
        </p: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983F4D82-3A78-428E-9B0D-5B3595885AFA}"/>
                </a:ext>
              </a:extLst>
            </p:cNvPr>
            <p:cNvGrpSpPr/>
            <p:nvPr/>
          </p:nvGrpSpPr>
          <p:grpSpPr>
            <a:xfrm>
              <a:off x="11763241" y="1770442"/>
              <a:ext cx="69204" cy="2439213"/>
              <a:chOff x="11763241" y="1770442"/>
              <a:chExt cx="69204" cy="2439213"/>
            </a:xfrm>
          </p:grpSpPr>
          <p:cxnSp>
            <p:nvCxnSpPr>
              <p:cNvPr id="86" name="직선 연결선 85">
                <a:extLst>
                  <a:ext uri="{FF2B5EF4-FFF2-40B4-BE49-F238E27FC236}">
                    <a16:creationId xmlns:a16="http://schemas.microsoft.com/office/drawing/2014/main" id="{A9E39DE0-65DC-44AD-A82B-DC4C3C7D7A0D}"/>
                  </a:ext>
                </a:extLst>
              </p:cNvPr>
              <p:cNvCxnSpPr/>
              <p:nvPr/>
            </p:nvCxnSpPr>
            <p:spPr>
              <a:xfrm>
                <a:off x="11797591" y="1770442"/>
                <a:ext cx="0" cy="229673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타원 86">
                <a:extLst>
                  <a:ext uri="{FF2B5EF4-FFF2-40B4-BE49-F238E27FC236}">
                    <a16:creationId xmlns:a16="http://schemas.microsoft.com/office/drawing/2014/main" id="{2FFE84E5-1D6A-4867-A1F6-C295509691FA}"/>
                  </a:ext>
                </a:extLst>
              </p:cNvPr>
              <p:cNvSpPr/>
              <p:nvPr/>
            </p:nvSpPr>
            <p:spPr>
              <a:xfrm flipH="1" flipV="1">
                <a:off x="11763241" y="4140451"/>
                <a:ext cx="69204" cy="692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ko-KR" altLang="en-US" dirty="0">
                  <a:solidFill>
                    <a:prstClr val="white"/>
                  </a:solidFill>
                  <a:latin typeface="Noto Sans"/>
                  <a:ea typeface="맑은 고딕"/>
                </a:endParaRPr>
              </a:p>
            </p:txBody>
          </p:sp>
        </p:grp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E70BDCA3-896E-4E95-B938-5E5D68208A27}"/>
              </a:ext>
            </a:extLst>
          </p:cNvPr>
          <p:cNvGrpSpPr/>
          <p:nvPr/>
        </p:nvGrpSpPr>
        <p:grpSpPr>
          <a:xfrm flipH="1">
            <a:off x="5221470" y="2783421"/>
            <a:ext cx="3773215" cy="996667"/>
            <a:chOff x="903412" y="2030221"/>
            <a:chExt cx="2789789" cy="996666"/>
          </a:xfrm>
        </p:grpSpPr>
        <p:sp>
          <p:nvSpPr>
            <p:cNvPr id="91" name="모서리가 둥근 직사각형 8">
              <a:extLst>
                <a:ext uri="{FF2B5EF4-FFF2-40B4-BE49-F238E27FC236}">
                  <a16:creationId xmlns:a16="http://schemas.microsoft.com/office/drawing/2014/main" id="{566F1370-0F46-40A5-9E55-8A1629A0BFFC}"/>
                </a:ext>
              </a:extLst>
            </p:cNvPr>
            <p:cNvSpPr/>
            <p:nvPr/>
          </p:nvSpPr>
          <p:spPr>
            <a:xfrm>
              <a:off x="903412" y="2030221"/>
              <a:ext cx="2664296" cy="996666"/>
            </a:xfrm>
            <a:prstGeom prst="roundRect">
              <a:avLst>
                <a:gd name="adj" fmla="val 1284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서울남산 장체EB" panose="02020603020101020101" pitchFamily="18" charset="-127"/>
                  <a:ea typeface="서울남산 장체EB" panose="02020603020101020101" pitchFamily="18" charset="-127"/>
                </a:rPr>
                <a:t>일본의 주장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endParaRPr>
            </a:p>
          </p:txBody>
        </p:sp>
        <p:sp>
          <p:nvSpPr>
            <p:cNvPr id="92" name="이등변 삼각형 91">
              <a:extLst>
                <a:ext uri="{FF2B5EF4-FFF2-40B4-BE49-F238E27FC236}">
                  <a16:creationId xmlns:a16="http://schemas.microsoft.com/office/drawing/2014/main" id="{20DD1621-2E7B-4E4B-AE3E-BD2D5FC3A512}"/>
                </a:ext>
              </a:extLst>
            </p:cNvPr>
            <p:cNvSpPr/>
            <p:nvPr/>
          </p:nvSpPr>
          <p:spPr>
            <a:xfrm rot="5400000">
              <a:off x="3518022" y="2487564"/>
              <a:ext cx="228206" cy="122153"/>
            </a:xfrm>
            <a:prstGeom prst="triangl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ko-KR" altLang="en-US" sz="2000">
                <a:solidFill>
                  <a:prstClr val="white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endParaRPr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0001C367-E064-4D9D-9E39-ABBC08D1DF2E}"/>
              </a:ext>
            </a:extLst>
          </p:cNvPr>
          <p:cNvGrpSpPr/>
          <p:nvPr/>
        </p:nvGrpSpPr>
        <p:grpSpPr>
          <a:xfrm>
            <a:off x="243687" y="1791602"/>
            <a:ext cx="3633866" cy="3132666"/>
            <a:chOff x="919482" y="-85691"/>
            <a:chExt cx="2773719" cy="3132663"/>
          </a:xfrm>
        </p:grpSpPr>
        <p:sp>
          <p:nvSpPr>
            <p:cNvPr id="94" name="모서리가 둥근 직사각형 8">
              <a:extLst>
                <a:ext uri="{FF2B5EF4-FFF2-40B4-BE49-F238E27FC236}">
                  <a16:creationId xmlns:a16="http://schemas.microsoft.com/office/drawing/2014/main" id="{B345B7A9-2E8A-46DE-BF89-8B654211BBF9}"/>
                </a:ext>
              </a:extLst>
            </p:cNvPr>
            <p:cNvSpPr/>
            <p:nvPr/>
          </p:nvSpPr>
          <p:spPr>
            <a:xfrm>
              <a:off x="919482" y="2050306"/>
              <a:ext cx="2664296" cy="996666"/>
            </a:xfrm>
            <a:prstGeom prst="roundRect">
              <a:avLst>
                <a:gd name="adj" fmla="val 1284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endParaRPr>
            </a:p>
            <a:p>
              <a:pPr algn="ctr" defTabSz="914377">
                <a:defRPr/>
              </a:pP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서울남산 장체EB" panose="02020603020101020101" pitchFamily="18" charset="-127"/>
                  <a:ea typeface="서울남산 장체EB" panose="02020603020101020101" pitchFamily="18" charset="-127"/>
                </a:rPr>
                <a:t>     독도 수호 방안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endParaRPr>
            </a:p>
            <a:p>
              <a:pPr algn="ctr" defTabSz="914377">
                <a:defRPr/>
              </a:pP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endParaRPr>
            </a:p>
          </p:txBody>
        </p:sp>
        <p:sp>
          <p:nvSpPr>
            <p:cNvPr id="95" name="이등변 삼각형 94">
              <a:extLst>
                <a:ext uri="{FF2B5EF4-FFF2-40B4-BE49-F238E27FC236}">
                  <a16:creationId xmlns:a16="http://schemas.microsoft.com/office/drawing/2014/main" id="{672C7C80-D42E-4E5F-B138-525CE086A41A}"/>
                </a:ext>
              </a:extLst>
            </p:cNvPr>
            <p:cNvSpPr/>
            <p:nvPr/>
          </p:nvSpPr>
          <p:spPr>
            <a:xfrm rot="5400000">
              <a:off x="3518022" y="2487564"/>
              <a:ext cx="228206" cy="122153"/>
            </a:xfrm>
            <a:prstGeom prst="triangl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ko-KR" altLang="en-US" sz="2000">
                <a:solidFill>
                  <a:prstClr val="white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endParaRPr>
            </a:p>
          </p:txBody>
        </p:sp>
        <p:sp>
          <p:nvSpPr>
            <p:cNvPr id="41" name="모서리가 둥근 직사각형 8">
              <a:extLst>
                <a:ext uri="{FF2B5EF4-FFF2-40B4-BE49-F238E27FC236}">
                  <a16:creationId xmlns:a16="http://schemas.microsoft.com/office/drawing/2014/main" id="{C8D07EF3-6259-4B8D-94B3-CD92BCC092F3}"/>
                </a:ext>
              </a:extLst>
            </p:cNvPr>
            <p:cNvSpPr/>
            <p:nvPr/>
          </p:nvSpPr>
          <p:spPr>
            <a:xfrm>
              <a:off x="924559" y="-85691"/>
              <a:ext cx="2664296" cy="996666"/>
            </a:xfrm>
            <a:prstGeom prst="roundRect">
              <a:avLst>
                <a:gd name="adj" fmla="val 1284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endParaRPr>
            </a:p>
            <a:p>
              <a:pPr algn="ctr" defTabSz="914377">
                <a:defRPr/>
              </a:pP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서울남산 장체EB" panose="02020603020101020101" pitchFamily="18" charset="-127"/>
                  <a:ea typeface="서울남산 장체EB" panose="02020603020101020101" pitchFamily="18" charset="-127"/>
                </a:rPr>
                <a:t>     독도의 정의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endParaRPr>
            </a:p>
            <a:p>
              <a:pPr algn="ctr" defTabSz="914377">
                <a:defRPr/>
              </a:pP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endParaRPr>
            </a:p>
          </p:txBody>
        </p:sp>
        <p:sp>
          <p:nvSpPr>
            <p:cNvPr id="42" name="이등변 삼각형 41">
              <a:extLst>
                <a:ext uri="{FF2B5EF4-FFF2-40B4-BE49-F238E27FC236}">
                  <a16:creationId xmlns:a16="http://schemas.microsoft.com/office/drawing/2014/main" id="{DBB709D8-03FB-4D7A-AEE7-FC91040BC2F7}"/>
                </a:ext>
              </a:extLst>
            </p:cNvPr>
            <p:cNvSpPr/>
            <p:nvPr/>
          </p:nvSpPr>
          <p:spPr>
            <a:xfrm rot="5400000">
              <a:off x="3518022" y="323189"/>
              <a:ext cx="228206" cy="122153"/>
            </a:xfrm>
            <a:prstGeom prst="triangl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ko-KR" altLang="en-US" sz="2000">
                <a:solidFill>
                  <a:prstClr val="white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E3F1CD5E-44E4-4CEB-9838-512185467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3" y="1809451"/>
            <a:ext cx="514059" cy="993735"/>
          </a:xfrm>
          <a:prstGeom prst="rect">
            <a:avLst/>
          </a:prstGeom>
        </p:spPr>
      </p:pic>
      <p:sp>
        <p:nvSpPr>
          <p:cNvPr id="99" name="직사각형 9">
            <a:extLst>
              <a:ext uri="{FF2B5EF4-FFF2-40B4-BE49-F238E27FC236}">
                <a16:creationId xmlns:a16="http://schemas.microsoft.com/office/drawing/2014/main" id="{463F5AD5-EA28-48DB-ADFB-26B601E43CC0}"/>
              </a:ext>
            </a:extLst>
          </p:cNvPr>
          <p:cNvSpPr/>
          <p:nvPr/>
        </p:nvSpPr>
        <p:spPr>
          <a:xfrm flipH="1">
            <a:off x="8480626" y="2783420"/>
            <a:ext cx="514059" cy="996667"/>
          </a:xfrm>
          <a:custGeom>
            <a:avLst/>
            <a:gdLst/>
            <a:ahLst/>
            <a:cxnLst/>
            <a:rect l="l" t="t" r="r" b="b"/>
            <a:pathLst>
              <a:path w="648072" h="996666">
                <a:moveTo>
                  <a:pt x="128012" y="0"/>
                </a:moveTo>
                <a:lnTo>
                  <a:pt x="648072" y="0"/>
                </a:lnTo>
                <a:lnTo>
                  <a:pt x="648072" y="996666"/>
                </a:lnTo>
                <a:lnTo>
                  <a:pt x="128012" y="996666"/>
                </a:lnTo>
                <a:cubicBezTo>
                  <a:pt x="57313" y="996666"/>
                  <a:pt x="0" y="939353"/>
                  <a:pt x="0" y="868654"/>
                </a:cubicBezTo>
                <a:lnTo>
                  <a:pt x="0" y="128012"/>
                </a:lnTo>
                <a:cubicBezTo>
                  <a:pt x="0" y="57313"/>
                  <a:pt x="57313" y="0"/>
                  <a:pt x="1280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20D6B6DC-957A-426A-A1B7-14A890B47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6" y="3907516"/>
            <a:ext cx="554948" cy="999831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04333835-5204-41AB-AAFA-BB3E0BE27CC8}"/>
              </a:ext>
            </a:extLst>
          </p:cNvPr>
          <p:cNvGrpSpPr/>
          <p:nvPr/>
        </p:nvGrpSpPr>
        <p:grpSpPr>
          <a:xfrm flipH="1">
            <a:off x="5221470" y="4820374"/>
            <a:ext cx="3773215" cy="996667"/>
            <a:chOff x="903412" y="2030221"/>
            <a:chExt cx="2789789" cy="996666"/>
          </a:xfrm>
        </p:grpSpPr>
        <p:sp>
          <p:nvSpPr>
            <p:cNvPr id="32" name="모서리가 둥근 직사각형 8">
              <a:extLst>
                <a:ext uri="{FF2B5EF4-FFF2-40B4-BE49-F238E27FC236}">
                  <a16:creationId xmlns:a16="http://schemas.microsoft.com/office/drawing/2014/main" id="{78896F65-0194-4EB8-8EA6-B6C202091BA7}"/>
                </a:ext>
              </a:extLst>
            </p:cNvPr>
            <p:cNvSpPr/>
            <p:nvPr/>
          </p:nvSpPr>
          <p:spPr>
            <a:xfrm>
              <a:off x="903412" y="2030221"/>
              <a:ext cx="2664296" cy="996666"/>
            </a:xfrm>
            <a:prstGeom prst="roundRect">
              <a:avLst>
                <a:gd name="adj" fmla="val 1284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서울남산 장체EB" panose="02020603020101020101" pitchFamily="18" charset="-127"/>
                  <a:ea typeface="서울남산 장체EB" panose="02020603020101020101" pitchFamily="18" charset="-127"/>
                </a:rPr>
                <a:t>느낀 점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endParaRPr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76716B43-C206-4A53-B5E1-7BF01CFCC953}"/>
                </a:ext>
              </a:extLst>
            </p:cNvPr>
            <p:cNvSpPr/>
            <p:nvPr/>
          </p:nvSpPr>
          <p:spPr>
            <a:xfrm rot="5400000">
              <a:off x="3518022" y="2487564"/>
              <a:ext cx="228206" cy="122153"/>
            </a:xfrm>
            <a:prstGeom prst="triangl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ko-KR" altLang="en-US" sz="2000">
                <a:solidFill>
                  <a:prstClr val="white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endParaRPr>
            </a:p>
          </p:txBody>
        </p:sp>
      </p:grpSp>
      <p:sp>
        <p:nvSpPr>
          <p:cNvPr id="34" name="직사각형 9">
            <a:extLst>
              <a:ext uri="{FF2B5EF4-FFF2-40B4-BE49-F238E27FC236}">
                <a16:creationId xmlns:a16="http://schemas.microsoft.com/office/drawing/2014/main" id="{08507563-2649-4880-8A1E-50F16F838BD9}"/>
              </a:ext>
            </a:extLst>
          </p:cNvPr>
          <p:cNvSpPr/>
          <p:nvPr/>
        </p:nvSpPr>
        <p:spPr>
          <a:xfrm flipH="1">
            <a:off x="8480626" y="4820374"/>
            <a:ext cx="514059" cy="996667"/>
          </a:xfrm>
          <a:custGeom>
            <a:avLst/>
            <a:gdLst/>
            <a:ahLst/>
            <a:cxnLst/>
            <a:rect l="l" t="t" r="r" b="b"/>
            <a:pathLst>
              <a:path w="648072" h="996666">
                <a:moveTo>
                  <a:pt x="128012" y="0"/>
                </a:moveTo>
                <a:lnTo>
                  <a:pt x="648072" y="0"/>
                </a:lnTo>
                <a:lnTo>
                  <a:pt x="648072" y="996666"/>
                </a:lnTo>
                <a:lnTo>
                  <a:pt x="128012" y="996666"/>
                </a:lnTo>
                <a:cubicBezTo>
                  <a:pt x="57313" y="996666"/>
                  <a:pt x="0" y="939353"/>
                  <a:pt x="0" y="868654"/>
                </a:cubicBezTo>
                <a:lnTo>
                  <a:pt x="0" y="128012"/>
                </a:lnTo>
                <a:cubicBezTo>
                  <a:pt x="0" y="57313"/>
                  <a:pt x="57313" y="0"/>
                  <a:pt x="12801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5073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독도...">
            <a:extLst>
              <a:ext uri="{FF2B5EF4-FFF2-40B4-BE49-F238E27FC236}">
                <a16:creationId xmlns:a16="http://schemas.microsoft.com/office/drawing/2014/main" id="{B3D4B3E3-9022-46F6-BE19-64F73B941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43271AF1-7E96-4155-98F8-B7CE9CC76F78}"/>
              </a:ext>
            </a:extLst>
          </p:cNvPr>
          <p:cNvSpPr/>
          <p:nvPr/>
        </p:nvSpPr>
        <p:spPr>
          <a:xfrm>
            <a:off x="1581570" y="1581150"/>
            <a:ext cx="30285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5000" dirty="0">
                <a:latin typeface="+mj-lt"/>
              </a:rPr>
              <a:t>Thanks,</a:t>
            </a:r>
          </a:p>
        </p:txBody>
      </p:sp>
    </p:spTree>
    <p:extLst>
      <p:ext uri="{BB962C8B-B14F-4D97-AF65-F5344CB8AC3E}">
        <p14:creationId xmlns:p14="http://schemas.microsoft.com/office/powerpoint/2010/main" val="2845859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2104A0-34BC-4827-83D3-D9A33759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571D62-98C0-40C1-BE84-2FC027B6A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70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973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9" name="직사각형 38"/>
          <p:cNvSpPr/>
          <p:nvPr/>
        </p:nvSpPr>
        <p:spPr>
          <a:xfrm>
            <a:off x="-2731" y="-3749"/>
            <a:ext cx="12194731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76834" y="2921168"/>
            <a:ext cx="4341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chemeClr val="bg1"/>
                </a:solidFill>
                <a:latin typeface="+mj-lt"/>
              </a:rPr>
              <a:t>독도의 정의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22643" y="352425"/>
            <a:ext cx="369332" cy="9643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1200" dirty="0">
                <a:solidFill>
                  <a:schemeClr val="accent2"/>
                </a:solidFill>
              </a:rPr>
              <a:t>독도영토 학</a:t>
            </a:r>
          </a:p>
        </p:txBody>
      </p:sp>
    </p:spTree>
    <p:extLst>
      <p:ext uri="{BB962C8B-B14F-4D97-AF65-F5344CB8AC3E}">
        <p14:creationId xmlns:p14="http://schemas.microsoft.com/office/powerpoint/2010/main" val="366603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62466" y="927232"/>
            <a:ext cx="14670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000" dirty="0">
                <a:latin typeface="+mj-lt"/>
              </a:rPr>
              <a:t>독도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11622643" y="352425"/>
            <a:ext cx="369332" cy="3857230"/>
            <a:chOff x="11622643" y="352425"/>
            <a:chExt cx="369332" cy="3857230"/>
          </a:xfrm>
        </p:grpSpPr>
        <p:sp>
          <p:nvSpPr>
            <p:cNvPr id="11" name="TextBox 10"/>
            <p:cNvSpPr txBox="1"/>
            <p:nvPr/>
          </p:nvSpPr>
          <p:spPr>
            <a:xfrm>
              <a:off x="11622643" y="352425"/>
              <a:ext cx="369332" cy="9643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1200" dirty="0"/>
                <a:t>독도영토 학</a:t>
              </a: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11763241" y="1770442"/>
              <a:ext cx="69204" cy="2439213"/>
              <a:chOff x="11763241" y="1770442"/>
              <a:chExt cx="69204" cy="2439213"/>
            </a:xfrm>
          </p:grpSpPr>
          <p:cxnSp>
            <p:nvCxnSpPr>
              <p:cNvPr id="13" name="직선 연결선 12"/>
              <p:cNvCxnSpPr/>
              <p:nvPr/>
            </p:nvCxnSpPr>
            <p:spPr>
              <a:xfrm>
                <a:off x="11797591" y="1770442"/>
                <a:ext cx="0" cy="22967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타원 13"/>
              <p:cNvSpPr/>
              <p:nvPr/>
            </p:nvSpPr>
            <p:spPr>
              <a:xfrm flipH="1" flipV="1">
                <a:off x="11763241" y="4140451"/>
                <a:ext cx="69204" cy="692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7" name="그룹 16"/>
          <p:cNvGrpSpPr/>
          <p:nvPr/>
        </p:nvGrpSpPr>
        <p:grpSpPr>
          <a:xfrm>
            <a:off x="2373966" y="1805769"/>
            <a:ext cx="1556837" cy="989591"/>
            <a:chOff x="2481966" y="1464402"/>
            <a:chExt cx="1556837" cy="989591"/>
          </a:xfrm>
        </p:grpSpPr>
        <p:sp>
          <p:nvSpPr>
            <p:cNvPr id="9" name="TextBox 8"/>
            <p:cNvSpPr txBox="1"/>
            <p:nvPr/>
          </p:nvSpPr>
          <p:spPr>
            <a:xfrm>
              <a:off x="2481966" y="2053883"/>
              <a:ext cx="1556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000" b="1" dirty="0"/>
                <a:t>동도와 서도</a:t>
              </a:r>
            </a:p>
          </p:txBody>
        </p:sp>
        <p:sp>
          <p:nvSpPr>
            <p:cNvPr id="15" name="타원 14"/>
            <p:cNvSpPr/>
            <p:nvPr/>
          </p:nvSpPr>
          <p:spPr>
            <a:xfrm>
              <a:off x="3456436" y="1464402"/>
              <a:ext cx="550578" cy="55057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13874" y="1558153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897843" y="4123376"/>
            <a:ext cx="3032960" cy="1297367"/>
            <a:chOff x="1005843" y="1464402"/>
            <a:chExt cx="3032960" cy="1297367"/>
          </a:xfrm>
        </p:grpSpPr>
        <p:sp>
          <p:nvSpPr>
            <p:cNvPr id="20" name="TextBox 19"/>
            <p:cNvSpPr txBox="1"/>
            <p:nvPr/>
          </p:nvSpPr>
          <p:spPr>
            <a:xfrm>
              <a:off x="1005843" y="2053883"/>
              <a:ext cx="3032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/>
                <a:t>한반도에서 가장 오래된 화산 섬</a:t>
              </a:r>
            </a:p>
          </p:txBody>
        </p:sp>
        <p:sp>
          <p:nvSpPr>
            <p:cNvPr id="21" name="타원 20"/>
            <p:cNvSpPr/>
            <p:nvPr/>
          </p:nvSpPr>
          <p:spPr>
            <a:xfrm>
              <a:off x="3456436" y="1464402"/>
              <a:ext cx="550578" cy="55057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8328" y="1539636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8086250" y="1770442"/>
            <a:ext cx="2858881" cy="1297367"/>
            <a:chOff x="925404" y="1616802"/>
            <a:chExt cx="2858881" cy="1297367"/>
          </a:xfrm>
        </p:grpSpPr>
        <p:sp>
          <p:nvSpPr>
            <p:cNvPr id="24" name="TextBox 23"/>
            <p:cNvSpPr txBox="1"/>
            <p:nvPr/>
          </p:nvSpPr>
          <p:spPr>
            <a:xfrm>
              <a:off x="925404" y="2206283"/>
              <a:ext cx="28588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/>
                <a:t>울릉도 동남쪽 </a:t>
              </a:r>
              <a:r>
                <a:rPr lang="en-US" altLang="ko-KR" sz="2000" b="1" dirty="0"/>
                <a:t>87.4km </a:t>
              </a:r>
              <a:r>
                <a:rPr lang="ko-KR" altLang="en-US" sz="2000" b="1" dirty="0"/>
                <a:t>떨어진 곳에 위치</a:t>
              </a:r>
            </a:p>
          </p:txBody>
        </p:sp>
        <p:sp>
          <p:nvSpPr>
            <p:cNvPr id="25" name="타원 24"/>
            <p:cNvSpPr/>
            <p:nvPr/>
          </p:nvSpPr>
          <p:spPr>
            <a:xfrm>
              <a:off x="1000150" y="1616802"/>
              <a:ext cx="550578" cy="55057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45960" y="1703765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8086251" y="4056027"/>
            <a:ext cx="3010374" cy="1297367"/>
            <a:chOff x="925405" y="1616802"/>
            <a:chExt cx="3010374" cy="1297367"/>
          </a:xfrm>
        </p:grpSpPr>
        <p:sp>
          <p:nvSpPr>
            <p:cNvPr id="31" name="TextBox 30"/>
            <p:cNvSpPr txBox="1"/>
            <p:nvPr/>
          </p:nvSpPr>
          <p:spPr>
            <a:xfrm>
              <a:off x="925405" y="2206283"/>
              <a:ext cx="30103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/>
                <a:t>우리나라 천연기념물 </a:t>
              </a:r>
              <a:r>
                <a:rPr lang="en-US" altLang="ko-KR" sz="2000" b="1" dirty="0"/>
                <a:t>336</a:t>
              </a:r>
              <a:r>
                <a:rPr lang="ko-KR" altLang="en-US" sz="2000" b="1" dirty="0"/>
                <a:t>호로 지정</a:t>
              </a:r>
            </a:p>
          </p:txBody>
        </p:sp>
        <p:sp>
          <p:nvSpPr>
            <p:cNvPr id="32" name="타원 31"/>
            <p:cNvSpPr/>
            <p:nvPr/>
          </p:nvSpPr>
          <p:spPr>
            <a:xfrm>
              <a:off x="1000150" y="1616802"/>
              <a:ext cx="550578" cy="55057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45960" y="1703765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3987419" y="469033"/>
            <a:ext cx="4217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b="1" dirty="0">
                <a:solidFill>
                  <a:schemeClr val="accent1"/>
                </a:solidFill>
              </a:rPr>
              <a:t>독도의 정의</a:t>
            </a:r>
          </a:p>
        </p:txBody>
      </p:sp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360D327D-8412-4888-91F1-BCCCC72907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r="16705"/>
          <a:stretch>
            <a:fillRect/>
          </a:stretch>
        </p:blipFill>
        <p:spPr>
          <a:xfrm>
            <a:off x="4192316" y="1877873"/>
            <a:ext cx="3789206" cy="3789206"/>
          </a:xfrm>
        </p:spPr>
      </p:pic>
    </p:spTree>
    <p:extLst>
      <p:ext uri="{BB962C8B-B14F-4D97-AF65-F5344CB8AC3E}">
        <p14:creationId xmlns:p14="http://schemas.microsoft.com/office/powerpoint/2010/main" val="324828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741" y="1770442"/>
            <a:ext cx="110799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atin typeface="+mj-lt"/>
              </a:rPr>
              <a:t>동도</a:t>
            </a:r>
            <a:endParaRPr lang="en-US" altLang="ko-KR" sz="3600" dirty="0">
              <a:latin typeface="+mj-lt"/>
            </a:endParaRPr>
          </a:p>
          <a:p>
            <a:pPr algn="ctr"/>
            <a:endParaRPr lang="en-US" altLang="ko-KR" sz="3600" dirty="0">
              <a:latin typeface="+mj-lt"/>
            </a:endParaRPr>
          </a:p>
          <a:p>
            <a:pPr algn="ctr"/>
            <a:endParaRPr lang="en-US" altLang="ko-KR" sz="3600" dirty="0">
              <a:latin typeface="+mj-lt"/>
            </a:endParaRPr>
          </a:p>
          <a:p>
            <a:pPr algn="ctr"/>
            <a:endParaRPr lang="en-US" altLang="ko-KR" sz="3600" dirty="0">
              <a:latin typeface="+mj-lt"/>
            </a:endParaRPr>
          </a:p>
          <a:p>
            <a:pPr algn="ctr"/>
            <a:endParaRPr lang="en-US" altLang="ko-KR" sz="3600" dirty="0">
              <a:latin typeface="+mj-lt"/>
            </a:endParaRPr>
          </a:p>
          <a:p>
            <a:pPr algn="ctr"/>
            <a:endParaRPr lang="en-US" altLang="ko-KR" sz="3600" dirty="0">
              <a:latin typeface="+mj-lt"/>
            </a:endParaRPr>
          </a:p>
          <a:p>
            <a:pPr algn="ctr"/>
            <a:r>
              <a:rPr lang="ko-KR" altLang="en-US" sz="3600" dirty="0">
                <a:latin typeface="+mj-lt"/>
              </a:rPr>
              <a:t>서도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11622643" y="352425"/>
            <a:ext cx="369332" cy="3857230"/>
            <a:chOff x="11622643" y="352425"/>
            <a:chExt cx="369332" cy="3857230"/>
          </a:xfrm>
        </p:grpSpPr>
        <p:sp>
          <p:nvSpPr>
            <p:cNvPr id="11" name="TextBox 10"/>
            <p:cNvSpPr txBox="1"/>
            <p:nvPr/>
          </p:nvSpPr>
          <p:spPr>
            <a:xfrm>
              <a:off x="11622643" y="352425"/>
              <a:ext cx="369332" cy="9643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1200" dirty="0"/>
                <a:t>독도영토 학</a:t>
              </a: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11763241" y="1770442"/>
              <a:ext cx="69204" cy="2439213"/>
              <a:chOff x="11763241" y="1770442"/>
              <a:chExt cx="69204" cy="2439213"/>
            </a:xfrm>
          </p:grpSpPr>
          <p:cxnSp>
            <p:nvCxnSpPr>
              <p:cNvPr id="13" name="직선 연결선 12"/>
              <p:cNvCxnSpPr/>
              <p:nvPr/>
            </p:nvCxnSpPr>
            <p:spPr>
              <a:xfrm>
                <a:off x="11797591" y="1770442"/>
                <a:ext cx="0" cy="22967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타원 13"/>
              <p:cNvSpPr/>
              <p:nvPr/>
            </p:nvSpPr>
            <p:spPr>
              <a:xfrm flipH="1" flipV="1">
                <a:off x="11763241" y="4140451"/>
                <a:ext cx="69204" cy="692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3987419" y="469033"/>
            <a:ext cx="4217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b="1" dirty="0">
                <a:solidFill>
                  <a:schemeClr val="accent1"/>
                </a:solidFill>
              </a:rPr>
              <a:t>독도의 정의</a:t>
            </a:r>
          </a:p>
        </p:txBody>
      </p:sp>
      <p:pic>
        <p:nvPicPr>
          <p:cNvPr id="1026" name="Picture 2" descr="아름다운 우리의 최동단 섬 독도 - 겨울독도 동도에서 바라본 서도 (14.12~15.02) ">
            <a:extLst>
              <a:ext uri="{FF2B5EF4-FFF2-40B4-BE49-F238E27FC236}">
                <a16:creationId xmlns:a16="http://schemas.microsoft.com/office/drawing/2014/main" id="{36D8203C-455F-4700-A74B-CFF7A9BF6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63" y="4209655"/>
            <a:ext cx="2752724" cy="2219325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독도 동도">
            <a:extLst>
              <a:ext uri="{FF2B5EF4-FFF2-40B4-BE49-F238E27FC236}">
                <a16:creationId xmlns:a16="http://schemas.microsoft.com/office/drawing/2014/main" id="{B2586A34-25E2-43B0-BCCA-0318796F0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63" y="1204653"/>
            <a:ext cx="2752723" cy="2219325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AB06EF1-DDCF-4319-808F-385BC5758924}"/>
              </a:ext>
            </a:extLst>
          </p:cNvPr>
          <p:cNvSpPr/>
          <p:nvPr/>
        </p:nvSpPr>
        <p:spPr>
          <a:xfrm>
            <a:off x="6400800" y="1319134"/>
            <a:ext cx="4410630" cy="211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높이 </a:t>
            </a:r>
            <a:r>
              <a:rPr lang="en-US" altLang="ko-KR" dirty="0"/>
              <a:t>98.6m </a:t>
            </a:r>
            <a:r>
              <a:rPr lang="ko-KR" altLang="en-US" dirty="0"/>
              <a:t>둘레 </a:t>
            </a:r>
            <a:r>
              <a:rPr lang="en-US" altLang="ko-KR" dirty="0"/>
              <a:t>2.8km </a:t>
            </a:r>
            <a:r>
              <a:rPr lang="ko-KR" altLang="en-US" dirty="0"/>
              <a:t>면적 </a:t>
            </a:r>
            <a:r>
              <a:rPr lang="en-US" altLang="ko-KR" dirty="0"/>
              <a:t>73.297m</a:t>
            </a:r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유인</a:t>
            </a:r>
            <a:r>
              <a:rPr lang="en-US" altLang="ko-KR" dirty="0"/>
              <a:t> </a:t>
            </a:r>
            <a:r>
              <a:rPr lang="ko-KR" altLang="en-US" dirty="0"/>
              <a:t>등대 비롯 해양수산 시설이 설치 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946EEC2-F636-4EE5-A434-C37B9993F856}"/>
              </a:ext>
            </a:extLst>
          </p:cNvPr>
          <p:cNvSpPr/>
          <p:nvPr/>
        </p:nvSpPr>
        <p:spPr>
          <a:xfrm>
            <a:off x="6400800" y="4140451"/>
            <a:ext cx="4410630" cy="211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높이 </a:t>
            </a:r>
            <a:r>
              <a:rPr lang="en-US" altLang="ko-KR" dirty="0"/>
              <a:t>168.5m </a:t>
            </a:r>
            <a:r>
              <a:rPr lang="ko-KR" altLang="en-US" dirty="0"/>
              <a:t>둘레 </a:t>
            </a:r>
            <a:r>
              <a:rPr lang="en-US" altLang="ko-KR" dirty="0"/>
              <a:t>2.6km </a:t>
            </a:r>
            <a:r>
              <a:rPr lang="ko-KR" altLang="en-US" dirty="0"/>
              <a:t>면적</a:t>
            </a:r>
            <a:r>
              <a:rPr lang="en-US" altLang="ko-KR" dirty="0"/>
              <a:t>88.639m</a:t>
            </a:r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주민숙소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63B5EDC-5736-491F-9200-4F4E3C956D30}"/>
              </a:ext>
            </a:extLst>
          </p:cNvPr>
          <p:cNvSpPr/>
          <p:nvPr/>
        </p:nvSpPr>
        <p:spPr>
          <a:xfrm>
            <a:off x="10454547" y="4581130"/>
            <a:ext cx="236442" cy="295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78D43F3-9D7B-48A0-8CAE-7EA9C59AF43E}"/>
              </a:ext>
            </a:extLst>
          </p:cNvPr>
          <p:cNvSpPr/>
          <p:nvPr/>
        </p:nvSpPr>
        <p:spPr>
          <a:xfrm>
            <a:off x="10454547" y="1770442"/>
            <a:ext cx="236442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2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9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973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9" name="직사각형 38"/>
          <p:cNvSpPr/>
          <p:nvPr/>
        </p:nvSpPr>
        <p:spPr>
          <a:xfrm>
            <a:off x="-2731" y="-3749"/>
            <a:ext cx="12194731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4634" y="2917419"/>
            <a:ext cx="5162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chemeClr val="bg1"/>
                </a:solidFill>
                <a:latin typeface="+mj-lt"/>
              </a:rPr>
              <a:t>일본의 주장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22643" y="352425"/>
            <a:ext cx="369332" cy="9643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1200" dirty="0">
                <a:solidFill>
                  <a:schemeClr val="accent2"/>
                </a:solidFill>
              </a:rPr>
              <a:t>독도영토 학</a:t>
            </a:r>
          </a:p>
        </p:txBody>
      </p:sp>
    </p:spTree>
    <p:extLst>
      <p:ext uri="{BB962C8B-B14F-4D97-AF65-F5344CB8AC3E}">
        <p14:creationId xmlns:p14="http://schemas.microsoft.com/office/powerpoint/2010/main" val="298901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802741" y="1293621"/>
            <a:ext cx="34099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+mj-lt"/>
              </a:rPr>
              <a:t>Business </a:t>
            </a:r>
          </a:p>
          <a:p>
            <a:r>
              <a:rPr lang="en-US" altLang="ko-KR" sz="6000" dirty="0">
                <a:solidFill>
                  <a:schemeClr val="bg1"/>
                </a:solidFill>
                <a:latin typeface="+mj-lt"/>
              </a:rPr>
              <a:t>Projects</a:t>
            </a:r>
            <a:endParaRPr lang="ko-KR" altLang="en-US" sz="6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11622643" y="352425"/>
            <a:ext cx="369332" cy="3857230"/>
            <a:chOff x="11622643" y="352425"/>
            <a:chExt cx="369332" cy="3857230"/>
          </a:xfrm>
        </p:grpSpPr>
        <p:sp>
          <p:nvSpPr>
            <p:cNvPr id="59" name="TextBox 58"/>
            <p:cNvSpPr txBox="1"/>
            <p:nvPr/>
          </p:nvSpPr>
          <p:spPr>
            <a:xfrm>
              <a:off x="11622643" y="352425"/>
              <a:ext cx="369332" cy="9643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1200" dirty="0"/>
                <a:t>독도영토 학</a:t>
              </a: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11763241" y="1770442"/>
              <a:ext cx="69204" cy="2439213"/>
              <a:chOff x="11763241" y="1770442"/>
              <a:chExt cx="69204" cy="2439213"/>
            </a:xfrm>
          </p:grpSpPr>
          <p:cxnSp>
            <p:nvCxnSpPr>
              <p:cNvPr id="61" name="직선 연결선 60"/>
              <p:cNvCxnSpPr/>
              <p:nvPr/>
            </p:nvCxnSpPr>
            <p:spPr>
              <a:xfrm>
                <a:off x="11797591" y="1770442"/>
                <a:ext cx="0" cy="22967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타원 61"/>
              <p:cNvSpPr/>
              <p:nvPr/>
            </p:nvSpPr>
            <p:spPr>
              <a:xfrm flipH="1" flipV="1">
                <a:off x="11763241" y="4140451"/>
                <a:ext cx="69204" cy="692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159ADD-5241-4EAD-8501-7DC5F24A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1939860"/>
            <a:ext cx="4915392" cy="49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직사각형 64">
            <a:extLst>
              <a:ext uri="{FF2B5EF4-FFF2-40B4-BE49-F238E27FC236}">
                <a16:creationId xmlns:a16="http://schemas.microsoft.com/office/drawing/2014/main" id="{499B8C40-F3F3-4A7A-BF37-C848E93DFFC3}"/>
              </a:ext>
            </a:extLst>
          </p:cNvPr>
          <p:cNvSpPr/>
          <p:nvPr/>
        </p:nvSpPr>
        <p:spPr>
          <a:xfrm>
            <a:off x="3987419" y="469033"/>
            <a:ext cx="4217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b="1" dirty="0">
                <a:solidFill>
                  <a:schemeClr val="accent1"/>
                </a:solidFill>
              </a:rPr>
              <a:t>일본의 주장</a:t>
            </a: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30D3F1CF-A06F-458A-8B53-2A7904463A58}"/>
              </a:ext>
            </a:extLst>
          </p:cNvPr>
          <p:cNvSpPr/>
          <p:nvPr/>
        </p:nvSpPr>
        <p:spPr>
          <a:xfrm>
            <a:off x="1227441" y="1237556"/>
            <a:ext cx="3673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sz="3200" b="1" dirty="0"/>
              <a:t>교과서 왜곡</a:t>
            </a:r>
            <a:endParaRPr lang="en-US" altLang="ko-KR" sz="3200" b="1" dirty="0"/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8B9E8F70-957D-4C5E-98AA-9D3CA8F1B2D1}"/>
              </a:ext>
            </a:extLst>
          </p:cNvPr>
          <p:cNvSpPr/>
          <p:nvPr/>
        </p:nvSpPr>
        <p:spPr>
          <a:xfrm>
            <a:off x="458464" y="1133777"/>
            <a:ext cx="688554" cy="688554"/>
          </a:xfrm>
          <a:prstGeom prst="ellipse">
            <a:avLst/>
          </a:prstGeom>
          <a:solidFill>
            <a:schemeClr val="bg1"/>
          </a:solidFill>
          <a:ln w="857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</a:rPr>
              <a:t>01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9E16755-6CE8-4384-BABE-0A25D297C124}"/>
              </a:ext>
            </a:extLst>
          </p:cNvPr>
          <p:cNvSpPr/>
          <p:nvPr/>
        </p:nvSpPr>
        <p:spPr>
          <a:xfrm>
            <a:off x="6422711" y="4067175"/>
            <a:ext cx="5057769" cy="2530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highlight>
                  <a:srgbClr val="C0C0C0"/>
                </a:highlight>
              </a:rPr>
              <a:t>“</a:t>
            </a:r>
            <a:r>
              <a:rPr lang="ko-KR" altLang="en-US" sz="2000" b="1" dirty="0">
                <a:highlight>
                  <a:srgbClr val="C0C0C0"/>
                </a:highlight>
              </a:rPr>
              <a:t>일본 해상에 있는 다케시마는 일본 고유의 영토이지만 한국이 불법 점령하고 있습니다＂라고 기술된 내용</a:t>
            </a:r>
          </a:p>
        </p:txBody>
      </p:sp>
      <p:sp>
        <p:nvSpPr>
          <p:cNvPr id="2048" name="직사각형 2047">
            <a:extLst>
              <a:ext uri="{FF2B5EF4-FFF2-40B4-BE49-F238E27FC236}">
                <a16:creationId xmlns:a16="http://schemas.microsoft.com/office/drawing/2014/main" id="{0651E567-C3B5-43E0-B23B-FFD1D14641F2}"/>
              </a:ext>
            </a:extLst>
          </p:cNvPr>
          <p:cNvSpPr/>
          <p:nvPr/>
        </p:nvSpPr>
        <p:spPr>
          <a:xfrm>
            <a:off x="6038358" y="2237717"/>
            <a:ext cx="3119979" cy="994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highlight>
                  <a:srgbClr val="C0C0C0"/>
                </a:highlight>
              </a:rPr>
              <a:t>도쿄서적 사회교과서</a:t>
            </a:r>
          </a:p>
        </p:txBody>
      </p:sp>
      <p:sp>
        <p:nvSpPr>
          <p:cNvPr id="2049" name="화살표: 오른쪽 2048">
            <a:extLst>
              <a:ext uri="{FF2B5EF4-FFF2-40B4-BE49-F238E27FC236}">
                <a16:creationId xmlns:a16="http://schemas.microsoft.com/office/drawing/2014/main" id="{A3CDE9C8-D102-4ADA-ADC8-758F4B833CDF}"/>
              </a:ext>
            </a:extLst>
          </p:cNvPr>
          <p:cNvSpPr/>
          <p:nvPr/>
        </p:nvSpPr>
        <p:spPr>
          <a:xfrm>
            <a:off x="5301134" y="5035518"/>
            <a:ext cx="936311" cy="3693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271AAB09-DB96-4FDE-90F6-07D5B2A95772}"/>
              </a:ext>
            </a:extLst>
          </p:cNvPr>
          <p:cNvSpPr/>
          <p:nvPr/>
        </p:nvSpPr>
        <p:spPr>
          <a:xfrm>
            <a:off x="5301134" y="2567609"/>
            <a:ext cx="936311" cy="3693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59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802741" y="1293621"/>
            <a:ext cx="34099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+mj-lt"/>
              </a:rPr>
              <a:t>Business </a:t>
            </a:r>
          </a:p>
          <a:p>
            <a:r>
              <a:rPr lang="en-US" altLang="ko-KR" sz="6000" dirty="0">
                <a:solidFill>
                  <a:schemeClr val="bg1"/>
                </a:solidFill>
                <a:latin typeface="+mj-lt"/>
              </a:rPr>
              <a:t>Projects</a:t>
            </a:r>
            <a:endParaRPr lang="ko-KR" altLang="en-US" sz="6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11622643" y="352425"/>
            <a:ext cx="369332" cy="3857230"/>
            <a:chOff x="11622643" y="352425"/>
            <a:chExt cx="369332" cy="3857230"/>
          </a:xfrm>
        </p:grpSpPr>
        <p:sp>
          <p:nvSpPr>
            <p:cNvPr id="59" name="TextBox 58"/>
            <p:cNvSpPr txBox="1"/>
            <p:nvPr/>
          </p:nvSpPr>
          <p:spPr>
            <a:xfrm>
              <a:off x="11622643" y="352425"/>
              <a:ext cx="369332" cy="9643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1200" dirty="0"/>
                <a:t>독도영토 학</a:t>
              </a: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11763241" y="1770442"/>
              <a:ext cx="69204" cy="2439213"/>
              <a:chOff x="11763241" y="1770442"/>
              <a:chExt cx="69204" cy="2439213"/>
            </a:xfrm>
          </p:grpSpPr>
          <p:cxnSp>
            <p:nvCxnSpPr>
              <p:cNvPr id="61" name="직선 연결선 60"/>
              <p:cNvCxnSpPr/>
              <p:nvPr/>
            </p:nvCxnSpPr>
            <p:spPr>
              <a:xfrm>
                <a:off x="11797591" y="1770442"/>
                <a:ext cx="0" cy="22967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타원 61"/>
              <p:cNvSpPr/>
              <p:nvPr/>
            </p:nvSpPr>
            <p:spPr>
              <a:xfrm flipH="1" flipV="1">
                <a:off x="11763241" y="4140451"/>
                <a:ext cx="69204" cy="692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99B8C40-F3F3-4A7A-BF37-C848E93DFFC3}"/>
              </a:ext>
            </a:extLst>
          </p:cNvPr>
          <p:cNvSpPr/>
          <p:nvPr/>
        </p:nvSpPr>
        <p:spPr>
          <a:xfrm>
            <a:off x="3987419" y="469033"/>
            <a:ext cx="4217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b="1" dirty="0">
                <a:solidFill>
                  <a:schemeClr val="accent1"/>
                </a:solidFill>
              </a:rPr>
              <a:t>일본의 주장</a:t>
            </a: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30D3F1CF-A06F-458A-8B53-2A7904463A58}"/>
              </a:ext>
            </a:extLst>
          </p:cNvPr>
          <p:cNvSpPr/>
          <p:nvPr/>
        </p:nvSpPr>
        <p:spPr>
          <a:xfrm>
            <a:off x="1227441" y="1237556"/>
            <a:ext cx="3673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sz="3200" b="1" dirty="0"/>
              <a:t>일본 외무성</a:t>
            </a:r>
            <a:endParaRPr lang="en-US" altLang="ko-KR" sz="3200" b="1" dirty="0"/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8B9E8F70-957D-4C5E-98AA-9D3CA8F1B2D1}"/>
              </a:ext>
            </a:extLst>
          </p:cNvPr>
          <p:cNvSpPr/>
          <p:nvPr/>
        </p:nvSpPr>
        <p:spPr>
          <a:xfrm>
            <a:off x="458464" y="1133777"/>
            <a:ext cx="688554" cy="688554"/>
          </a:xfrm>
          <a:prstGeom prst="ellipse">
            <a:avLst/>
          </a:prstGeom>
          <a:solidFill>
            <a:schemeClr val="bg1"/>
          </a:solidFill>
          <a:ln w="857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</a:rPr>
              <a:t>02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C379A041-BA8D-49CE-93F1-4A7E1BF26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67" y="2127967"/>
            <a:ext cx="4704711" cy="446980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BC73661-B23C-4A47-BF69-3023803CDDE7}"/>
              </a:ext>
            </a:extLst>
          </p:cNvPr>
          <p:cNvSpPr/>
          <p:nvPr/>
        </p:nvSpPr>
        <p:spPr>
          <a:xfrm>
            <a:off x="6229591" y="3232613"/>
            <a:ext cx="3551058" cy="1410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일본의 중앙 행정 기관인 성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省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의 하나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>
                <a:solidFill>
                  <a:schemeClr val="tx1"/>
                </a:solidFill>
              </a:rPr>
              <a:t>외교 정책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통상 항해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경제 협력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조약 체결 따위의 대외행정 사무를 맡아본다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3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>
            <a:extLst>
              <a:ext uri="{FF2B5EF4-FFF2-40B4-BE49-F238E27FC236}">
                <a16:creationId xmlns:a16="http://schemas.microsoft.com/office/drawing/2014/main" id="{0286F118-B6CD-46F3-8E50-E4301139D51D}"/>
              </a:ext>
            </a:extLst>
          </p:cNvPr>
          <p:cNvGrpSpPr/>
          <p:nvPr/>
        </p:nvGrpSpPr>
        <p:grpSpPr>
          <a:xfrm>
            <a:off x="7431912" y="1913610"/>
            <a:ext cx="4362233" cy="4702143"/>
            <a:chOff x="4567071" y="1844824"/>
            <a:chExt cx="4037377" cy="370473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C7F669-0035-4622-A3E4-471A1E260DDA}"/>
                </a:ext>
              </a:extLst>
            </p:cNvPr>
            <p:cNvSpPr/>
            <p:nvPr/>
          </p:nvSpPr>
          <p:spPr>
            <a:xfrm>
              <a:off x="4580881" y="3930857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5913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6802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600945"/>
                <a:gd name="connsiteX1" fmla="*/ 1676901 w 1676901"/>
                <a:gd name="connsiteY1" fmla="*/ 745725 h 1600945"/>
                <a:gd name="connsiteX2" fmla="*/ 1668023 w 1676901"/>
                <a:gd name="connsiteY2" fmla="*/ 1600945 h 1600945"/>
                <a:gd name="connsiteX3" fmla="*/ 0 w 1676901"/>
                <a:gd name="connsiteY3" fmla="*/ 100620 h 1600945"/>
                <a:gd name="connsiteX4" fmla="*/ 0 w 1676901"/>
                <a:gd name="connsiteY4" fmla="*/ 0 h 160094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3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3" y="1333627"/>
                    <a:pt x="1668023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48000">
                  <a:srgbClr val="A0C458">
                    <a:alpha val="0"/>
                  </a:srgbClr>
                </a:gs>
                <a:gs pos="77000">
                  <a:srgbClr val="A0C458">
                    <a:alpha val="85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A628259E-D889-4561-A2E0-0B5A46B192C6}"/>
                </a:ext>
              </a:extLst>
            </p:cNvPr>
            <p:cNvSpPr/>
            <p:nvPr/>
          </p:nvSpPr>
          <p:spPr>
            <a:xfrm>
              <a:off x="457200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48000">
                  <a:srgbClr val="A0C458">
                    <a:alpha val="0"/>
                  </a:srgbClr>
                </a:gs>
                <a:gs pos="77000">
                  <a:srgbClr val="A0C458">
                    <a:alpha val="85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F075B653-7038-4AAB-9048-27E51C98976C}"/>
                </a:ext>
              </a:extLst>
            </p:cNvPr>
            <p:cNvSpPr/>
            <p:nvPr/>
          </p:nvSpPr>
          <p:spPr>
            <a:xfrm>
              <a:off x="6228184" y="1844824"/>
              <a:ext cx="2376264" cy="864096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D89572E0-476C-4870-8936-CCEAA96ECDD6}"/>
                </a:ext>
              </a:extLst>
            </p:cNvPr>
            <p:cNvSpPr/>
            <p:nvPr/>
          </p:nvSpPr>
          <p:spPr>
            <a:xfrm>
              <a:off x="4577918" y="1844824"/>
              <a:ext cx="1668022" cy="1822885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022" h="1822885">
                  <a:moveTo>
                    <a:pt x="0" y="1713390"/>
                  </a:moveTo>
                  <a:lnTo>
                    <a:pt x="1650267" y="0"/>
                  </a:lnTo>
                  <a:lnTo>
                    <a:pt x="1668022" y="855218"/>
                  </a:lnTo>
                  <a:lnTo>
                    <a:pt x="35511" y="1822885"/>
                  </a:lnTo>
                  <a:lnTo>
                    <a:pt x="0" y="1713390"/>
                  </a:lnTo>
                  <a:close/>
                </a:path>
              </a:pathLst>
            </a:custGeom>
            <a:gradFill flip="none" rotWithShape="1">
              <a:gsLst>
                <a:gs pos="42000">
                  <a:srgbClr val="A0C458">
                    <a:alpha val="0"/>
                  </a:srgbClr>
                </a:gs>
                <a:gs pos="77000">
                  <a:srgbClr val="A0C458">
                    <a:alpha val="85000"/>
                  </a:srgb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0FA66342-BE41-4E05-BC67-BF8F9CFCC753}"/>
                </a:ext>
              </a:extLst>
            </p:cNvPr>
            <p:cNvSpPr/>
            <p:nvPr/>
          </p:nvSpPr>
          <p:spPr>
            <a:xfrm>
              <a:off x="6228184" y="2787832"/>
              <a:ext cx="2376264" cy="864096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325B5C40-BAE4-4CF6-8D1C-D7B5CBD58FB5}"/>
                </a:ext>
              </a:extLst>
            </p:cNvPr>
            <p:cNvSpPr/>
            <p:nvPr/>
          </p:nvSpPr>
          <p:spPr>
            <a:xfrm>
              <a:off x="6228184" y="3730840"/>
              <a:ext cx="2376264" cy="864096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7E6AABE2-94E1-4CE5-AED5-A303716BD409}"/>
                </a:ext>
              </a:extLst>
            </p:cNvPr>
            <p:cNvSpPr/>
            <p:nvPr/>
          </p:nvSpPr>
          <p:spPr>
            <a:xfrm>
              <a:off x="6228184" y="4673848"/>
              <a:ext cx="2376264" cy="864096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816EDC2E-E879-4850-BDF3-C716918C7EB3}"/>
                </a:ext>
              </a:extLst>
            </p:cNvPr>
            <p:cNvSpPr/>
            <p:nvPr/>
          </p:nvSpPr>
          <p:spPr>
            <a:xfrm>
              <a:off x="456707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rgbClr val="A0C458">
                    <a:alpha val="0"/>
                  </a:srgbClr>
                </a:gs>
                <a:gs pos="84000">
                  <a:srgbClr val="A0C458">
                    <a:alpha val="8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4B10D746-33E6-463F-9FFD-4B89269AB0E7}"/>
              </a:ext>
            </a:extLst>
          </p:cNvPr>
          <p:cNvGrpSpPr/>
          <p:nvPr/>
        </p:nvGrpSpPr>
        <p:grpSpPr>
          <a:xfrm flipH="1">
            <a:off x="496706" y="1963981"/>
            <a:ext cx="4543253" cy="4705350"/>
            <a:chOff x="4567071" y="1844824"/>
            <a:chExt cx="4037377" cy="3695855"/>
          </a:xfrm>
        </p:grpSpPr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D9335D38-6D97-4FEE-A34D-10190C882145}"/>
                </a:ext>
              </a:extLst>
            </p:cNvPr>
            <p:cNvSpPr/>
            <p:nvPr/>
          </p:nvSpPr>
          <p:spPr>
            <a:xfrm>
              <a:off x="4580881" y="3921979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2" y="1333627"/>
                    <a:pt x="1668022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48000">
                  <a:srgbClr val="F6BF4A">
                    <a:alpha val="0"/>
                  </a:srgbClr>
                </a:gs>
                <a:gs pos="77000">
                  <a:srgbClr val="F6BF4A">
                    <a:alpha val="85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AAFEB10E-674F-4378-9C35-D80241DE85C3}"/>
                </a:ext>
              </a:extLst>
            </p:cNvPr>
            <p:cNvSpPr/>
            <p:nvPr/>
          </p:nvSpPr>
          <p:spPr>
            <a:xfrm>
              <a:off x="457200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48000">
                  <a:srgbClr val="F6BF4A">
                    <a:alpha val="0"/>
                  </a:srgbClr>
                </a:gs>
                <a:gs pos="77000">
                  <a:srgbClr val="F6BF4A">
                    <a:alpha val="85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486A04BC-F96B-4C4F-9704-822606E62517}"/>
                </a:ext>
              </a:extLst>
            </p:cNvPr>
            <p:cNvSpPr/>
            <p:nvPr/>
          </p:nvSpPr>
          <p:spPr>
            <a:xfrm>
              <a:off x="6228184" y="1844824"/>
              <a:ext cx="2376264" cy="864096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C8A819FC-001A-4C07-B953-659061C21C13}"/>
                </a:ext>
              </a:extLst>
            </p:cNvPr>
            <p:cNvSpPr/>
            <p:nvPr/>
          </p:nvSpPr>
          <p:spPr>
            <a:xfrm>
              <a:off x="4577918" y="1844824"/>
              <a:ext cx="1668022" cy="1822885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022" h="1822885">
                  <a:moveTo>
                    <a:pt x="0" y="1713390"/>
                  </a:moveTo>
                  <a:lnTo>
                    <a:pt x="1650267" y="0"/>
                  </a:lnTo>
                  <a:lnTo>
                    <a:pt x="1668022" y="855218"/>
                  </a:lnTo>
                  <a:lnTo>
                    <a:pt x="35511" y="1822885"/>
                  </a:lnTo>
                  <a:lnTo>
                    <a:pt x="0" y="1713390"/>
                  </a:lnTo>
                  <a:close/>
                </a:path>
              </a:pathLst>
            </a:custGeom>
            <a:gradFill flip="none" rotWithShape="1">
              <a:gsLst>
                <a:gs pos="42000">
                  <a:srgbClr val="F6BF4A">
                    <a:alpha val="0"/>
                  </a:srgbClr>
                </a:gs>
                <a:gs pos="77000">
                  <a:srgbClr val="F6BF4A">
                    <a:alpha val="85000"/>
                  </a:srgb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58EBB6EC-E268-4615-BF04-A9E72337C333}"/>
                </a:ext>
              </a:extLst>
            </p:cNvPr>
            <p:cNvSpPr/>
            <p:nvPr/>
          </p:nvSpPr>
          <p:spPr>
            <a:xfrm>
              <a:off x="6228184" y="2787832"/>
              <a:ext cx="2376264" cy="864096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BA1179A1-5E53-4DDF-8BFD-AFAACBA924D6}"/>
                </a:ext>
              </a:extLst>
            </p:cNvPr>
            <p:cNvSpPr/>
            <p:nvPr/>
          </p:nvSpPr>
          <p:spPr>
            <a:xfrm>
              <a:off x="6228184" y="3730840"/>
              <a:ext cx="2376264" cy="864096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A356A7E6-ADF2-4FF1-AD12-D064435F12A1}"/>
                </a:ext>
              </a:extLst>
            </p:cNvPr>
            <p:cNvSpPr/>
            <p:nvPr/>
          </p:nvSpPr>
          <p:spPr>
            <a:xfrm>
              <a:off x="6228184" y="4673848"/>
              <a:ext cx="2376264" cy="864096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DE89D0C2-10CE-4731-8090-0EC3842A6A37}"/>
                </a:ext>
              </a:extLst>
            </p:cNvPr>
            <p:cNvSpPr/>
            <p:nvPr/>
          </p:nvSpPr>
          <p:spPr>
            <a:xfrm>
              <a:off x="456707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rgbClr val="F6BF4A">
                    <a:alpha val="0"/>
                  </a:srgbClr>
                </a:gs>
                <a:gs pos="84000">
                  <a:srgbClr val="F6BF4A">
                    <a:alpha val="8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4A836E6-2F09-4B68-B1EB-2AFA3E91AA31}"/>
              </a:ext>
            </a:extLst>
          </p:cNvPr>
          <p:cNvSpPr txBox="1"/>
          <p:nvPr/>
        </p:nvSpPr>
        <p:spPr>
          <a:xfrm>
            <a:off x="9382567" y="2261580"/>
            <a:ext cx="223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1905</a:t>
            </a:r>
            <a:r>
              <a:rPr lang="ko-KR" altLang="en-US" sz="1200" b="1" dirty="0"/>
              <a:t>년 </a:t>
            </a:r>
            <a:r>
              <a:rPr lang="ko-KR" altLang="en-US" sz="1200" b="1" dirty="0" err="1"/>
              <a:t>시마네현의</a:t>
            </a:r>
            <a:r>
              <a:rPr lang="ko-KR" altLang="en-US" sz="1200" b="1" dirty="0"/>
              <a:t> 독도편입은 영유 의사 재확인이었다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8322AA-9A04-4789-9498-AC59700CD8BC}"/>
              </a:ext>
            </a:extLst>
          </p:cNvPr>
          <p:cNvSpPr txBox="1"/>
          <p:nvPr/>
        </p:nvSpPr>
        <p:spPr>
          <a:xfrm>
            <a:off x="9382567" y="3297041"/>
            <a:ext cx="223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샌프란시스코 강화조약 기초과정에서 미국이 독도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다케시마</a:t>
            </a:r>
            <a:r>
              <a:rPr lang="en-US" altLang="ko-KR" sz="1200" b="1" dirty="0"/>
              <a:t>)</a:t>
            </a:r>
            <a:r>
              <a:rPr lang="ko-KR" altLang="en-US" sz="1200" b="1" dirty="0"/>
              <a:t>는 금지하지 않았다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3105C0-AE34-4F7D-B434-CD33D0E5F671}"/>
              </a:ext>
            </a:extLst>
          </p:cNvPr>
          <p:cNvSpPr txBox="1"/>
          <p:nvPr/>
        </p:nvSpPr>
        <p:spPr>
          <a:xfrm>
            <a:off x="9382568" y="4555476"/>
            <a:ext cx="223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주일 미국의 독도 포격 훈련은 일본의 독도영유권을 인정한 것이다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280260-97A9-460C-998B-7BE30B0BC1D7}"/>
              </a:ext>
            </a:extLst>
          </p:cNvPr>
          <p:cNvSpPr txBox="1"/>
          <p:nvPr/>
        </p:nvSpPr>
        <p:spPr>
          <a:xfrm>
            <a:off x="9382566" y="5771744"/>
            <a:ext cx="223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한국은 독도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다케시마</a:t>
            </a:r>
            <a:r>
              <a:rPr lang="en-US" altLang="ko-KR" sz="1200" b="1" dirty="0"/>
              <a:t>)</a:t>
            </a:r>
            <a:r>
              <a:rPr lang="ko-KR" altLang="en-US" sz="1200" b="1" dirty="0" err="1"/>
              <a:t>용유권</a:t>
            </a:r>
            <a:r>
              <a:rPr lang="ko-KR" altLang="en-US" sz="1200" b="1" dirty="0"/>
              <a:t> 문제를 국제사법재판소</a:t>
            </a:r>
            <a:r>
              <a:rPr lang="en-US" altLang="ko-KR" sz="1200" b="1" dirty="0"/>
              <a:t>(ICJ)</a:t>
            </a:r>
            <a:r>
              <a:rPr lang="ko-KR" altLang="en-US" sz="1200" b="1" dirty="0"/>
              <a:t>에 회부할 것을 거부하고 있다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F4A6AA-9A88-4268-A1EE-EC4077EA13F2}"/>
              </a:ext>
            </a:extLst>
          </p:cNvPr>
          <p:cNvSpPr txBox="1"/>
          <p:nvPr/>
        </p:nvSpPr>
        <p:spPr>
          <a:xfrm>
            <a:off x="669351" y="2222574"/>
            <a:ext cx="223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일본은 예전부터 독도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다케시마</a:t>
            </a:r>
            <a:r>
              <a:rPr lang="en-US" altLang="ko-KR" sz="1200" b="1" dirty="0"/>
              <a:t>)</a:t>
            </a:r>
            <a:r>
              <a:rPr lang="ko-KR" altLang="en-US" sz="1200" b="1" dirty="0"/>
              <a:t>의 존재를 인식하고 있었다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4BEB9F-771A-4C57-9D8E-A07F55174070}"/>
              </a:ext>
            </a:extLst>
          </p:cNvPr>
          <p:cNvSpPr txBox="1"/>
          <p:nvPr/>
        </p:nvSpPr>
        <p:spPr>
          <a:xfrm>
            <a:off x="662252" y="3365190"/>
            <a:ext cx="223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한국이 예전부터 독도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다케시마</a:t>
            </a:r>
            <a:r>
              <a:rPr lang="en-US" altLang="ko-KR" sz="1200" b="1" dirty="0"/>
              <a:t>)</a:t>
            </a:r>
            <a:r>
              <a:rPr lang="ko-KR" altLang="en-US" sz="1200" b="1" dirty="0"/>
              <a:t>의 존재를 인식하고 있었다는 근거는 없다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0C8499-016B-4F58-9260-C48B63B34E0D}"/>
              </a:ext>
            </a:extLst>
          </p:cNvPr>
          <p:cNvSpPr txBox="1"/>
          <p:nvPr/>
        </p:nvSpPr>
        <p:spPr>
          <a:xfrm>
            <a:off x="486684" y="4483438"/>
            <a:ext cx="2695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일본은 울릉도로 건너갈 때의 </a:t>
            </a:r>
            <a:r>
              <a:rPr lang="ko-KR" altLang="en-US" sz="1200" b="1" dirty="0" err="1"/>
              <a:t>정박장</a:t>
            </a:r>
            <a:r>
              <a:rPr lang="ko-KR" altLang="en-US" sz="1200" b="1" dirty="0"/>
              <a:t> 또한 </a:t>
            </a:r>
            <a:r>
              <a:rPr lang="ko-KR" altLang="en-US" sz="1200" b="1" dirty="0" err="1"/>
              <a:t>어채</a:t>
            </a:r>
            <a:r>
              <a:rPr lang="ko-KR" altLang="en-US" sz="1200" b="1" dirty="0"/>
              <a:t> 지도 독도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다케시마</a:t>
            </a:r>
            <a:r>
              <a:rPr lang="en-US" altLang="ko-KR" sz="1200" b="1" dirty="0"/>
              <a:t>)</a:t>
            </a:r>
            <a:r>
              <a:rPr lang="ko-KR" altLang="en-US" sz="1200" b="1" dirty="0"/>
              <a:t>를 이용하여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늦어도 </a:t>
            </a:r>
            <a:r>
              <a:rPr lang="en-US" altLang="ko-KR" sz="1200" b="1" dirty="0"/>
              <a:t>17</a:t>
            </a:r>
            <a:r>
              <a:rPr lang="ko-KR" altLang="en-US" sz="1200" b="1" dirty="0"/>
              <a:t>세기 중엽에는 독도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다케시마</a:t>
            </a:r>
            <a:r>
              <a:rPr lang="en-US" altLang="ko-KR" sz="1200" b="1" dirty="0"/>
              <a:t>)</a:t>
            </a:r>
            <a:r>
              <a:rPr lang="ko-KR" altLang="en-US" sz="1200" b="1" dirty="0"/>
              <a:t>의 영유권을 확립했다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F33869-5873-45CA-8219-25C9CFE43837}"/>
              </a:ext>
            </a:extLst>
          </p:cNvPr>
          <p:cNvSpPr txBox="1"/>
          <p:nvPr/>
        </p:nvSpPr>
        <p:spPr>
          <a:xfrm>
            <a:off x="628651" y="577174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일본은 </a:t>
            </a:r>
            <a:r>
              <a:rPr lang="en-US" altLang="ko-KR" sz="1200" b="1" dirty="0"/>
              <a:t>17</a:t>
            </a:r>
            <a:r>
              <a:rPr lang="ko-KR" altLang="en-US" sz="1200" b="1" dirty="0"/>
              <a:t>세기 말 울릉도 도항은 금지했지만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독도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다케시마</a:t>
            </a:r>
            <a:r>
              <a:rPr lang="en-US" altLang="ko-KR" sz="1200" b="1" dirty="0"/>
              <a:t>)</a:t>
            </a:r>
            <a:r>
              <a:rPr lang="ko-KR" altLang="en-US" sz="1200" b="1" dirty="0"/>
              <a:t>는 금지하지 않았다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CDD177-81B9-4DB1-AFD3-4F8B20770F88}"/>
              </a:ext>
            </a:extLst>
          </p:cNvPr>
          <p:cNvSpPr txBox="1"/>
          <p:nvPr/>
        </p:nvSpPr>
        <p:spPr>
          <a:xfrm>
            <a:off x="5092706" y="1656568"/>
            <a:ext cx="2214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외무성 홈페이지 주장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B221318F-7A7A-4BEA-8EA9-EC3887318E34}"/>
              </a:ext>
            </a:extLst>
          </p:cNvPr>
          <p:cNvSpPr/>
          <p:nvPr/>
        </p:nvSpPr>
        <p:spPr>
          <a:xfrm>
            <a:off x="3987419" y="469033"/>
            <a:ext cx="4217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b="1" dirty="0">
                <a:solidFill>
                  <a:schemeClr val="accent1"/>
                </a:solidFill>
              </a:rPr>
              <a:t>일본의 주장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F58FFD81-7A0A-4755-964C-5AC2C4C42AAA}"/>
              </a:ext>
            </a:extLst>
          </p:cNvPr>
          <p:cNvSpPr/>
          <p:nvPr/>
        </p:nvSpPr>
        <p:spPr>
          <a:xfrm>
            <a:off x="1227441" y="1237556"/>
            <a:ext cx="3673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sz="3200" b="1" dirty="0"/>
              <a:t>일본 외무성</a:t>
            </a:r>
            <a:endParaRPr lang="en-US" altLang="ko-KR" sz="3200" b="1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99781F1F-CE12-4262-B3DB-290D2A96A876}"/>
              </a:ext>
            </a:extLst>
          </p:cNvPr>
          <p:cNvSpPr/>
          <p:nvPr/>
        </p:nvSpPr>
        <p:spPr>
          <a:xfrm>
            <a:off x="458464" y="1133777"/>
            <a:ext cx="688554" cy="688554"/>
          </a:xfrm>
          <a:prstGeom prst="ellipse">
            <a:avLst/>
          </a:prstGeom>
          <a:solidFill>
            <a:schemeClr val="bg1"/>
          </a:solidFill>
          <a:ln w="857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</a:rPr>
              <a:t>02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6D272BB8-13EB-4D3D-814C-94C435BA38CD}"/>
              </a:ext>
            </a:extLst>
          </p:cNvPr>
          <p:cNvSpPr/>
          <p:nvPr/>
        </p:nvSpPr>
        <p:spPr>
          <a:xfrm>
            <a:off x="3987419" y="2411403"/>
            <a:ext cx="4505325" cy="420397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300BA012-3F21-478E-8480-C6A7EE7D957E}"/>
              </a:ext>
            </a:extLst>
          </p:cNvPr>
          <p:cNvGrpSpPr/>
          <p:nvPr/>
        </p:nvGrpSpPr>
        <p:grpSpPr>
          <a:xfrm>
            <a:off x="11622643" y="352425"/>
            <a:ext cx="369332" cy="3857230"/>
            <a:chOff x="11622643" y="352425"/>
            <a:chExt cx="369332" cy="385723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CCA545E-340A-44F5-A5EC-618B56756E22}"/>
                </a:ext>
              </a:extLst>
            </p:cNvPr>
            <p:cNvSpPr txBox="1"/>
            <p:nvPr/>
          </p:nvSpPr>
          <p:spPr>
            <a:xfrm>
              <a:off x="11622643" y="352425"/>
              <a:ext cx="369332" cy="9643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1200" dirty="0"/>
                <a:t>독도영토 학</a:t>
              </a:r>
            </a:p>
          </p:txBody>
        </p: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206A9BC6-B96A-4DD7-BD9F-C3F41325B388}"/>
                </a:ext>
              </a:extLst>
            </p:cNvPr>
            <p:cNvGrpSpPr/>
            <p:nvPr/>
          </p:nvGrpSpPr>
          <p:grpSpPr>
            <a:xfrm>
              <a:off x="11763241" y="1770442"/>
              <a:ext cx="69204" cy="2439213"/>
              <a:chOff x="11763241" y="1770442"/>
              <a:chExt cx="69204" cy="2439213"/>
            </a:xfrm>
          </p:grpSpPr>
          <p:cxnSp>
            <p:nvCxnSpPr>
              <p:cNvPr id="66" name="직선 연결선 65">
                <a:extLst>
                  <a:ext uri="{FF2B5EF4-FFF2-40B4-BE49-F238E27FC236}">
                    <a16:creationId xmlns:a16="http://schemas.microsoft.com/office/drawing/2014/main" id="{885A6681-5122-46C2-98C6-61FE17C35E07}"/>
                  </a:ext>
                </a:extLst>
              </p:cNvPr>
              <p:cNvCxnSpPr/>
              <p:nvPr/>
            </p:nvCxnSpPr>
            <p:spPr>
              <a:xfrm>
                <a:off x="11797591" y="1770442"/>
                <a:ext cx="0" cy="22967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F1CBA81F-BA5C-4D29-8B78-9FFD3D9E3615}"/>
                  </a:ext>
                </a:extLst>
              </p:cNvPr>
              <p:cNvSpPr/>
              <p:nvPr/>
            </p:nvSpPr>
            <p:spPr>
              <a:xfrm flipH="1" flipV="1">
                <a:off x="11763241" y="4140451"/>
                <a:ext cx="69204" cy="692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094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457</Words>
  <Application>Microsoft Office PowerPoint</Application>
  <PresentationFormat>와이드스크린</PresentationFormat>
  <Paragraphs>131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굴림</vt:lpstr>
      <vt:lpstr>Arial</vt:lpstr>
      <vt:lpstr>Noto Sans</vt:lpstr>
      <vt:lpstr>맑은 고딕</vt:lpstr>
      <vt:lpstr>서울남산 장체EB</vt:lpstr>
      <vt:lpstr>휴먼편지체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MY_COM</dc:creator>
  <cp:lastModifiedBy>MY_COM</cp:lastModifiedBy>
  <cp:revision>28</cp:revision>
  <dcterms:created xsi:type="dcterms:W3CDTF">2020-09-29T06:55:21Z</dcterms:created>
  <dcterms:modified xsi:type="dcterms:W3CDTF">2020-09-30T13:47:34Z</dcterms:modified>
</cp:coreProperties>
</file>