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0" r:id="rId3"/>
    <p:sldId id="308" r:id="rId4"/>
    <p:sldId id="286" r:id="rId5"/>
    <p:sldId id="297" r:id="rId6"/>
    <p:sldId id="287" r:id="rId7"/>
    <p:sldId id="292" r:id="rId8"/>
    <p:sldId id="293" r:id="rId9"/>
    <p:sldId id="314" r:id="rId10"/>
    <p:sldId id="311" r:id="rId11"/>
    <p:sldId id="315" r:id="rId12"/>
    <p:sldId id="316" r:id="rId13"/>
    <p:sldId id="313" r:id="rId14"/>
    <p:sldId id="298" r:id="rId15"/>
    <p:sldId id="301" r:id="rId16"/>
    <p:sldId id="304" r:id="rId17"/>
    <p:sldId id="312" r:id="rId18"/>
    <p:sldId id="305" r:id="rId19"/>
    <p:sldId id="299" r:id="rId20"/>
    <p:sldId id="307" r:id="rId21"/>
    <p:sldId id="318" r:id="rId22"/>
    <p:sldId id="317" r:id="rId23"/>
    <p:sldId id="290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byeol Yu" initials="SY" lastIdx="1" clrIdx="0">
    <p:extLst>
      <p:ext uri="{19B8F6BF-5375-455C-9EA6-DF929625EA0E}">
        <p15:presenceInfo xmlns:p15="http://schemas.microsoft.com/office/powerpoint/2012/main" userId="98481ea3cdcca7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A44"/>
    <a:srgbClr val="323232"/>
    <a:srgbClr val="142409"/>
    <a:srgbClr val="668C07"/>
    <a:srgbClr val="27422F"/>
    <a:srgbClr val="C2B69B"/>
    <a:srgbClr val="785420"/>
    <a:srgbClr val="C7B89A"/>
    <a:srgbClr val="827E73"/>
    <a:srgbClr val="2E3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C68A2-B1B4-429D-A94C-E1A96B086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61F546-19C9-4187-96CB-E5083DE2A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0CA487-BBA5-4461-94EF-A922656C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D7BB73-35E5-41F7-AE37-777A030C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FBECCE-40EC-40AD-809B-38463833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55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D1CC8-03F0-43B3-AFFB-02FC5742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EE9FEF6-B379-4198-9533-902A8394E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70FF25-6110-41DA-B2EC-DCC5873E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18730E-90D4-4D84-86A9-4510A303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E49D7B-E0F3-4385-9474-7D916E47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1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1867939-B951-4FA1-98D1-127F9B0B8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761D11-87DA-4B29-9CFE-5CD757F11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70704A-C865-4FF0-87B0-5A4C28A7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BA3A77-6F42-4432-B7F2-8B12E245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32DEFA-E0AA-4E45-8617-49A6BBF5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84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85209-FE6A-4957-803F-9ED9FD7A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3997DA-18DA-4926-A89E-5B77C48FE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7F4A65-4430-4346-90AA-17946CE7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9AA39B-2776-48AC-817E-3009BDD0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FB316-560E-46C6-B318-44DCC73E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4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3BD600-E54F-49CF-BDFD-D6137E6F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F75EC5-4EEC-4480-9034-76CABF85B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05AB81-1E3B-40B3-B9D6-1E44A14B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9C8BE3-BF18-45AE-9B2A-71C3EDBC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2D6F3C-3569-462A-8A4E-53F8DFCB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31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178E2E-DC4D-48B9-8978-0CCFD4E6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62436-68CF-420E-8444-D6B01E35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8956E5-FA27-4829-9366-1C5F4450B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04E7B5-2E56-45A3-A89C-5F7F1D27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334E87-DDE9-4D5A-9793-03FA69B9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0DBB9E-0FC9-472A-9542-633B2C0E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DD9BDA-00D4-4BFD-8BE8-698E8EAF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423A9B-40DD-4483-AF50-52339A31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3C9DBE-EA89-41A4-978C-2ACF0BF7A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9C133D-9205-4110-BA9D-51EAB5F03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99BD6AD-1811-4662-A004-120AF5686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EC5657-A067-43D8-AB80-EBEFC0E1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BB23D4-B24B-4027-95B1-8B9FB0FD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FCDBDD-1F6D-46EA-80B0-94A0D2E8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61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632DE-CDD5-4B7D-9D67-04BFCB7B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A3244D1-0DD9-4530-870C-50E6CB2D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38B66E-3EB1-473E-BEAE-84CCA7E4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8D454C-44B5-427C-A856-8951D9AC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64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4EB1942-419B-4F53-A812-B6DAE049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6153EE-323E-40B8-AD42-BE59E23B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DF2213-DC13-4AF4-AAF0-F1286229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4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A0F09A-D5B3-4D40-AC13-94812C3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11DDF0-CE66-4503-A627-6373A470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1E95C3-CC39-4319-BCC4-13E658EB0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B27E63-10BF-4D95-A015-E0708413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8EE8C4-C978-4B8F-B8D0-63C9DBF7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1103D2-D20C-4CD7-81E2-FA3325C7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27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C71E89-A485-4D95-9339-07B978B3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EF66CA-004E-4642-B3F0-D01EE3ADD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A368E6-A328-4FC0-B7D1-1CA0C3068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C7ABF6-98B8-42A1-BFF6-438B1A0F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B8174B-E0CA-4E3B-8264-F216D0CE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9CF504-4F57-44DE-B867-CE0FCF91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3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1F0C001-B4BB-4A40-BA48-D4D8789E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5E9660-2FB7-4DB2-9FC3-D9EE380E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E3D34A-38D6-4380-B60D-2C2ADAF40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F1DB-580D-4C78-9091-578679FDEF2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52890-46FB-4DEC-BAE7-020D5ABB6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CE79BA-9731-4F67-B609-1A856A73B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912D9-0639-4310-A2CA-2BB78093F8BC}"/>
              </a:ext>
            </a:extLst>
          </p:cNvPr>
          <p:cNvSpPr txBox="1"/>
          <p:nvPr userDrawn="1"/>
        </p:nvSpPr>
        <p:spPr>
          <a:xfrm>
            <a:off x="9580388" y="6560178"/>
            <a:ext cx="2611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accent1"/>
                </a:solidFill>
              </a:rPr>
              <a:t>Copyrightⓒ. Saebyeol Yu. All Rights Reserved.</a:t>
            </a:r>
            <a:endParaRPr lang="ko-KR" alt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/index.php?title=%ED%95%98%EB%82%98%EC%99%80_%ED%97%A4%EC%BD%94%EB%82%98%EC%9D%B4_%EB%AA%85%EA%B2%80_%EC%9D%B4%EC%95%BC%EA%B8%B0&amp;action=edit&amp;redlink=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ja.wikipedia.org/wiki/%E6%A1%83%E5%A4%AA%E9%83%8E%E3%81%AE%E6%B5%B7%E9%B7%B2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E7KUqsZJSxc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F66C9-389A-4026-9371-184A472A67DE}"/>
              </a:ext>
            </a:extLst>
          </p:cNvPr>
          <p:cNvSpPr txBox="1"/>
          <p:nvPr/>
        </p:nvSpPr>
        <p:spPr>
          <a:xfrm>
            <a:off x="0" y="2769129"/>
            <a:ext cx="79367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b="1" dirty="0">
                <a:solidFill>
                  <a:schemeClr val="bg1"/>
                </a:solidFill>
              </a:rPr>
              <a:t>일본의</a:t>
            </a:r>
            <a:endParaRPr lang="en-US" altLang="ko-KR" sz="8000" b="1" dirty="0">
              <a:solidFill>
                <a:schemeClr val="bg1"/>
              </a:solidFill>
            </a:endParaRPr>
          </a:p>
          <a:p>
            <a:r>
              <a:rPr lang="ko-KR" altLang="en-US" sz="8000" b="1" dirty="0">
                <a:solidFill>
                  <a:schemeClr val="bg1"/>
                </a:solidFill>
              </a:rPr>
              <a:t>만화</a:t>
            </a:r>
            <a:r>
              <a:rPr lang="en-US" altLang="ko-KR" sz="8000" b="1" dirty="0">
                <a:solidFill>
                  <a:schemeClr val="bg1"/>
                </a:solidFill>
              </a:rPr>
              <a:t>, </a:t>
            </a:r>
            <a:r>
              <a:rPr lang="ko-KR" altLang="en-US" sz="8000" b="1" dirty="0">
                <a:solidFill>
                  <a:schemeClr val="bg1"/>
                </a:solidFill>
              </a:rPr>
              <a:t>애니메이션</a:t>
            </a:r>
            <a:endParaRPr lang="en-US" altLang="ko-KR" sz="8000" b="1" dirty="0">
              <a:solidFill>
                <a:schemeClr val="bg1"/>
              </a:solidFill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3AF3E0C-50E1-4D59-8AA5-0A4E96A881F6}"/>
              </a:ext>
            </a:extLst>
          </p:cNvPr>
          <p:cNvGrpSpPr/>
          <p:nvPr/>
        </p:nvGrpSpPr>
        <p:grpSpPr>
          <a:xfrm>
            <a:off x="366145" y="1231104"/>
            <a:ext cx="5627788" cy="909665"/>
            <a:chOff x="819150" y="1440130"/>
            <a:chExt cx="6717788" cy="108585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B699DAC-6416-48D0-8F58-630E20F921F8}"/>
                </a:ext>
              </a:extLst>
            </p:cNvPr>
            <p:cNvGrpSpPr/>
            <p:nvPr/>
          </p:nvGrpSpPr>
          <p:grpSpPr>
            <a:xfrm>
              <a:off x="2498597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2E3DD98A-B3C2-45C5-A649-4366B037944C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5" name="이등변 삼각형 4">
                  <a:extLst>
                    <a:ext uri="{FF2B5EF4-FFF2-40B4-BE49-F238E27FC236}">
                      <a16:creationId xmlns:a16="http://schemas.microsoft.com/office/drawing/2014/main" id="{EF648199-F37D-4DA9-9B26-9DE690E859B3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이등변 삼각형 5">
                  <a:extLst>
                    <a:ext uri="{FF2B5EF4-FFF2-40B4-BE49-F238E27FC236}">
                      <a16:creationId xmlns:a16="http://schemas.microsoft.com/office/drawing/2014/main" id="{4853E4E6-4ACF-43C6-A93D-80E2D1775B4D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34D5BAE6-862E-4A92-9066-1F9252A1E388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9" name="이등변 삼각형 8">
                  <a:extLst>
                    <a:ext uri="{FF2B5EF4-FFF2-40B4-BE49-F238E27FC236}">
                      <a16:creationId xmlns:a16="http://schemas.microsoft.com/office/drawing/2014/main" id="{D9CC29DB-A5DA-4F71-94B1-4529AE54369D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이등변 삼각형 9">
                  <a:extLst>
                    <a:ext uri="{FF2B5EF4-FFF2-40B4-BE49-F238E27FC236}">
                      <a16:creationId xmlns:a16="http://schemas.microsoft.com/office/drawing/2014/main" id="{5F1AAED3-E599-42D9-ADA8-99E4DA037C74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A96DAF32-A4DB-4DB0-BE14-F6792EAF3D89}"/>
                </a:ext>
              </a:extLst>
            </p:cNvPr>
            <p:cNvGrpSpPr/>
            <p:nvPr/>
          </p:nvGrpSpPr>
          <p:grpSpPr>
            <a:xfrm>
              <a:off x="819150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07745CA9-010F-41CC-9E39-AF51B814E5E7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844C5BA8-C5CD-40A7-952C-A53D7A3B7FB0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이등변 삼각형 33">
                  <a:extLst>
                    <a:ext uri="{FF2B5EF4-FFF2-40B4-BE49-F238E27FC236}">
                      <a16:creationId xmlns:a16="http://schemas.microsoft.com/office/drawing/2014/main" id="{0E1327D6-3B8A-451C-9D25-3BD4791F2981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60A8638B-AD0E-40AA-8165-40F5F92962E2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31" name="이등변 삼각형 30">
                  <a:extLst>
                    <a:ext uri="{FF2B5EF4-FFF2-40B4-BE49-F238E27FC236}">
                      <a16:creationId xmlns:a16="http://schemas.microsoft.com/office/drawing/2014/main" id="{A673874D-6D0C-425D-B5FC-8C29FA607084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이등변 삼각형 31">
                  <a:extLst>
                    <a:ext uri="{FF2B5EF4-FFF2-40B4-BE49-F238E27FC236}">
                      <a16:creationId xmlns:a16="http://schemas.microsoft.com/office/drawing/2014/main" id="{031395FE-752F-47DC-B79E-D5334F871531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186F52D8-5FFB-4A45-ACDE-2814904C5699}"/>
                </a:ext>
              </a:extLst>
            </p:cNvPr>
            <p:cNvGrpSpPr/>
            <p:nvPr/>
          </p:nvGrpSpPr>
          <p:grpSpPr>
            <a:xfrm>
              <a:off x="4178043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CFEC7B23-24B7-4A79-AF82-AC3B30EA4CD5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40" name="이등변 삼각형 39">
                  <a:extLst>
                    <a:ext uri="{FF2B5EF4-FFF2-40B4-BE49-F238E27FC236}">
                      <a16:creationId xmlns:a16="http://schemas.microsoft.com/office/drawing/2014/main" id="{CBBEE241-BC23-4CFC-992C-CE7F253A87BA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이등변 삼각형 40">
                  <a:extLst>
                    <a:ext uri="{FF2B5EF4-FFF2-40B4-BE49-F238E27FC236}">
                      <a16:creationId xmlns:a16="http://schemas.microsoft.com/office/drawing/2014/main" id="{60E8182E-490F-47C0-BD84-0F64E32D0478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CEDB02EE-C7C5-4DDA-BCC0-B0CD1DAF0989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38" name="이등변 삼각형 37">
                  <a:extLst>
                    <a:ext uri="{FF2B5EF4-FFF2-40B4-BE49-F238E27FC236}">
                      <a16:creationId xmlns:a16="http://schemas.microsoft.com/office/drawing/2014/main" id="{DF1D39B6-9113-449A-BD7C-DF707E9CAE4C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이등변 삼각형 38">
                  <a:extLst>
                    <a:ext uri="{FF2B5EF4-FFF2-40B4-BE49-F238E27FC236}">
                      <a16:creationId xmlns:a16="http://schemas.microsoft.com/office/drawing/2014/main" id="{EA859CF1-7BAB-4304-BF79-BC051A9A43A8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A760C894-EB09-47B5-802C-70FA7C70C1FF}"/>
                </a:ext>
              </a:extLst>
            </p:cNvPr>
            <p:cNvGrpSpPr/>
            <p:nvPr/>
          </p:nvGrpSpPr>
          <p:grpSpPr>
            <a:xfrm>
              <a:off x="5857489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0811F963-F796-4860-A84C-B4BA4C4E422D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47" name="이등변 삼각형 46">
                  <a:extLst>
                    <a:ext uri="{FF2B5EF4-FFF2-40B4-BE49-F238E27FC236}">
                      <a16:creationId xmlns:a16="http://schemas.microsoft.com/office/drawing/2014/main" id="{114776A6-B070-4234-B16C-A590DA1674E7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이등변 삼각형 47">
                  <a:extLst>
                    <a:ext uri="{FF2B5EF4-FFF2-40B4-BE49-F238E27FC236}">
                      <a16:creationId xmlns:a16="http://schemas.microsoft.com/office/drawing/2014/main" id="{168BDBDC-6115-409A-8B4E-0931BF4C91AF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E1E688D1-10B2-49D4-90DF-298D5D4D2554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45" name="이등변 삼각형 44">
                  <a:extLst>
                    <a:ext uri="{FF2B5EF4-FFF2-40B4-BE49-F238E27FC236}">
                      <a16:creationId xmlns:a16="http://schemas.microsoft.com/office/drawing/2014/main" id="{C53DC604-2B17-4936-90BE-D803BFF47088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이등변 삼각형 45">
                  <a:extLst>
                    <a:ext uri="{FF2B5EF4-FFF2-40B4-BE49-F238E27FC236}">
                      <a16:creationId xmlns:a16="http://schemas.microsoft.com/office/drawing/2014/main" id="{0B2F94FB-C365-41E7-BD9D-5A78F43A19CA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F19DB60-7F0A-478A-AEA2-FF653056F904}"/>
              </a:ext>
            </a:extLst>
          </p:cNvPr>
          <p:cNvCxnSpPr>
            <a:cxnSpLocks/>
          </p:cNvCxnSpPr>
          <p:nvPr/>
        </p:nvCxnSpPr>
        <p:spPr>
          <a:xfrm>
            <a:off x="1281977" y="4046401"/>
            <a:ext cx="6729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A6C186-B04B-4D3C-9D38-8CC7215A1E1C}"/>
              </a:ext>
            </a:extLst>
          </p:cNvPr>
          <p:cNvSpPr txBox="1"/>
          <p:nvPr/>
        </p:nvSpPr>
        <p:spPr>
          <a:xfrm>
            <a:off x="10016455" y="5880683"/>
            <a:ext cx="19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22001989</a:t>
            </a:r>
            <a:r>
              <a:rPr lang="ko-KR" altLang="en-US" dirty="0">
                <a:solidFill>
                  <a:schemeClr val="bg1"/>
                </a:solidFill>
              </a:rPr>
              <a:t> 이현호</a:t>
            </a:r>
          </a:p>
        </p:txBody>
      </p:sp>
    </p:spTree>
    <p:extLst>
      <p:ext uri="{BB962C8B-B14F-4D97-AF65-F5344CB8AC3E}">
        <p14:creationId xmlns:p14="http://schemas.microsoft.com/office/powerpoint/2010/main" val="330083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C2DB37C-690D-4B3E-B3E1-0C09B4E2EDA6}"/>
              </a:ext>
            </a:extLst>
          </p:cNvPr>
          <p:cNvSpPr/>
          <p:nvPr/>
        </p:nvSpPr>
        <p:spPr>
          <a:xfrm>
            <a:off x="178254" y="1646130"/>
            <a:ext cx="5551714" cy="1293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독자적인 발달→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그림의 아름다움이나 충실한 스토리성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600" dirty="0">
                <a:solidFill>
                  <a:schemeClr val="bg1"/>
                </a:solidFill>
              </a:rPr>
              <a:t>문화로서의 만화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91C9D-AC17-4C2D-B973-6413F4EEE42F}"/>
              </a:ext>
            </a:extLst>
          </p:cNvPr>
          <p:cNvSpPr txBox="1"/>
          <p:nvPr/>
        </p:nvSpPr>
        <p:spPr>
          <a:xfrm>
            <a:off x="660665" y="881743"/>
            <a:ext cx="846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일본만화의 특색 </a:t>
            </a:r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: </a:t>
            </a:r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다양한 연령대의 구독자</a:t>
            </a:r>
          </a:p>
        </p:txBody>
      </p:sp>
      <p:pic>
        <p:nvPicPr>
          <p:cNvPr id="5126" name="Picture 6" descr="요즘 작화 겁나 좋은 판타지물 만화 추천 - 인스티즈(instiz) 인티포털">
            <a:extLst>
              <a:ext uri="{FF2B5EF4-FFF2-40B4-BE49-F238E27FC236}">
                <a16:creationId xmlns:a16="http://schemas.microsoft.com/office/drawing/2014/main" id="{B709502A-7BE1-4ED4-844B-489A17A1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0" y="3429000"/>
            <a:ext cx="4223657" cy="30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E7C3FD2-9C58-48CD-AED5-EFFF57DE618A}"/>
              </a:ext>
            </a:extLst>
          </p:cNvPr>
          <p:cNvSpPr/>
          <p:nvPr/>
        </p:nvSpPr>
        <p:spPr>
          <a:xfrm>
            <a:off x="6467475" y="1646131"/>
            <a:ext cx="5551714" cy="1293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타국가 대비 높은 성인 구독자  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8F437133-737C-46B6-85D3-41ED2CAC0890}"/>
              </a:ext>
            </a:extLst>
          </p:cNvPr>
          <p:cNvSpPr/>
          <p:nvPr/>
        </p:nvSpPr>
        <p:spPr>
          <a:xfrm>
            <a:off x="5894614" y="2041071"/>
            <a:ext cx="42454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30" name="Picture 10" descr="그래그런거야' 정해인, 만화 보는 백수 만찢남 : 스포츠동아">
            <a:extLst>
              <a:ext uri="{FF2B5EF4-FFF2-40B4-BE49-F238E27FC236}">
                <a16:creationId xmlns:a16="http://schemas.microsoft.com/office/drawing/2014/main" id="{5F5352D5-BC3C-4FDC-AAEB-ECF629B5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38" y="3212434"/>
            <a:ext cx="2953988" cy="32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6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600" dirty="0">
                <a:solidFill>
                  <a:schemeClr val="bg1"/>
                </a:solidFill>
              </a:rPr>
              <a:t>문화로서의 만화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2A6AF-0F5F-4FA1-8612-33569493BC2B}"/>
              </a:ext>
            </a:extLst>
          </p:cNvPr>
          <p:cNvSpPr txBox="1"/>
          <p:nvPr/>
        </p:nvSpPr>
        <p:spPr>
          <a:xfrm>
            <a:off x="277586" y="81642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폭넓은 소비 연령대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B77FC7D-451B-4A33-9CAC-A3D4FE4C45AB}"/>
              </a:ext>
            </a:extLst>
          </p:cNvPr>
          <p:cNvSpPr/>
          <p:nvPr/>
        </p:nvSpPr>
        <p:spPr>
          <a:xfrm>
            <a:off x="7260774" y="1665515"/>
            <a:ext cx="4239985" cy="1208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14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세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~50</a:t>
            </a:r>
            <a:r>
              <a:rPr lang="ko-KR" altLang="en-US" sz="20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세까지가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대부분을 이루는 소비 연령대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A150822-8458-4F80-90EC-7A2F1B4499A0}"/>
              </a:ext>
            </a:extLst>
          </p:cNvPr>
          <p:cNvSpPr/>
          <p:nvPr/>
        </p:nvSpPr>
        <p:spPr>
          <a:xfrm>
            <a:off x="751114" y="1665515"/>
            <a:ext cx="4653643" cy="1208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만화의 다양한 장르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732B5E95-670D-497C-8044-AD697B162EC7}"/>
              </a:ext>
            </a:extLst>
          </p:cNvPr>
          <p:cNvSpPr/>
          <p:nvPr/>
        </p:nvSpPr>
        <p:spPr>
          <a:xfrm>
            <a:off x="5878286" y="1828800"/>
            <a:ext cx="908959" cy="1045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9AE23E3-55E6-4B39-BC35-5C959C1BE64C}"/>
              </a:ext>
            </a:extLst>
          </p:cNvPr>
          <p:cNvSpPr/>
          <p:nvPr/>
        </p:nvSpPr>
        <p:spPr>
          <a:xfrm>
            <a:off x="742950" y="3102429"/>
            <a:ext cx="4653643" cy="3620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소년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소녀만화 이외의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요리만화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일상만화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청년만화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개그만화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스포츠만화 등등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…</a:t>
            </a:r>
            <a:endParaRPr lang="ko-KR" altLang="en-US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Picture 8" descr="https://i3.ruliweb.com/img/5/5/E/C/55EC5DCB4D6408002F">
            <a:extLst>
              <a:ext uri="{FF2B5EF4-FFF2-40B4-BE49-F238E27FC236}">
                <a16:creationId xmlns:a16="http://schemas.microsoft.com/office/drawing/2014/main" id="{345813D2-1849-405E-884C-A64E64F2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04" y="3295323"/>
            <a:ext cx="4579524" cy="32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600" dirty="0">
                <a:solidFill>
                  <a:schemeClr val="bg1"/>
                </a:solidFill>
              </a:rPr>
              <a:t>문화로서의 만화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003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4706C-AF0A-4C51-A9EF-090AC02B56E6}"/>
              </a:ext>
            </a:extLst>
          </p:cNvPr>
          <p:cNvSpPr txBox="1"/>
          <p:nvPr/>
        </p:nvSpPr>
        <p:spPr>
          <a:xfrm>
            <a:off x="378377" y="914399"/>
            <a:ext cx="200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소년점프</a:t>
            </a:r>
            <a:endParaRPr lang="ko-KR" altLang="en-US" sz="3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170" name="Picture 2" descr="파일:external/upload.wikimedia.org/300px-Logo_Weekly_Shonen_Jump.svg.png">
            <a:extLst>
              <a:ext uri="{FF2B5EF4-FFF2-40B4-BE49-F238E27FC236}">
                <a16:creationId xmlns:a16="http://schemas.microsoft.com/office/drawing/2014/main" id="{FF825982-F1DD-48B4-A41D-7E7E9CF2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1499174"/>
            <a:ext cx="7791451" cy="31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C4E13-1261-4F62-AF07-DF9B052A4ABB}"/>
              </a:ext>
            </a:extLst>
          </p:cNvPr>
          <p:cNvSpPr txBox="1"/>
          <p:nvPr/>
        </p:nvSpPr>
        <p:spPr>
          <a:xfrm>
            <a:off x="1996506" y="4852362"/>
            <a:ext cx="8198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 내 가장 많은 판매량을 가지는 만화잡지  「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소년점프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」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ja-JP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少年ジャンプ</a:t>
            </a:r>
            <a:r>
              <a:rPr lang="en-US" altLang="ja-JP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60F58-4D9D-4D27-9E85-75CC03370AA1}"/>
              </a:ext>
            </a:extLst>
          </p:cNvPr>
          <p:cNvSpPr txBox="1"/>
          <p:nvPr/>
        </p:nvSpPr>
        <p:spPr>
          <a:xfrm>
            <a:off x="4377417" y="5631268"/>
            <a:ext cx="418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누적 판매부수 약 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638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 부</a:t>
            </a:r>
          </a:p>
        </p:txBody>
      </p:sp>
    </p:spTree>
    <p:extLst>
      <p:ext uri="{BB962C8B-B14F-4D97-AF65-F5344CB8AC3E}">
        <p14:creationId xmlns:p14="http://schemas.microsoft.com/office/powerpoint/2010/main" val="237408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899DC0C4-59A0-4BD0-B622-5238EDA1FEA4}"/>
              </a:ext>
            </a:extLst>
          </p:cNvPr>
          <p:cNvSpPr/>
          <p:nvPr/>
        </p:nvSpPr>
        <p:spPr>
          <a:xfrm rot="10800000">
            <a:off x="1843086" y="0"/>
            <a:ext cx="8505825" cy="4048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2767281"/>
            <a:ext cx="8505824" cy="4048127"/>
          </a:xfrm>
          <a:prstGeom prst="triangl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1C086-CA6C-42A9-9DBA-E4B8A7EF00B7}"/>
              </a:ext>
            </a:extLst>
          </p:cNvPr>
          <p:cNvSpPr txBox="1"/>
          <p:nvPr/>
        </p:nvSpPr>
        <p:spPr>
          <a:xfrm>
            <a:off x="150075" y="2921167"/>
            <a:ext cx="4339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애니메이션의</a:t>
            </a:r>
            <a:endParaRPr lang="en-US" altLang="ko-KR" sz="54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en-US" altLang="ko-KR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ko-KR" altLang="en-US" sz="5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아니메</a:t>
            </a:r>
            <a:r>
              <a:rPr lang="en-US" altLang="ko-KR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sz="54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4E1A7-3350-42F6-B54E-976E6AD7B2DB}"/>
              </a:ext>
            </a:extLst>
          </p:cNvPr>
          <p:cNvSpPr txBox="1"/>
          <p:nvPr/>
        </p:nvSpPr>
        <p:spPr>
          <a:xfrm>
            <a:off x="7702276" y="2921167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정의와 역사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B5945-B6EC-4A13-90F4-CA95FDFCF0CC}"/>
              </a:ext>
            </a:extLst>
          </p:cNvPr>
          <p:cNvSpPr txBox="1"/>
          <p:nvPr/>
        </p:nvSpPr>
        <p:spPr>
          <a:xfrm>
            <a:off x="4664067" y="601858"/>
            <a:ext cx="2863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PART 3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5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일본 애니메이션</a:t>
            </a:r>
            <a:r>
              <a:rPr lang="en-US" altLang="ko-KR" b="1" spc="600" dirty="0">
                <a:solidFill>
                  <a:schemeClr val="bg1"/>
                </a:solidFill>
              </a:rPr>
              <a:t>(</a:t>
            </a:r>
            <a:r>
              <a:rPr lang="ko-KR" altLang="en-US" b="1" spc="600" dirty="0" err="1">
                <a:solidFill>
                  <a:schemeClr val="bg1"/>
                </a:solidFill>
              </a:rPr>
              <a:t>아니메</a:t>
            </a:r>
            <a:r>
              <a:rPr lang="en-US" altLang="ko-KR" b="1" spc="600" dirty="0">
                <a:solidFill>
                  <a:schemeClr val="bg1"/>
                </a:solidFill>
              </a:rPr>
              <a:t>)</a:t>
            </a:r>
            <a:r>
              <a:rPr lang="ko-KR" altLang="en-US" b="1" spc="600" dirty="0">
                <a:solidFill>
                  <a:schemeClr val="bg1"/>
                </a:solidFill>
              </a:rPr>
              <a:t>의 정의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FEB08-CE87-4AB4-B2CA-9089A70A426D}"/>
              </a:ext>
            </a:extLst>
          </p:cNvPr>
          <p:cNvSpPr txBox="1"/>
          <p:nvPr/>
        </p:nvSpPr>
        <p:spPr>
          <a:xfrm>
            <a:off x="538843" y="865414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아니메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: 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일본풍의 애니메이션을 통틀어 부르는 단어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 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영어 단어 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' Animation (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애니메이션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 ' 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이 변형된 형태</a:t>
            </a:r>
          </a:p>
          <a:p>
            <a:endParaRPr lang="ko-KR" altLang="en-US" sz="2000" b="1" dirty="0"/>
          </a:p>
        </p:txBody>
      </p:sp>
      <p:pic>
        <p:nvPicPr>
          <p:cNvPr id="8194" name="Picture 2" descr="연인을 위한 달콤한 아니메 영화 5 | All About Japan">
            <a:extLst>
              <a:ext uri="{FF2B5EF4-FFF2-40B4-BE49-F238E27FC236}">
                <a16:creationId xmlns:a16="http://schemas.microsoft.com/office/drawing/2014/main" id="{4A205E1E-A07C-44FE-AB37-833A3FBC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8" y="1714156"/>
            <a:ext cx="4282118" cy="27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0507009-CC32-4CAE-A9C1-36A306B2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435" y="3273199"/>
            <a:ext cx="4086065" cy="2866344"/>
          </a:xfrm>
          <a:prstGeom prst="rect">
            <a:avLst/>
          </a:prstGeom>
        </p:spPr>
      </p:pic>
      <p:pic>
        <p:nvPicPr>
          <p:cNvPr id="8196" name="Picture 4" descr="도쿄, 애니메이션 허브가 되다! '도쿄 아니메 어워드 페스티벌 2019' 개최! | 이케부쿠로에서 보내는 즐거운 하루">
            <a:extLst>
              <a:ext uri="{FF2B5EF4-FFF2-40B4-BE49-F238E27FC236}">
                <a16:creationId xmlns:a16="http://schemas.microsoft.com/office/drawing/2014/main" id="{4FF9A067-E650-471F-8935-734BB79C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905000"/>
            <a:ext cx="4591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5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일본 애니메이션의 역사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5A97E5A-35AC-42D3-B04F-2EDC738BC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61" y="2215030"/>
            <a:ext cx="3140247" cy="2455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947564-6E49-4215-BE02-C4AAF62604E2}"/>
              </a:ext>
            </a:extLst>
          </p:cNvPr>
          <p:cNvSpPr txBox="1"/>
          <p:nvPr/>
        </p:nvSpPr>
        <p:spPr>
          <a:xfrm>
            <a:off x="-162908" y="4818094"/>
            <a:ext cx="429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 최초의 애니메이션 중 하나인 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《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3" tooltip="하나와 헤코나이 명검 이야기 (없는 문서)"/>
              </a:rPr>
              <a:t>하나와 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hlinkClick r:id="rId3" tooltip="하나와 헤코나이 명검 이야기 (없는 문서)"/>
              </a:rPr>
              <a:t>헤코나이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3" tooltip="하나와 헤코나이 명검 이야기 (없는 문서)"/>
              </a:rPr>
              <a:t> 명검 이야기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》 (1917)</a:t>
            </a:r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7693033A-163A-433D-A27E-7D0751E57A8A}"/>
              </a:ext>
            </a:extLst>
          </p:cNvPr>
          <p:cNvSpPr/>
          <p:nvPr/>
        </p:nvSpPr>
        <p:spPr>
          <a:xfrm>
            <a:off x="3826784" y="1137965"/>
            <a:ext cx="535290" cy="101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AutoShape 2" descr="Orca의 雜想 note">
            <a:extLst>
              <a:ext uri="{FF2B5EF4-FFF2-40B4-BE49-F238E27FC236}">
                <a16:creationId xmlns:a16="http://schemas.microsoft.com/office/drawing/2014/main" id="{49361651-12E2-4F0C-A046-ABB5CF2B7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Orca의 雜想 note">
            <a:extLst>
              <a:ext uri="{FF2B5EF4-FFF2-40B4-BE49-F238E27FC236}">
                <a16:creationId xmlns:a16="http://schemas.microsoft.com/office/drawing/2014/main" id="{BCA1FF95-89F5-46B2-8A15-83FB6B81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2231571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222" name="Picture 6" descr="모모타로의 바다 독수리 - 桃太&amp;#37070;の海鷲 -">
            <a:extLst>
              <a:ext uri="{FF2B5EF4-FFF2-40B4-BE49-F238E27FC236}">
                <a16:creationId xmlns:a16="http://schemas.microsoft.com/office/drawing/2014/main" id="{26A1DC3F-7D25-46A7-981B-00366BA1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38" y="2187864"/>
            <a:ext cx="3402466" cy="24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8DC0FEB1-7B8F-42A9-97A5-6BB459DC086E}"/>
              </a:ext>
            </a:extLst>
          </p:cNvPr>
          <p:cNvSpPr/>
          <p:nvPr/>
        </p:nvSpPr>
        <p:spPr>
          <a:xfrm>
            <a:off x="7983380" y="1102559"/>
            <a:ext cx="535290" cy="101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09012-0C91-4897-BD89-51A7284F1BCE}"/>
              </a:ext>
            </a:extLst>
          </p:cNvPr>
          <p:cNvSpPr txBox="1"/>
          <p:nvPr/>
        </p:nvSpPr>
        <p:spPr>
          <a:xfrm>
            <a:off x="4336605" y="4895603"/>
            <a:ext cx="3579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 최초 국산 애니메이션 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《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hlinkClick r:id="rId5" tooltip="https://ja.wikipedia.org/wiki/%E6%A1%83%E5%A4%AA%E9%83%8E%E3%81%AE%E6%B5%B7%E9%B7%B2"/>
              </a:rPr>
              <a:t>모모타로의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5" tooltip="https://ja.wikipedia.org/wiki/%E6%A1%83%E5%A4%AA%E9%83%8E%E3%81%AE%E6%B5%B7%E9%B7%B2"/>
              </a:rPr>
              <a:t> 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hlinkClick r:id="rId5" tooltip="https://ja.wikipedia.org/wiki/%E6%A1%83%E5%A4%AA%E9%83%8E%E3%81%AE%E6%B5%B7%E9%B7%B2"/>
              </a:rPr>
              <a:t>바다독수리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》(1943)</a:t>
            </a:r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5894F9E-D4B8-41E3-90D0-6CA2B023958D}"/>
              </a:ext>
            </a:extLst>
          </p:cNvPr>
          <p:cNvSpPr/>
          <p:nvPr/>
        </p:nvSpPr>
        <p:spPr>
          <a:xfrm>
            <a:off x="452394" y="1206850"/>
            <a:ext cx="2968980" cy="653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5CE1B23-E733-462D-98A8-E0A2F0768005}"/>
              </a:ext>
            </a:extLst>
          </p:cNvPr>
          <p:cNvSpPr/>
          <p:nvPr/>
        </p:nvSpPr>
        <p:spPr>
          <a:xfrm>
            <a:off x="4715881" y="1240699"/>
            <a:ext cx="2968980" cy="653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프로파간다 만화영화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F7BF8E6-9332-457C-B278-6E7DD0C8A627}"/>
              </a:ext>
            </a:extLst>
          </p:cNvPr>
          <p:cNvSpPr/>
          <p:nvPr/>
        </p:nvSpPr>
        <p:spPr>
          <a:xfrm>
            <a:off x="498399" y="1252813"/>
            <a:ext cx="2968980" cy="653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개인 창작의 시대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8C89BE2-D5D5-4B8C-9C5C-D4F0AEB11C6C}"/>
              </a:ext>
            </a:extLst>
          </p:cNvPr>
          <p:cNvSpPr/>
          <p:nvPr/>
        </p:nvSpPr>
        <p:spPr>
          <a:xfrm>
            <a:off x="8685815" y="1240699"/>
            <a:ext cx="2968980" cy="653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순수 영상매체</a:t>
            </a:r>
          </a:p>
        </p:txBody>
      </p:sp>
      <p:pic>
        <p:nvPicPr>
          <p:cNvPr id="9224" name="Picture 8" descr="거미와 튤립 (1943) - 왓챠피디아">
            <a:extLst>
              <a:ext uri="{FF2B5EF4-FFF2-40B4-BE49-F238E27FC236}">
                <a16:creationId xmlns:a16="http://schemas.microsoft.com/office/drawing/2014/main" id="{D96BEFF1-8AC2-4EFA-958A-2EB1AABD0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34" y="1906008"/>
            <a:ext cx="2542151" cy="36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B7EE1E-5F7F-4583-89CF-0E60C97F9F0C}"/>
              </a:ext>
            </a:extLst>
          </p:cNvPr>
          <p:cNvSpPr txBox="1"/>
          <p:nvPr/>
        </p:nvSpPr>
        <p:spPr>
          <a:xfrm>
            <a:off x="8685815" y="5563688"/>
            <a:ext cx="296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전시에 만들어진 매우 예술성 높은 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작품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《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거미와 튤립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》(1943)</a:t>
            </a:r>
            <a:endParaRPr lang="ko-KR" altLang="en-US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8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61333" y="13549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일본 애니메이션의 역사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72B8AC9-3B64-4F0C-BF40-10F7072C7472}"/>
              </a:ext>
            </a:extLst>
          </p:cNvPr>
          <p:cNvSpPr/>
          <p:nvPr/>
        </p:nvSpPr>
        <p:spPr>
          <a:xfrm>
            <a:off x="660666" y="1334456"/>
            <a:ext cx="2968980" cy="653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제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차 애니메이션 붐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7EB8296-6DA2-4018-B15D-0760FE57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8" y="2256265"/>
            <a:ext cx="3110593" cy="3015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74EF7-D667-47BE-9D85-400A4F04D903}"/>
              </a:ext>
            </a:extLst>
          </p:cNvPr>
          <p:cNvSpPr txBox="1"/>
          <p:nvPr/>
        </p:nvSpPr>
        <p:spPr>
          <a:xfrm>
            <a:off x="802130" y="5539972"/>
            <a:ext cx="268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 최초의 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TV 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애니메이션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《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철완 아톰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》(1963)</a:t>
            </a:r>
            <a:endParaRPr lang="ko-KR" altLang="en-US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DA9E398-5955-40A0-9A25-9C7AC7DA46EA}"/>
              </a:ext>
            </a:extLst>
          </p:cNvPr>
          <p:cNvSpPr/>
          <p:nvPr/>
        </p:nvSpPr>
        <p:spPr>
          <a:xfrm>
            <a:off x="4970766" y="1334456"/>
            <a:ext cx="2968980" cy="653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제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2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차 애니메이션 붐</a:t>
            </a:r>
          </a:p>
        </p:txBody>
      </p:sp>
      <p:pic>
        <p:nvPicPr>
          <p:cNvPr id="10242" name="Picture 2" descr="파일:attachment/우주전함 야마토/yamato.jpg">
            <a:extLst>
              <a:ext uri="{FF2B5EF4-FFF2-40B4-BE49-F238E27FC236}">
                <a16:creationId xmlns:a16="http://schemas.microsoft.com/office/drawing/2014/main" id="{949D8C7C-8A46-4425-9705-C4B6718F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56" y="2392763"/>
            <a:ext cx="3279237" cy="23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17907-2360-4D94-B448-B2C37D2838DC}"/>
              </a:ext>
            </a:extLst>
          </p:cNvPr>
          <p:cNvSpPr txBox="1"/>
          <p:nvPr/>
        </p:nvSpPr>
        <p:spPr>
          <a:xfrm>
            <a:off x="4995202" y="5523544"/>
            <a:ext cx="294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일본의 두번째 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애니메이션붐을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일으킨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《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우주전함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야마토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》(1974)</a:t>
            </a:r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F55F57E-AB87-4D7A-97FD-AB18290329B8}"/>
              </a:ext>
            </a:extLst>
          </p:cNvPr>
          <p:cNvSpPr/>
          <p:nvPr/>
        </p:nvSpPr>
        <p:spPr>
          <a:xfrm>
            <a:off x="8889623" y="1334456"/>
            <a:ext cx="2765778" cy="651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제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차 애니메이션 붐</a:t>
            </a:r>
          </a:p>
        </p:txBody>
      </p:sp>
      <p:pic>
        <p:nvPicPr>
          <p:cNvPr id="10244" name="Picture 4" descr="파일:신세기에반게리온.jpg">
            <a:extLst>
              <a:ext uri="{FF2B5EF4-FFF2-40B4-BE49-F238E27FC236}">
                <a16:creationId xmlns:a16="http://schemas.microsoft.com/office/drawing/2014/main" id="{7228C403-59FA-4942-9BD0-4111AAB1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623" y="2392763"/>
            <a:ext cx="2693282" cy="25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6A24A1-E12F-4EFC-9B90-18F8FB85E7C7}"/>
              </a:ext>
            </a:extLst>
          </p:cNvPr>
          <p:cNvSpPr txBox="1"/>
          <p:nvPr/>
        </p:nvSpPr>
        <p:spPr>
          <a:xfrm>
            <a:off x="8427916" y="5335618"/>
            <a:ext cx="3616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제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3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차 애니메이션 붐을 일으킨</a:t>
            </a:r>
            <a:endParaRPr lang="en-US" altLang="ko-KR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《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신세기 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에반게리온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》</a:t>
            </a:r>
          </a:p>
          <a:p>
            <a:pPr algn="ctr"/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(1995)</a:t>
            </a:r>
            <a:endParaRPr lang="ko-KR" altLang="en-US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8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899DC0C4-59A0-4BD0-B622-5238EDA1FEA4}"/>
              </a:ext>
            </a:extLst>
          </p:cNvPr>
          <p:cNvSpPr/>
          <p:nvPr/>
        </p:nvSpPr>
        <p:spPr>
          <a:xfrm rot="10800000">
            <a:off x="1843086" y="0"/>
            <a:ext cx="8505825" cy="4048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2767281"/>
            <a:ext cx="8505824" cy="4090719"/>
          </a:xfrm>
          <a:prstGeom prst="triangl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1C086-CA6C-42A9-9DBA-E4B8A7EF00B7}"/>
              </a:ext>
            </a:extLst>
          </p:cNvPr>
          <p:cNvSpPr txBox="1"/>
          <p:nvPr/>
        </p:nvSpPr>
        <p:spPr>
          <a:xfrm>
            <a:off x="324417" y="2921167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애니메이션의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4E1A7-3350-42F6-B54E-976E6AD7B2DB}"/>
              </a:ext>
            </a:extLst>
          </p:cNvPr>
          <p:cNvSpPr txBox="1"/>
          <p:nvPr/>
        </p:nvSpPr>
        <p:spPr>
          <a:xfrm>
            <a:off x="9302476" y="292116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종류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B5945-B6EC-4A13-90F4-CA95FDFCF0CC}"/>
              </a:ext>
            </a:extLst>
          </p:cNvPr>
          <p:cNvSpPr txBox="1"/>
          <p:nvPr/>
        </p:nvSpPr>
        <p:spPr>
          <a:xfrm>
            <a:off x="4664067" y="601858"/>
            <a:ext cx="2863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PART 4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2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늑대아이 줄거리 결말, 장마특집 힐링애니 2탄. : 네이버 블로그">
            <a:extLst>
              <a:ext uri="{FF2B5EF4-FFF2-40B4-BE49-F238E27FC236}">
                <a16:creationId xmlns:a16="http://schemas.microsoft.com/office/drawing/2014/main" id="{C09D5BAD-8A03-4358-AA2E-461FE656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03" y="1773063"/>
            <a:ext cx="3209054" cy="23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pirited Away - Wikipedia">
            <a:extLst>
              <a:ext uri="{FF2B5EF4-FFF2-40B4-BE49-F238E27FC236}">
                <a16:creationId xmlns:a16="http://schemas.microsoft.com/office/drawing/2014/main" id="{4959E6D9-5355-40D3-93C7-BEB957E2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0" y="3027915"/>
            <a:ext cx="25241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애니메이션의 종류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08C5B-CC38-48C9-B0D3-82C9DD02E4B9}"/>
              </a:ext>
            </a:extLst>
          </p:cNvPr>
          <p:cNvSpPr txBox="1"/>
          <p:nvPr/>
        </p:nvSpPr>
        <p:spPr>
          <a:xfrm>
            <a:off x="665475" y="81642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극장판</a:t>
            </a:r>
          </a:p>
        </p:txBody>
      </p:sp>
      <p:sp>
        <p:nvSpPr>
          <p:cNvPr id="6" name="AutoShape 2" descr="언어의 정원 - 나무위키">
            <a:extLst>
              <a:ext uri="{FF2B5EF4-FFF2-40B4-BE49-F238E27FC236}">
                <a16:creationId xmlns:a16="http://schemas.microsoft.com/office/drawing/2014/main" id="{A20AF508-4E71-4D1D-B542-8EA4BE393F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18557" y="34120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6919442-767D-4A84-B9B7-DD5825617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932" y="2641359"/>
            <a:ext cx="2397586" cy="3400213"/>
          </a:xfrm>
          <a:prstGeom prst="rect">
            <a:avLst/>
          </a:prstGeom>
        </p:spPr>
      </p:pic>
      <p:pic>
        <p:nvPicPr>
          <p:cNvPr id="11270" name="Picture 6" descr="Vostfr) Kimi no Suizou wo Tabetai Film Complet en Streaming VF | En  Français | Streaming VF in 2020 | Anime films, Anime dubbed, Anime movies">
            <a:extLst>
              <a:ext uri="{FF2B5EF4-FFF2-40B4-BE49-F238E27FC236}">
                <a16:creationId xmlns:a16="http://schemas.microsoft.com/office/drawing/2014/main" id="{027F2E99-6850-4D57-9C03-33F053FA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93" y="1176902"/>
            <a:ext cx="2365982" cy="35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My Neighbor Totoro - Wikipedia">
            <a:extLst>
              <a:ext uri="{FF2B5EF4-FFF2-40B4-BE49-F238E27FC236}">
                <a16:creationId xmlns:a16="http://schemas.microsoft.com/office/drawing/2014/main" id="{F467C0E2-48B1-421D-99E7-9ED5D69B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8" y="2428964"/>
            <a:ext cx="25527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738D8-4E22-4E26-B148-6D840FC1614B}"/>
              </a:ext>
            </a:extLst>
          </p:cNvPr>
          <p:cNvSpPr txBox="1"/>
          <p:nvPr/>
        </p:nvSpPr>
        <p:spPr>
          <a:xfrm>
            <a:off x="6096000" y="558088"/>
            <a:ext cx="61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주요 감독 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: 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미야자키 </a:t>
            </a:r>
            <a:r>
              <a:rPr lang="ko-KR" altLang="en-US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하야오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신카이마코토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호소다 </a:t>
            </a:r>
            <a:r>
              <a:rPr lang="ko-KR" altLang="en-US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마모루</a:t>
            </a:r>
            <a:endParaRPr lang="ko-KR" altLang="en-US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7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파일:attachment/edf6b5813a5c32dff08802ee99.jpg">
            <a:extLst>
              <a:ext uri="{FF2B5EF4-FFF2-40B4-BE49-F238E27FC236}">
                <a16:creationId xmlns:a16="http://schemas.microsoft.com/office/drawing/2014/main" id="{199768E2-F948-42C3-8CCF-F0FA2ABA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27" y="2088029"/>
            <a:ext cx="2787944" cy="39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파일:attachment/inarikonkon.jpg">
            <a:extLst>
              <a:ext uri="{FF2B5EF4-FFF2-40B4-BE49-F238E27FC236}">
                <a16:creationId xmlns:a16="http://schemas.microsoft.com/office/drawing/2014/main" id="{692378FD-9579-4BC5-BE17-9B5D703D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10" y="2088029"/>
            <a:ext cx="3034393" cy="30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애니메이션의 종류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8E3D7-6EB4-40B9-89D9-13BC32244085}"/>
              </a:ext>
            </a:extLst>
          </p:cNvPr>
          <p:cNvSpPr txBox="1"/>
          <p:nvPr/>
        </p:nvSpPr>
        <p:spPr>
          <a:xfrm>
            <a:off x="742950" y="669471"/>
            <a:ext cx="479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OVA</a:t>
            </a:r>
            <a:r>
              <a:rPr lang="en-US" altLang="ko-KR" dirty="0"/>
              <a:t> 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(Original Video Animation)</a:t>
            </a:r>
          </a:p>
          <a:p>
            <a:endParaRPr lang="ko-KR" altLang="en-US" sz="32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290" name="Picture 2" descr="파일:external/applian.jp/kimianime.jpg">
            <a:extLst>
              <a:ext uri="{FF2B5EF4-FFF2-40B4-BE49-F238E27FC236}">
                <a16:creationId xmlns:a16="http://schemas.microsoft.com/office/drawing/2014/main" id="{D43F473C-521A-4104-A060-C037803B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6" y="3218089"/>
            <a:ext cx="4057877" cy="28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0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accent1">
              <a:lumMod val="25000"/>
              <a:lumOff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29E79E2-A22C-4617-9659-8938B091618B}"/>
              </a:ext>
            </a:extLst>
          </p:cNvPr>
          <p:cNvSpPr/>
          <p:nvPr/>
        </p:nvSpPr>
        <p:spPr>
          <a:xfrm>
            <a:off x="241232" y="248835"/>
            <a:ext cx="11578856" cy="6276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3589E-2596-447F-B247-9D2F05519D67}"/>
              </a:ext>
            </a:extLst>
          </p:cNvPr>
          <p:cNvSpPr txBox="1"/>
          <p:nvPr/>
        </p:nvSpPr>
        <p:spPr>
          <a:xfrm>
            <a:off x="666750" y="58697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</a:rPr>
              <a:t>목차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17D8AFE-89F3-47B6-857E-9895F35602D0}"/>
              </a:ext>
            </a:extLst>
          </p:cNvPr>
          <p:cNvGrpSpPr/>
          <p:nvPr/>
        </p:nvGrpSpPr>
        <p:grpSpPr>
          <a:xfrm flipV="1">
            <a:off x="6096000" y="1171745"/>
            <a:ext cx="5531300" cy="1001125"/>
            <a:chOff x="666750" y="1287730"/>
            <a:chExt cx="5878069" cy="1085850"/>
          </a:xfrm>
          <a:solidFill>
            <a:schemeClr val="accent4"/>
          </a:solidFill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FF8B0E0-1FAA-474D-A278-F7A5595A1982}"/>
                </a:ext>
              </a:extLst>
            </p:cNvPr>
            <p:cNvGrpSpPr/>
            <p:nvPr/>
          </p:nvGrpSpPr>
          <p:grpSpPr>
            <a:xfrm>
              <a:off x="666750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6" name="이등변 삼각형 25">
                <a:extLst>
                  <a:ext uri="{FF2B5EF4-FFF2-40B4-BE49-F238E27FC236}">
                    <a16:creationId xmlns:a16="http://schemas.microsoft.com/office/drawing/2014/main" id="{6D61E00D-1D18-4E45-87CD-708A755F0861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978568F4-D3D1-4B57-BB31-D9ECB81249BC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0FD0220-3116-4805-941F-15F878320B9B}"/>
                </a:ext>
              </a:extLst>
            </p:cNvPr>
            <p:cNvGrpSpPr/>
            <p:nvPr/>
          </p:nvGrpSpPr>
          <p:grpSpPr>
            <a:xfrm>
              <a:off x="1506474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id="{749025A9-5655-4E2C-97CB-D7307F654BF4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DA49957B-398B-4F39-8F3D-648F488E7A21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F339958-E2C5-4AB2-BD50-82D95C3D0C17}"/>
                </a:ext>
              </a:extLst>
            </p:cNvPr>
            <p:cNvGrpSpPr/>
            <p:nvPr/>
          </p:nvGrpSpPr>
          <p:grpSpPr>
            <a:xfrm>
              <a:off x="2346198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1DCDBFE1-DDC8-456E-8A19-B8FE3F290FFF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>
                <a:extLst>
                  <a:ext uri="{FF2B5EF4-FFF2-40B4-BE49-F238E27FC236}">
                    <a16:creationId xmlns:a16="http://schemas.microsoft.com/office/drawing/2014/main" id="{3FAB73BE-B000-41AC-A5F8-F0F00E297EEE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70DFB9D-86D1-489C-9708-C1D85C9D50A9}"/>
                </a:ext>
              </a:extLst>
            </p:cNvPr>
            <p:cNvGrpSpPr/>
            <p:nvPr/>
          </p:nvGrpSpPr>
          <p:grpSpPr>
            <a:xfrm>
              <a:off x="3185922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0" name="이등변 삼각형 19">
                <a:extLst>
                  <a:ext uri="{FF2B5EF4-FFF2-40B4-BE49-F238E27FC236}">
                    <a16:creationId xmlns:a16="http://schemas.microsoft.com/office/drawing/2014/main" id="{B384FC9F-57F2-4AF1-9943-F904B7A33B54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FD23CFD5-0147-4B17-B434-3919F6DB5039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4CAA564-59D4-47A9-93DB-A4C048CCD191}"/>
                </a:ext>
              </a:extLst>
            </p:cNvPr>
            <p:cNvGrpSpPr/>
            <p:nvPr/>
          </p:nvGrpSpPr>
          <p:grpSpPr>
            <a:xfrm>
              <a:off x="4025646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18" name="이등변 삼각형 17">
                <a:extLst>
                  <a:ext uri="{FF2B5EF4-FFF2-40B4-BE49-F238E27FC236}">
                    <a16:creationId xmlns:a16="http://schemas.microsoft.com/office/drawing/2014/main" id="{3277AA84-1F63-4B4C-B554-7485F3AD5452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5AA98B5D-2B98-4B48-BA00-4EBB1329002D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C2542BD-4B1E-4CBC-B957-81116B156289}"/>
                </a:ext>
              </a:extLst>
            </p:cNvPr>
            <p:cNvGrpSpPr/>
            <p:nvPr/>
          </p:nvGrpSpPr>
          <p:grpSpPr>
            <a:xfrm>
              <a:off x="4865370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16" name="이등변 삼각형 15">
                <a:extLst>
                  <a:ext uri="{FF2B5EF4-FFF2-40B4-BE49-F238E27FC236}">
                    <a16:creationId xmlns:a16="http://schemas.microsoft.com/office/drawing/2014/main" id="{048987BD-3C44-4935-8BB5-C387823E9692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이등변 삼각형 16">
                <a:extLst>
                  <a:ext uri="{FF2B5EF4-FFF2-40B4-BE49-F238E27FC236}">
                    <a16:creationId xmlns:a16="http://schemas.microsoft.com/office/drawing/2014/main" id="{A2E11821-9719-46E1-A840-D4670966445C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1457DC7-B8AD-4CD8-8F40-36080E70189D}"/>
                </a:ext>
              </a:extLst>
            </p:cNvPr>
            <p:cNvGrpSpPr/>
            <p:nvPr/>
          </p:nvGrpSpPr>
          <p:grpSpPr>
            <a:xfrm>
              <a:off x="5705094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14" name="이등변 삼각형 13">
                <a:extLst>
                  <a:ext uri="{FF2B5EF4-FFF2-40B4-BE49-F238E27FC236}">
                    <a16:creationId xmlns:a16="http://schemas.microsoft.com/office/drawing/2014/main" id="{FE69E1FE-5632-4F47-8DE5-C30411B62763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이등변 삼각형 14">
                <a:extLst>
                  <a:ext uri="{FF2B5EF4-FFF2-40B4-BE49-F238E27FC236}">
                    <a16:creationId xmlns:a16="http://schemas.microsoft.com/office/drawing/2014/main" id="{E38A0F26-D6AB-41D2-8722-EBA3BBCBFDFA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6A2BBF9-839A-48AB-AA07-BED6F7381D14}"/>
              </a:ext>
            </a:extLst>
          </p:cNvPr>
          <p:cNvGrpSpPr/>
          <p:nvPr/>
        </p:nvGrpSpPr>
        <p:grpSpPr>
          <a:xfrm>
            <a:off x="767193" y="1769836"/>
            <a:ext cx="6607890" cy="523220"/>
            <a:chOff x="767193" y="1769836"/>
            <a:chExt cx="6607890" cy="523220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21F74C2-3314-4455-832C-468670284D94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9F5E2-4443-49DC-A478-E15DAFC0E624}"/>
                </a:ext>
              </a:extLst>
            </p:cNvPr>
            <p:cNvSpPr txBox="1"/>
            <p:nvPr/>
          </p:nvSpPr>
          <p:spPr>
            <a:xfrm>
              <a:off x="1265718" y="1769836"/>
              <a:ext cx="6109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01 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만화의 기원과 일본의 만화의 역사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07769F8-19F2-4FE9-A100-113C90BC1ACE}"/>
              </a:ext>
            </a:extLst>
          </p:cNvPr>
          <p:cNvGrpSpPr/>
          <p:nvPr/>
        </p:nvGrpSpPr>
        <p:grpSpPr>
          <a:xfrm>
            <a:off x="764101" y="2641569"/>
            <a:ext cx="3796223" cy="523220"/>
            <a:chOff x="767193" y="1769836"/>
            <a:chExt cx="3796223" cy="523220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6DE3EF07-C6F0-4B99-8DF4-48C1A71893C7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C3F325-5211-4E7D-ABAA-4795A1CDD428}"/>
                </a:ext>
              </a:extLst>
            </p:cNvPr>
            <p:cNvSpPr txBox="1"/>
            <p:nvPr/>
          </p:nvSpPr>
          <p:spPr>
            <a:xfrm>
              <a:off x="1265718" y="1769836"/>
              <a:ext cx="3297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02 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문화로서의 만화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4A7EA66-F724-4DB6-8739-D2287CB4A836}"/>
              </a:ext>
            </a:extLst>
          </p:cNvPr>
          <p:cNvGrpSpPr/>
          <p:nvPr/>
        </p:nvGrpSpPr>
        <p:grpSpPr>
          <a:xfrm>
            <a:off x="764101" y="3686240"/>
            <a:ext cx="6649568" cy="523220"/>
            <a:chOff x="767193" y="1769836"/>
            <a:chExt cx="6649568" cy="523220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5DCF1D13-A9E0-4821-AFA8-27032E4951C7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DD08B7-E0C1-428A-BFF7-08AAEF7197D5}"/>
                </a:ext>
              </a:extLst>
            </p:cNvPr>
            <p:cNvSpPr txBox="1"/>
            <p:nvPr/>
          </p:nvSpPr>
          <p:spPr>
            <a:xfrm>
              <a:off x="1265718" y="1769836"/>
              <a:ext cx="6151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03 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애니메이션</a:t>
              </a:r>
              <a:r>
                <a:rPr lang="en-US" altLang="ko-KR" sz="2800" b="1" dirty="0">
                  <a:solidFill>
                    <a:schemeClr val="bg1"/>
                  </a:solidFill>
                </a:rPr>
                <a:t>(</a:t>
              </a:r>
              <a:r>
                <a:rPr lang="ko-KR" altLang="en-US" sz="2800" b="1" dirty="0" err="1">
                  <a:solidFill>
                    <a:schemeClr val="bg1"/>
                  </a:solidFill>
                </a:rPr>
                <a:t>아니메</a:t>
              </a:r>
              <a:r>
                <a:rPr lang="en-US" altLang="ko-KR" sz="2800" b="1" dirty="0">
                  <a:solidFill>
                    <a:schemeClr val="bg1"/>
                  </a:solidFill>
                </a:rPr>
                <a:t>)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의 정의와 역사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41CAA1D-91AE-429F-8DC9-2FEA279F5969}"/>
              </a:ext>
            </a:extLst>
          </p:cNvPr>
          <p:cNvGrpSpPr/>
          <p:nvPr/>
        </p:nvGrpSpPr>
        <p:grpSpPr>
          <a:xfrm>
            <a:off x="764101" y="4532651"/>
            <a:ext cx="4155295" cy="523220"/>
            <a:chOff x="767193" y="1769836"/>
            <a:chExt cx="4155295" cy="523220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BCA3893F-8B0B-42DA-BFAD-426CA4217BEA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8FA208-C526-4DD4-81F1-A3B13E48FE9D}"/>
                </a:ext>
              </a:extLst>
            </p:cNvPr>
            <p:cNvSpPr txBox="1"/>
            <p:nvPr/>
          </p:nvSpPr>
          <p:spPr>
            <a:xfrm>
              <a:off x="1265718" y="1769836"/>
              <a:ext cx="3656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04 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애니메이션의 종류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5A98589-4FF3-4ECA-8139-9FC966D1CDCA}"/>
              </a:ext>
            </a:extLst>
          </p:cNvPr>
          <p:cNvGrpSpPr/>
          <p:nvPr/>
        </p:nvGrpSpPr>
        <p:grpSpPr>
          <a:xfrm>
            <a:off x="764101" y="5359509"/>
            <a:ext cx="5530672" cy="523220"/>
            <a:chOff x="767193" y="1769836"/>
            <a:chExt cx="5530672" cy="523220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6B7B16CC-3C83-4D92-A7C5-29DB7914A861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23C685-B751-4F5A-BAF7-6E4FB798D732}"/>
                </a:ext>
              </a:extLst>
            </p:cNvPr>
            <p:cNvSpPr txBox="1"/>
            <p:nvPr/>
          </p:nvSpPr>
          <p:spPr>
            <a:xfrm>
              <a:off x="1265718" y="1769836"/>
              <a:ext cx="503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05 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만화</a:t>
              </a:r>
              <a:r>
                <a:rPr lang="en-US" altLang="ko-KR" sz="2800" b="1" dirty="0">
                  <a:solidFill>
                    <a:schemeClr val="bg1"/>
                  </a:solidFill>
                </a:rPr>
                <a:t>, 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애니메이션 관련 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67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나루토 질풍전 OST - 벅스">
            <a:extLst>
              <a:ext uri="{FF2B5EF4-FFF2-40B4-BE49-F238E27FC236}">
                <a16:creationId xmlns:a16="http://schemas.microsoft.com/office/drawing/2014/main" id="{2939ED18-1660-4B11-8ABD-4D45F366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96" y="3629216"/>
            <a:ext cx="2756359" cy="27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애니메이션의 종류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003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B0412-E583-4BC2-B9D7-A55BDE007508}"/>
              </a:ext>
            </a:extLst>
          </p:cNvPr>
          <p:cNvSpPr txBox="1"/>
          <p:nvPr/>
        </p:nvSpPr>
        <p:spPr>
          <a:xfrm>
            <a:off x="506186" y="930729"/>
            <a:ext cx="311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TV</a:t>
            </a:r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시리즈</a:t>
            </a:r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(TVA)</a:t>
            </a:r>
            <a:endParaRPr lang="ko-KR" altLang="en-US" sz="32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314" name="Picture 2" descr="애니박스, 원피스 '무사의 나라' 편 오늘(12일) 첫방송 - 머니S">
            <a:extLst>
              <a:ext uri="{FF2B5EF4-FFF2-40B4-BE49-F238E27FC236}">
                <a16:creationId xmlns:a16="http://schemas.microsoft.com/office/drawing/2014/main" id="{453FEE5F-A9F7-4920-B540-EAD00D26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68" y="2497169"/>
            <a:ext cx="2350081" cy="32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스냅타임] &quot;시원한 액션 애니 원해?&quot;…'나의 히어로 아카데미아'">
            <a:extLst>
              <a:ext uri="{FF2B5EF4-FFF2-40B4-BE49-F238E27FC236}">
                <a16:creationId xmlns:a16="http://schemas.microsoft.com/office/drawing/2014/main" id="{5CFD08FC-B0FC-42B2-90D8-A1DB74A7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64" y="1027597"/>
            <a:ext cx="2354036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귀멸의 칼날, 모바일게임 그리고 콘솔용으로 나온다? : 네이버 블로그">
            <a:extLst>
              <a:ext uri="{FF2B5EF4-FFF2-40B4-BE49-F238E27FC236}">
                <a16:creationId xmlns:a16="http://schemas.microsoft.com/office/drawing/2014/main" id="{ACD07DA3-E4CF-4052-A0CC-3D34EE25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89" y="753309"/>
            <a:ext cx="3668486" cy="24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은혼 보는 순서, 은혼 에피소드 정리 (1기~4기) (+) 포로리 편, 은빛영혼 편 : 네이버 블로그">
            <a:extLst>
              <a:ext uri="{FF2B5EF4-FFF2-40B4-BE49-F238E27FC236}">
                <a16:creationId xmlns:a16="http://schemas.microsoft.com/office/drawing/2014/main" id="{1C23E6BF-32AE-4093-8AEE-6645A185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53" y="3708718"/>
            <a:ext cx="3943350" cy="2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8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899DC0C4-59A0-4BD0-B622-5238EDA1FEA4}"/>
              </a:ext>
            </a:extLst>
          </p:cNvPr>
          <p:cNvSpPr/>
          <p:nvPr/>
        </p:nvSpPr>
        <p:spPr>
          <a:xfrm rot="10800000">
            <a:off x="1843086" y="0"/>
            <a:ext cx="8505825" cy="4048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1C086-CA6C-42A9-9DBA-E4B8A7EF00B7}"/>
              </a:ext>
            </a:extLst>
          </p:cNvPr>
          <p:cNvSpPr txBox="1"/>
          <p:nvPr/>
        </p:nvSpPr>
        <p:spPr>
          <a:xfrm>
            <a:off x="1906388" y="4340098"/>
            <a:ext cx="837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만화</a:t>
            </a:r>
            <a:r>
              <a:rPr lang="en-US" altLang="ko-KR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애니메이션 관련영상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B5945-B6EC-4A13-90F4-CA95FDFCF0CC}"/>
              </a:ext>
            </a:extLst>
          </p:cNvPr>
          <p:cNvSpPr txBox="1"/>
          <p:nvPr/>
        </p:nvSpPr>
        <p:spPr>
          <a:xfrm>
            <a:off x="4664067" y="601858"/>
            <a:ext cx="2863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PART 5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29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만화</a:t>
            </a:r>
            <a:r>
              <a:rPr lang="en-US" altLang="ko-KR" b="1" spc="600" dirty="0">
                <a:solidFill>
                  <a:schemeClr val="bg1"/>
                </a:solidFill>
              </a:rPr>
              <a:t>, </a:t>
            </a:r>
            <a:r>
              <a:rPr lang="ko-KR" altLang="en-US" b="1" spc="600" dirty="0">
                <a:solidFill>
                  <a:schemeClr val="bg1"/>
                </a:solidFill>
              </a:rPr>
              <a:t>애니메이션 관련 영상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pic>
        <p:nvPicPr>
          <p:cNvPr id="6" name="그림 5">
            <a:hlinkClick r:id="rId2"/>
            <a:extLst>
              <a:ext uri="{FF2B5EF4-FFF2-40B4-BE49-F238E27FC236}">
                <a16:creationId xmlns:a16="http://schemas.microsoft.com/office/drawing/2014/main" id="{E9F9D327-42EB-47FC-8D63-FF34E781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521" y="728431"/>
            <a:ext cx="7763958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4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A0F3021-4E97-4A26-B830-959D8D00A7D0}"/>
              </a:ext>
            </a:extLst>
          </p:cNvPr>
          <p:cNvSpPr/>
          <p:nvPr/>
        </p:nvSpPr>
        <p:spPr>
          <a:xfrm>
            <a:off x="308344" y="290780"/>
            <a:ext cx="11578856" cy="6276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DDAC9-DC1E-4705-95FF-D7828587A22C}"/>
              </a:ext>
            </a:extLst>
          </p:cNvPr>
          <p:cNvSpPr txBox="1"/>
          <p:nvPr/>
        </p:nvSpPr>
        <p:spPr>
          <a:xfrm>
            <a:off x="587921" y="3044279"/>
            <a:ext cx="110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</a:rPr>
              <a:t>見てくださってありがとうございます</a:t>
            </a:r>
            <a:r>
              <a:rPr lang="en-US" altLang="ko-KR" sz="4400" b="1" spc="1400" dirty="0">
                <a:solidFill>
                  <a:schemeClr val="bg1"/>
                </a:solidFill>
              </a:rPr>
              <a:t>!</a:t>
            </a:r>
            <a:endParaRPr lang="ko-KR" altLang="en-US" sz="4400" b="1" spc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899DC0C4-59A0-4BD0-B622-5238EDA1FEA4}"/>
              </a:ext>
            </a:extLst>
          </p:cNvPr>
          <p:cNvSpPr/>
          <p:nvPr/>
        </p:nvSpPr>
        <p:spPr>
          <a:xfrm rot="10800000">
            <a:off x="1843086" y="0"/>
            <a:ext cx="8505825" cy="4048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6" y="2767281"/>
            <a:ext cx="8505825" cy="4090719"/>
          </a:xfrm>
          <a:prstGeom prst="triangl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1C086-CA6C-42A9-9DBA-E4B8A7EF00B7}"/>
              </a:ext>
            </a:extLst>
          </p:cNvPr>
          <p:cNvSpPr txBox="1"/>
          <p:nvPr/>
        </p:nvSpPr>
        <p:spPr>
          <a:xfrm>
            <a:off x="0" y="2921167"/>
            <a:ext cx="4532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만화의 기원과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4E1A7-3350-42F6-B54E-976E6AD7B2DB}"/>
              </a:ext>
            </a:extLst>
          </p:cNvPr>
          <p:cNvSpPr txBox="1"/>
          <p:nvPr/>
        </p:nvSpPr>
        <p:spPr>
          <a:xfrm>
            <a:off x="6967490" y="2921167"/>
            <a:ext cx="5224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일본만화의 역사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B5945-B6EC-4A13-90F4-CA95FDFCF0CC}"/>
              </a:ext>
            </a:extLst>
          </p:cNvPr>
          <p:cNvSpPr txBox="1"/>
          <p:nvPr/>
        </p:nvSpPr>
        <p:spPr>
          <a:xfrm>
            <a:off x="4664067" y="601858"/>
            <a:ext cx="2863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PART 1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1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600" dirty="0">
                <a:solidFill>
                  <a:schemeClr val="bg1"/>
                </a:solidFill>
              </a:rPr>
              <a:t>만화의 기원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25F2D-5BAB-4923-A03F-90121AE85A2A}"/>
              </a:ext>
            </a:extLst>
          </p:cNvPr>
          <p:cNvSpPr txBox="1"/>
          <p:nvPr/>
        </p:nvSpPr>
        <p:spPr>
          <a:xfrm>
            <a:off x="742950" y="1098511"/>
            <a:ext cx="81868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만화</a:t>
            </a:r>
            <a:r>
              <a:rPr lang="ko-KR" altLang="en-US" sz="2000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ko-KR" sz="2000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: </a:t>
            </a:r>
            <a:r>
              <a:rPr lang="ko-KR" altLang="en-US" sz="2000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단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 또는 복수의 장면을 구성단위로 하여 변형된 그림을 통해 </a:t>
            </a:r>
            <a:endParaRPr lang="en-US" altLang="ko-KR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풍자나 우스꽝스러움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또는 이야기를 전하는 문예양식</a:t>
            </a:r>
          </a:p>
          <a:p>
            <a:pPr algn="ctr"/>
            <a:endParaRPr lang="ko-KR" altLang="en-US" spc="3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3AFA0B5-094E-4277-B052-237CEFA29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93" y="2046343"/>
            <a:ext cx="4294414" cy="28601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5E4309-6689-4447-A5BB-1778F1C06AA2}"/>
              </a:ext>
            </a:extLst>
          </p:cNvPr>
          <p:cNvSpPr txBox="1"/>
          <p:nvPr/>
        </p:nvSpPr>
        <p:spPr>
          <a:xfrm>
            <a:off x="1420586" y="5762709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인류가 최초로 그린 그림이 만화와 유사</a:t>
            </a:r>
          </a:p>
          <a:p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8335F7FB-CC11-48F5-AE8B-137047C3E4E5}"/>
              </a:ext>
            </a:extLst>
          </p:cNvPr>
          <p:cNvSpPr/>
          <p:nvPr/>
        </p:nvSpPr>
        <p:spPr>
          <a:xfrm rot="18551295">
            <a:off x="3510643" y="5152776"/>
            <a:ext cx="489857" cy="51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8C303DA-C15C-4E14-8F42-C45226A655EB}"/>
              </a:ext>
            </a:extLst>
          </p:cNvPr>
          <p:cNvSpPr/>
          <p:nvPr/>
        </p:nvSpPr>
        <p:spPr>
          <a:xfrm>
            <a:off x="5466189" y="5804213"/>
            <a:ext cx="1259621" cy="191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6511E1F-208B-4B24-AF62-B4EF3C5505FF}"/>
              </a:ext>
            </a:extLst>
          </p:cNvPr>
          <p:cNvSpPr/>
          <p:nvPr/>
        </p:nvSpPr>
        <p:spPr>
          <a:xfrm>
            <a:off x="5466189" y="6254371"/>
            <a:ext cx="1259621" cy="191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28DFF-F297-4189-A10B-84338B6020F3}"/>
              </a:ext>
            </a:extLst>
          </p:cNvPr>
          <p:cNvSpPr txBox="1"/>
          <p:nvPr/>
        </p:nvSpPr>
        <p:spPr>
          <a:xfrm>
            <a:off x="7720712" y="5931986"/>
            <a:ext cx="32657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회화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대화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의 역사와 중복</a:t>
            </a:r>
          </a:p>
          <a:p>
            <a:endParaRPr lang="ko-KR" altLang="en-US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4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600" dirty="0">
                <a:solidFill>
                  <a:schemeClr val="bg1"/>
                </a:solidFill>
              </a:rPr>
              <a:t>일본만화의 역사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25F2D-5BAB-4923-A03F-90121AE85A2A}"/>
              </a:ext>
            </a:extLst>
          </p:cNvPr>
          <p:cNvSpPr txBox="1"/>
          <p:nvPr/>
        </p:nvSpPr>
        <p:spPr>
          <a:xfrm>
            <a:off x="851543" y="5776464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호쿠사이만가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北斎漫画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fontAlgn="base" latinLnBrk="0"/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15682-6449-4485-A5DD-9CE5EB341201}"/>
              </a:ext>
            </a:extLst>
          </p:cNvPr>
          <p:cNvSpPr txBox="1"/>
          <p:nvPr/>
        </p:nvSpPr>
        <p:spPr>
          <a:xfrm>
            <a:off x="5259451" y="5776464"/>
            <a:ext cx="241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3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도쿄퍽</a:t>
            </a:r>
            <a:r>
              <a:rPr lang="en-US" altLang="ko-KR" b="1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東京</a:t>
            </a:r>
            <a:r>
              <a:rPr lang="ja-JP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パック</a:t>
            </a:r>
            <a:r>
              <a:rPr lang="en-US" altLang="ja-JP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b="1" spc="3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D1AA2-EBA1-4252-97D5-F876CA34D765}"/>
              </a:ext>
            </a:extLst>
          </p:cNvPr>
          <p:cNvSpPr txBox="1"/>
          <p:nvPr/>
        </p:nvSpPr>
        <p:spPr>
          <a:xfrm>
            <a:off x="9129548" y="5622576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3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데즈카</a:t>
            </a:r>
            <a:r>
              <a:rPr lang="ko-KR" altLang="en-US" sz="2000" b="1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ko-KR" altLang="en-US" sz="2000" b="1" spc="3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오사무의</a:t>
            </a:r>
            <a:r>
              <a:rPr lang="ko-KR" altLang="en-US" sz="2000" b="1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endParaRPr lang="en-US" altLang="ko-KR" sz="2000" b="1" spc="3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ko-KR" altLang="en-US" sz="2000" b="1" spc="3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주요작</a:t>
            </a:r>
            <a:r>
              <a:rPr lang="ko-KR" altLang="en-US" sz="2000" b="1" spc="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등장인물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224C5C3-D283-4878-BEE0-2E4134E8A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0" y="1525361"/>
            <a:ext cx="3889034" cy="29453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D81C405-C612-49A0-9910-3B160D4E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1525361"/>
            <a:ext cx="3889035" cy="303681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41F9C56-2AA1-44E6-910A-4FD0777D0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849" y="1876460"/>
            <a:ext cx="3042741" cy="2334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59BCC-5190-4140-9A78-65F3D785D3B1}"/>
              </a:ext>
            </a:extLst>
          </p:cNvPr>
          <p:cNvSpPr txBox="1"/>
          <p:nvPr/>
        </p:nvSpPr>
        <p:spPr>
          <a:xfrm>
            <a:off x="307410" y="832757"/>
            <a:ext cx="284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시작과 과도기</a:t>
            </a:r>
          </a:p>
        </p:txBody>
      </p:sp>
    </p:spTree>
    <p:extLst>
      <p:ext uri="{BB962C8B-B14F-4D97-AF65-F5344CB8AC3E}">
        <p14:creationId xmlns:p14="http://schemas.microsoft.com/office/powerpoint/2010/main" val="46359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793501" y="118288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600" dirty="0">
                <a:solidFill>
                  <a:schemeClr val="bg1"/>
                </a:solidFill>
              </a:rPr>
              <a:t>일본만화의</a:t>
            </a:r>
            <a:r>
              <a:rPr lang="ko-KR" altLang="en-US" b="1" spc="600" dirty="0">
                <a:solidFill>
                  <a:schemeClr val="bg1"/>
                </a:solidFill>
              </a:rPr>
              <a:t> 역사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1C73242-A362-4A74-B731-DCD470CE3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70" y="2818683"/>
            <a:ext cx="3531423" cy="2322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862AB-3F08-4735-95DA-15EDBF81D568}"/>
              </a:ext>
            </a:extLst>
          </p:cNvPr>
          <p:cNvSpPr txBox="1"/>
          <p:nvPr/>
        </p:nvSpPr>
        <p:spPr>
          <a:xfrm>
            <a:off x="4009149" y="5449217"/>
            <a:ext cx="395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일본 최초의 만화 잡지로 기록된  만화소년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漫画少年</a:t>
            </a:r>
            <a:r>
              <a:rPr lang="en-US" altLang="ko-KR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349D02DB-407B-4E90-8642-77E2B2285E10}"/>
              </a:ext>
            </a:extLst>
          </p:cNvPr>
          <p:cNvSpPr/>
          <p:nvPr/>
        </p:nvSpPr>
        <p:spPr>
          <a:xfrm rot="8014780">
            <a:off x="3253134" y="4001678"/>
            <a:ext cx="631250" cy="502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화살표: 오른쪽 260">
            <a:extLst>
              <a:ext uri="{FF2B5EF4-FFF2-40B4-BE49-F238E27FC236}">
                <a16:creationId xmlns:a16="http://schemas.microsoft.com/office/drawing/2014/main" id="{89844D40-2030-4FE3-A496-012FBDB324CE}"/>
              </a:ext>
            </a:extLst>
          </p:cNvPr>
          <p:cNvSpPr/>
          <p:nvPr/>
        </p:nvSpPr>
        <p:spPr>
          <a:xfrm rot="2513210">
            <a:off x="8033776" y="3985378"/>
            <a:ext cx="589152" cy="538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B8C47-24C6-4DAC-89E4-EE72C43D6943}"/>
              </a:ext>
            </a:extLst>
          </p:cNvPr>
          <p:cNvSpPr txBox="1"/>
          <p:nvPr/>
        </p:nvSpPr>
        <p:spPr>
          <a:xfrm>
            <a:off x="96088" y="6150908"/>
            <a:ext cx="379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여학생의 친구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少女</a:t>
            </a:r>
            <a:r>
              <a:rPr lang="ja-JP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クラブ</a:t>
            </a:r>
            <a:r>
              <a:rPr lang="en-US" altLang="ja-JP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8945AC-0B89-4F3E-A90C-D31AF146CA8E}"/>
              </a:ext>
            </a:extLst>
          </p:cNvPr>
          <p:cNvSpPr txBox="1"/>
          <p:nvPr/>
        </p:nvSpPr>
        <p:spPr>
          <a:xfrm>
            <a:off x="9136267" y="2616290"/>
            <a:ext cx="217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소년만화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E981650-ED68-48D8-A7FA-9DCDAA149CBB}"/>
              </a:ext>
            </a:extLst>
          </p:cNvPr>
          <p:cNvSpPr txBox="1"/>
          <p:nvPr/>
        </p:nvSpPr>
        <p:spPr>
          <a:xfrm>
            <a:off x="877433" y="2616290"/>
            <a:ext cx="217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소녀만화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38A3DF8-F58E-4D8A-ADCE-F9203F7C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810" y="3233371"/>
            <a:ext cx="1934504" cy="2789611"/>
          </a:xfrm>
          <a:prstGeom prst="rect">
            <a:avLst/>
          </a:prstGeom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509F8944-36F9-4EE9-9438-4D6A27C3BCF0}"/>
              </a:ext>
            </a:extLst>
          </p:cNvPr>
          <p:cNvSpPr txBox="1"/>
          <p:nvPr/>
        </p:nvSpPr>
        <p:spPr>
          <a:xfrm>
            <a:off x="8195151" y="6192641"/>
            <a:ext cx="379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소년 선데이</a:t>
            </a:r>
            <a:r>
              <a:rPr lang="en-US" altLang="ko-KR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</a:t>
            </a:r>
            <a:r>
              <a:rPr lang="ja-JP" alt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少年サンデー</a:t>
            </a:r>
            <a:r>
              <a:rPr lang="en-US" altLang="ja-JP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 descr="少女クラブ 昭和23年11月号 | 古本よみた屋 おじいさんの本、買います。">
            <a:extLst>
              <a:ext uri="{FF2B5EF4-FFF2-40B4-BE49-F238E27FC236}">
                <a16:creationId xmlns:a16="http://schemas.microsoft.com/office/drawing/2014/main" id="{3A3F9B2D-1CD0-43AD-A671-76BA02E5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22" y="3201065"/>
            <a:ext cx="1944010" cy="27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4E7DBF-0D53-4F0A-83E4-8097C4577F2C}"/>
              </a:ext>
            </a:extLst>
          </p:cNvPr>
          <p:cNvSpPr txBox="1"/>
          <p:nvPr/>
        </p:nvSpPr>
        <p:spPr>
          <a:xfrm>
            <a:off x="665756" y="729546"/>
            <a:ext cx="265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발전기</a:t>
            </a:r>
          </a:p>
        </p:txBody>
      </p:sp>
    </p:spTree>
    <p:extLst>
      <p:ext uri="{BB962C8B-B14F-4D97-AF65-F5344CB8AC3E}">
        <p14:creationId xmlns:p14="http://schemas.microsoft.com/office/powerpoint/2010/main" val="349882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E30A68A3-41D6-46A8-B3BF-5D0132BD2455}"/>
              </a:ext>
            </a:extLst>
          </p:cNvPr>
          <p:cNvSpPr/>
          <p:nvPr/>
        </p:nvSpPr>
        <p:spPr>
          <a:xfrm>
            <a:off x="6467475" y="2204357"/>
            <a:ext cx="2381250" cy="249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EEB5DBC-CE2A-4BFB-ACC9-C2F0701B887C}"/>
              </a:ext>
            </a:extLst>
          </p:cNvPr>
          <p:cNvSpPr/>
          <p:nvPr/>
        </p:nvSpPr>
        <p:spPr>
          <a:xfrm>
            <a:off x="380781" y="2204357"/>
            <a:ext cx="2381250" cy="249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600" dirty="0">
                <a:solidFill>
                  <a:schemeClr val="bg1"/>
                </a:solidFill>
              </a:rPr>
              <a:t>일본만화의 역사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2B4B46D-BEA8-4F3C-97EC-C296E07F0815}"/>
              </a:ext>
            </a:extLst>
          </p:cNvPr>
          <p:cNvSpPr/>
          <p:nvPr/>
        </p:nvSpPr>
        <p:spPr>
          <a:xfrm rot="5400000">
            <a:off x="3638549" y="3533080"/>
            <a:ext cx="4914900" cy="200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04AD4-03A2-4502-93AF-C58202E3EA44}"/>
              </a:ext>
            </a:extLst>
          </p:cNvPr>
          <p:cNvSpPr txBox="1"/>
          <p:nvPr/>
        </p:nvSpPr>
        <p:spPr>
          <a:xfrm>
            <a:off x="828673" y="767442"/>
            <a:ext cx="4004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소녀만화</a:t>
            </a:r>
            <a:endParaRPr lang="en-US" altLang="ko-KR" sz="32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(or</a:t>
            </a:r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순정만화</a:t>
            </a:r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</a:t>
            </a:r>
            <a:endParaRPr lang="ko-KR" altLang="en-US" sz="32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A7E90-3FCD-48CE-AECF-5F34F9884B92}"/>
              </a:ext>
            </a:extLst>
          </p:cNvPr>
          <p:cNvSpPr txBox="1"/>
          <p:nvPr/>
        </p:nvSpPr>
        <p:spPr>
          <a:xfrm>
            <a:off x="7358743" y="767442"/>
            <a:ext cx="400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소년만화</a:t>
            </a:r>
          </a:p>
        </p:txBody>
      </p:sp>
      <p:pic>
        <p:nvPicPr>
          <p:cNvPr id="2050" name="Picture 2" descr="파일:kiminitodoke Cover(01).jpg">
            <a:extLst>
              <a:ext uri="{FF2B5EF4-FFF2-40B4-BE49-F238E27FC236}">
                <a16:creationId xmlns:a16="http://schemas.microsoft.com/office/drawing/2014/main" id="{C4DC2629-8354-46F3-92BB-E9BD3FCF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71" y="1844660"/>
            <a:ext cx="23812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EBE94-EFE6-4EA6-9D82-BBD9AEC4E47F}"/>
              </a:ext>
            </a:extLst>
          </p:cNvPr>
          <p:cNvSpPr txBox="1"/>
          <p:nvPr/>
        </p:nvSpPr>
        <p:spPr>
          <a:xfrm>
            <a:off x="384188" y="2411221"/>
            <a:ext cx="2381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소녀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여성들을 주 독자층으로 하는 </a:t>
            </a:r>
            <a:r>
              <a:rPr lang="ko-KR" altLang="en-US" sz="20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여성향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만화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실질적으로는 한국과 일본에서만 존재하는 장르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D8B4A-71D8-4966-8559-A6EADB372913}"/>
              </a:ext>
            </a:extLst>
          </p:cNvPr>
          <p:cNvSpPr txBox="1"/>
          <p:nvPr/>
        </p:nvSpPr>
        <p:spPr>
          <a:xfrm>
            <a:off x="96088" y="5062794"/>
            <a:ext cx="238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대표적인 소녀만화 「너에게 닿기를」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843887FA-2B5B-4EAA-96E8-9C43FC8C4268}"/>
              </a:ext>
            </a:extLst>
          </p:cNvPr>
          <p:cNvSpPr/>
          <p:nvPr/>
        </p:nvSpPr>
        <p:spPr>
          <a:xfrm>
            <a:off x="2645229" y="5208814"/>
            <a:ext cx="538842" cy="604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4DC95-02C5-499B-9EF6-313A94F26E75}"/>
              </a:ext>
            </a:extLst>
          </p:cNvPr>
          <p:cNvSpPr txBox="1"/>
          <p:nvPr/>
        </p:nvSpPr>
        <p:spPr>
          <a:xfrm>
            <a:off x="6470877" y="5062794"/>
            <a:ext cx="238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대표적인 소년만화 「원피스」</a:t>
            </a: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0D2A9BDF-3E98-46BE-9050-6B1F2689C972}"/>
              </a:ext>
            </a:extLst>
          </p:cNvPr>
          <p:cNvSpPr/>
          <p:nvPr/>
        </p:nvSpPr>
        <p:spPr>
          <a:xfrm>
            <a:off x="9020018" y="5208814"/>
            <a:ext cx="538842" cy="604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83AE8-3D14-4F37-B63F-59AE5D7C2AB1}"/>
              </a:ext>
            </a:extLst>
          </p:cNvPr>
          <p:cNvSpPr txBox="1"/>
          <p:nvPr/>
        </p:nvSpPr>
        <p:spPr>
          <a:xfrm>
            <a:off x="6473596" y="2449923"/>
            <a:ext cx="238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소년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남성들을 주 독자층으로 하는 만화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노력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우정</a:t>
            </a:r>
            <a:r>
              <a:rPr lang="en-US" altLang="ko-KR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승리가 기본적인 요소</a:t>
            </a:r>
          </a:p>
        </p:txBody>
      </p:sp>
      <p:pic>
        <p:nvPicPr>
          <p:cNvPr id="2055" name="Picture 7" descr="파일:Volume_1.png">
            <a:extLst>
              <a:ext uri="{FF2B5EF4-FFF2-40B4-BE49-F238E27FC236}">
                <a16:creationId xmlns:a16="http://schemas.microsoft.com/office/drawing/2014/main" id="{7193369A-7784-45C0-B8DB-F95C67AD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71" y="1844659"/>
            <a:ext cx="2446414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5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>
                <a:solidFill>
                  <a:schemeClr val="bg1"/>
                </a:solidFill>
              </a:rPr>
              <a:t>일본만화의 역사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172D-5753-4345-81C1-2C9BE31AB890}"/>
              </a:ext>
            </a:extLst>
          </p:cNvPr>
          <p:cNvSpPr txBox="1"/>
          <p:nvPr/>
        </p:nvSpPr>
        <p:spPr>
          <a:xfrm>
            <a:off x="660666" y="816428"/>
            <a:ext cx="1144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현재 </a:t>
            </a:r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: </a:t>
            </a:r>
            <a:r>
              <a:rPr lang="ko-KR" alt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만화를 원작으로 한 수많은 매스미디어 활성화</a:t>
            </a:r>
            <a:r>
              <a:rPr lang="en-US" altLang="ko-KR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pic>
        <p:nvPicPr>
          <p:cNvPr id="3074" name="Picture 2" descr="기대작 게임들 ps4, pc 점프포스 출시 공략 : 네이버 블로그">
            <a:extLst>
              <a:ext uri="{FF2B5EF4-FFF2-40B4-BE49-F238E27FC236}">
                <a16:creationId xmlns:a16="http://schemas.microsoft.com/office/drawing/2014/main" id="{F1D85F1A-CE00-4904-80AB-1206E45B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323851"/>
            <a:ext cx="3482068" cy="2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너에게 닿기를 - 나무위키">
            <a:extLst>
              <a:ext uri="{FF2B5EF4-FFF2-40B4-BE49-F238E27FC236}">
                <a16:creationId xmlns:a16="http://schemas.microsoft.com/office/drawing/2014/main" id="{FB4AECBC-A75A-4CDD-A5FA-148C7378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0" y="2218321"/>
            <a:ext cx="2324101" cy="317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40C66-80C8-4057-9209-D2980B861E78}"/>
              </a:ext>
            </a:extLst>
          </p:cNvPr>
          <p:cNvSpPr txBox="1"/>
          <p:nvPr/>
        </p:nvSpPr>
        <p:spPr>
          <a:xfrm>
            <a:off x="828675" y="5780314"/>
            <a:ext cx="348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만화 원작인 순정애니메이션 「너에게 닿기를」</a:t>
            </a:r>
          </a:p>
        </p:txBody>
      </p:sp>
      <p:sp>
        <p:nvSpPr>
          <p:cNvPr id="464" name="직사각형 463">
            <a:extLst>
              <a:ext uri="{FF2B5EF4-FFF2-40B4-BE49-F238E27FC236}">
                <a16:creationId xmlns:a16="http://schemas.microsoft.com/office/drawing/2014/main" id="{79A8BC6F-9994-4962-AEC6-0446043CAC47}"/>
              </a:ext>
            </a:extLst>
          </p:cNvPr>
          <p:cNvSpPr/>
          <p:nvPr/>
        </p:nvSpPr>
        <p:spPr>
          <a:xfrm rot="5400000">
            <a:off x="3830743" y="3683788"/>
            <a:ext cx="4571998" cy="2415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94A10-E8EF-49D5-8FF8-8FAD2F3F1CD6}"/>
              </a:ext>
            </a:extLst>
          </p:cNvPr>
          <p:cNvSpPr txBox="1"/>
          <p:nvPr/>
        </p:nvSpPr>
        <p:spPr>
          <a:xfrm>
            <a:off x="6988629" y="4751614"/>
            <a:ext cx="4474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주간 소년 만화잡지 ［</a:t>
            </a:r>
            <a:r>
              <a:rPr lang="ko-KR" alt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소년점프］속</a:t>
            </a:r>
            <a:r>
              <a:rPr lang="ko-KR" alt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만화의 등장인물들로 펼치는 격투게임 ［점프 포스］</a:t>
            </a:r>
          </a:p>
        </p:txBody>
      </p:sp>
    </p:spTree>
    <p:extLst>
      <p:ext uri="{BB962C8B-B14F-4D97-AF65-F5344CB8AC3E}">
        <p14:creationId xmlns:p14="http://schemas.microsoft.com/office/powerpoint/2010/main" val="15024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899DC0C4-59A0-4BD0-B622-5238EDA1FEA4}"/>
              </a:ext>
            </a:extLst>
          </p:cNvPr>
          <p:cNvSpPr/>
          <p:nvPr/>
        </p:nvSpPr>
        <p:spPr>
          <a:xfrm rot="10800000">
            <a:off x="1843086" y="0"/>
            <a:ext cx="8505825" cy="4048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6" y="2767281"/>
            <a:ext cx="8505825" cy="4048127"/>
          </a:xfrm>
          <a:prstGeom prst="triangl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1C086-CA6C-42A9-9DBA-E4B8A7EF00B7}"/>
              </a:ext>
            </a:extLst>
          </p:cNvPr>
          <p:cNvSpPr txBox="1"/>
          <p:nvPr/>
        </p:nvSpPr>
        <p:spPr>
          <a:xfrm>
            <a:off x="326571" y="2921167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문화로서의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4E1A7-3350-42F6-B54E-976E6AD7B2DB}"/>
              </a:ext>
            </a:extLst>
          </p:cNvPr>
          <p:cNvSpPr txBox="1"/>
          <p:nvPr/>
        </p:nvSpPr>
        <p:spPr>
          <a:xfrm>
            <a:off x="9302475" y="292116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만화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B5945-B6EC-4A13-90F4-CA95FDFCF0CC}"/>
              </a:ext>
            </a:extLst>
          </p:cNvPr>
          <p:cNvSpPr txBox="1"/>
          <p:nvPr/>
        </p:nvSpPr>
        <p:spPr>
          <a:xfrm>
            <a:off x="4664067" y="601858"/>
            <a:ext cx="2863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PART 2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H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2337"/>
      </a:accent1>
      <a:accent2>
        <a:srgbClr val="859494"/>
      </a:accent2>
      <a:accent3>
        <a:srgbClr val="F2D8C9"/>
      </a:accent3>
      <a:accent4>
        <a:srgbClr val="CC795C"/>
      </a:accent4>
      <a:accent5>
        <a:srgbClr val="9E716B"/>
      </a:accent5>
      <a:accent6>
        <a:srgbClr val="2E3F4F"/>
      </a:accent6>
      <a:hlink>
        <a:srgbClr val="262626"/>
      </a:hlink>
      <a:folHlink>
        <a:srgbClr val="262626"/>
      </a:folHlink>
    </a:clrScheme>
    <a:fontScheme name="Arial">
      <a:majorFont>
        <a:latin typeface="Arial"/>
        <a:ea typeface="나눔스퀘어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488</Words>
  <Application>Microsoft Office PowerPoint</Application>
  <PresentationFormat>와이드스크린</PresentationFormat>
  <Paragraphs>109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나눔스퀘어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이 현호</cp:lastModifiedBy>
  <cp:revision>82</cp:revision>
  <dcterms:created xsi:type="dcterms:W3CDTF">2019-01-17T10:29:08Z</dcterms:created>
  <dcterms:modified xsi:type="dcterms:W3CDTF">2020-09-30T13:41:37Z</dcterms:modified>
</cp:coreProperties>
</file>