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54" r:id="rId2"/>
    <p:sldId id="329" r:id="rId3"/>
    <p:sldId id="330" r:id="rId4"/>
    <p:sldId id="331" r:id="rId5"/>
    <p:sldId id="332" r:id="rId6"/>
    <p:sldId id="333" r:id="rId7"/>
    <p:sldId id="334" r:id="rId8"/>
    <p:sldId id="355" r:id="rId9"/>
    <p:sldId id="335" r:id="rId10"/>
    <p:sldId id="336" r:id="rId11"/>
    <p:sldId id="339" r:id="rId12"/>
    <p:sldId id="340" r:id="rId13"/>
    <p:sldId id="341" r:id="rId14"/>
    <p:sldId id="342" r:id="rId15"/>
    <p:sldId id="356" r:id="rId16"/>
    <p:sldId id="343" r:id="rId17"/>
    <p:sldId id="344" r:id="rId18"/>
    <p:sldId id="357" r:id="rId19"/>
    <p:sldId id="345" r:id="rId20"/>
    <p:sldId id="358" r:id="rId21"/>
    <p:sldId id="346" r:id="rId22"/>
    <p:sldId id="347" r:id="rId23"/>
    <p:sldId id="348" r:id="rId24"/>
    <p:sldId id="349" r:id="rId25"/>
    <p:sldId id="319" r:id="rId26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759" autoAdjust="0"/>
    <p:restoredTop sz="85037" autoAdjust="0"/>
  </p:normalViewPr>
  <p:slideViewPr>
    <p:cSldViewPr snapToGrid="0">
      <p:cViewPr>
        <p:scale>
          <a:sx n="60" d="100"/>
          <a:sy n="60" d="100"/>
        </p:scale>
        <p:origin x="48" y="3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9B6ED22-884A-4799-A238-958310BC57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77CDBE02-42C4-4A0A-AAD6-C8E221206C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9DE667-03FE-4FAE-A4F6-D024F969E3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6884B8A-5503-4725-8F73-EA59982C25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27A81B99-E950-4812-A6E7-8F7A4AF40A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16049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7E8DC6C-65BF-44F9-9206-D5960CF911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FDA693F-01D1-4224-8E57-16943E10DE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1552D8C-BD90-4249-A392-73740062C6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3CF3D55-1EC1-414E-B178-78EA50884A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E778684A-4FF2-467E-90E9-DFC829C8CE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87446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4EBC93C6-B44A-4CB4-9E30-AB2ACC7ADE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7B103FF1-9615-4293-AC4A-FC8497B4761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544AA98-1FA6-4A51-9F21-5618D54230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FC64510-ADD0-4B7B-B1EE-F8B5BB0F4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74AA3C25-B6DB-49CF-9123-35211BB6C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00516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0E0BEB-C1A3-4F34-A3FD-729885EA9C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6D4CD26-D92A-493E-ACBF-3FE732EE49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9BFD2229-F5A9-4463-9488-600CAD0BC2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A2366206-0D94-4C01-A760-B813F22044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9B6BB71-B076-49EA-B02D-2CC7E53B7E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89943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B3057DA-DD27-444F-84AE-3672492F68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89DA35F-E4CC-4F05-AF42-80F5CDAB5F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8D5C706-690F-4D58-A82F-BFBF393468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87D0869E-1C3A-4B0B-BFD8-DB7C17906E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0D04CA30-8AE4-4465-85F1-D092DE66F7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81055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7C24CEB-9263-456F-AB4B-4B1986A96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EF98430-D236-4BA5-98D2-007DBFCE7A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984FD840-F93A-4396-93F2-001A232094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9F93AD7-1183-48F8-9DBB-88354B7FA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BAAD77-9BE2-4275-B10A-E0CFB25143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598288CF-4ADD-4893-9FFC-63E9339D59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95740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1B1F4CA-36FE-4F38-8416-FE71536A6F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C2EA8CD6-B5B2-4BBE-9A73-D56047A7A7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1BC93B8B-2BBC-44E1-8964-355CFE5E9E6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E62BBC28-7ED1-43D2-9477-E164DF43C15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C1C3B459-EC0D-421E-9CCF-3C3793EC2DB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1444C61E-4470-4018-AF91-0C806AA93F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9ADEB804-91D6-4DF0-89C4-7AE09D91F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FB144744-2E57-4975-A96E-1D2431DD2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680282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29F4B8-4408-49DA-950D-A59A65C1BB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8D9F49D1-9661-46EB-88F7-B9517C3A31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23ACC539-58A4-4659-9C8C-8C84209B69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36C35625-7A8E-4B3E-ACBC-C198C106E4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521471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B976F954-7D07-4F80-8BDA-21646AB058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4F15344A-D7A8-40A6-BDD6-9F9C4315D2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C740FF4-2832-43FC-878C-89E143FF03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82794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18CF955-CD88-4CB0-AB85-4029A25ABC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FC0DDABB-5800-4830-90CA-E62F576E7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EE97DD15-474A-4BD5-8680-BC3778D8727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D1AF50C1-5595-49E8-B211-23064230D7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6EBBF8CE-C6CA-4E55-986A-FEF4F5D6C5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4EC682C8-D9E5-4D15-A2A1-D1C1754C63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125302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7E805C6-7D05-403B-9E86-BF180CEE8D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60332E2-780C-484D-9D4F-9D0244ED89F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896E61A2-58A8-4703-9614-8B0781597A8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9CA4180B-E37F-46E8-B48C-71E494E03F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D5FB919-6533-461C-927F-F365AA2C86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C1B26D7F-2B89-4D6A-8BC2-BD0A95B124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820665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6036D6B-4A05-461A-8BA6-0CF6EA6CCC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4DCF1591-234F-49A7-8935-BBE76B26F9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CE16CDE3-59C3-43AD-8FC1-0E115BE5C4D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BA4F74-9AA5-4CAE-BD43-2433258574C4}" type="datetimeFigureOut">
              <a:rPr lang="ko-KR" altLang="en-US" smtClean="0"/>
              <a:t>2020-09-30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25540B8-3DF3-4BE4-9BB7-D16B668FF3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2C71E2DA-8544-4E1C-B326-55E1D0EB77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F853DD-B93A-433B-BCBC-BB23ABC3D74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94772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13063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BA2D31-4F37-4D4F-A6C7-3BAC9E89BD60}"/>
              </a:ext>
            </a:extLst>
          </p:cNvPr>
          <p:cNvSpPr txBox="1"/>
          <p:nvPr/>
        </p:nvSpPr>
        <p:spPr>
          <a:xfrm>
            <a:off x="4004576" y="2369750"/>
            <a:ext cx="44674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· 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역사적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근거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475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225AECE-B134-4032-A86C-88D68DF89DF0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19E03CE-DD2B-4F4A-865D-54E74FAD4356}"/>
              </a:ext>
            </a:extLst>
          </p:cNvPr>
          <p:cNvSpPr txBox="1"/>
          <p:nvPr/>
        </p:nvSpPr>
        <p:spPr>
          <a:xfrm>
            <a:off x="416175" y="1141140"/>
            <a:ext cx="37980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돗토리번의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답변서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(1696)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78E590F3-7648-4145-93D2-D4992DAF3F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876" y="1972245"/>
            <a:ext cx="5766655" cy="361738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A65865C-FD45-447A-BDA0-C7B1C9E27D1C}"/>
              </a:ext>
            </a:extLst>
          </p:cNvPr>
          <p:cNvSpPr txBox="1"/>
          <p:nvPr/>
        </p:nvSpPr>
        <p:spPr>
          <a:xfrm>
            <a:off x="6584375" y="2250243"/>
            <a:ext cx="4910442" cy="2666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에도막부가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dirty="0" err="1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돗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토리번에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울릉도와 독도가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돗토리번에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속하는지 문의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-&gt; “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죽도는 </a:t>
            </a:r>
            <a:r>
              <a:rPr lang="ko-KR" altLang="en-US" sz="2400" kern="0" dirty="0" err="1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이나바와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dirty="0" err="1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호키에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 속하는 섬이 아닙니다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3010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8B78615-F856-406C-8F12-0A881C23CCF0}"/>
              </a:ext>
            </a:extLst>
          </p:cNvPr>
          <p:cNvSpPr txBox="1"/>
          <p:nvPr/>
        </p:nvSpPr>
        <p:spPr>
          <a:xfrm>
            <a:off x="416175" y="1141140"/>
            <a:ext cx="34534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죽도 도해 금지령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(1696)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66AE8D-0C42-460A-B279-65D66C813F5E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A461574-79DA-4400-B132-37F8DE717405}"/>
              </a:ext>
            </a:extLst>
          </p:cNvPr>
          <p:cNvSpPr txBox="1"/>
          <p:nvPr/>
        </p:nvSpPr>
        <p:spPr>
          <a:xfrm>
            <a:off x="6584375" y="2130975"/>
            <a:ext cx="4910442" cy="3264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en-US" altLang="ko-KR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이전에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마쓰다이라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신타로가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인슈와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하쿠슈를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다스리던 때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하쿠쇼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요나고의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상인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무라카와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이치베</a:t>
            </a:r>
            <a:r>
              <a:rPr lang="en-US" altLang="ko-KR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오야 </a:t>
            </a:r>
            <a:r>
              <a:rPr lang="ko-KR" altLang="en-US" sz="22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진키치가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죽도</a:t>
            </a:r>
            <a:r>
              <a:rPr lang="en-US" altLang="ko-KR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(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</a:t>
            </a:r>
            <a:r>
              <a:rPr lang="en-US" altLang="ko-KR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)</a:t>
            </a:r>
            <a:r>
              <a:rPr lang="ko-KR" altLang="en-US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에 도해하여 지금까지 어업을 해왔으나 향후에는 죽도 도해를 금지하니 이를 명심하라</a:t>
            </a:r>
            <a:r>
              <a:rPr lang="en-US" altLang="ko-KR" sz="22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2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100" name="Picture 4" descr="울릉도 도해 금지령 (1696) : 네이버 블로그">
            <a:extLst>
              <a:ext uri="{FF2B5EF4-FFF2-40B4-BE49-F238E27FC236}">
                <a16:creationId xmlns:a16="http://schemas.microsoft.com/office/drawing/2014/main" id="{DD010AB3-B20D-4101-B717-191DD86685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058" y="1958993"/>
            <a:ext cx="5778229" cy="3646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A1394504-5F84-4635-89E2-6878A36EDCCB}"/>
              </a:ext>
            </a:extLst>
          </p:cNvPr>
          <p:cNvSpPr txBox="1"/>
          <p:nvPr/>
        </p:nvSpPr>
        <p:spPr>
          <a:xfrm>
            <a:off x="6584375" y="2664531"/>
            <a:ext cx="5218672" cy="17804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이후에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1699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조선과 일본 간의 외교문서를 통해 울릉도가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조선령임을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spc="0" dirty="0"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공식적으로 확인</a:t>
            </a:r>
            <a:endParaRPr lang="ko-KR" altLang="en-US" sz="2400" kern="0" spc="0" dirty="0">
              <a:solidFill>
                <a:srgbClr val="FF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89544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1"/>
      <p:bldP spid="11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5F7ED0-C5D3-4E92-A258-6D955EDD8923}"/>
              </a:ext>
            </a:extLst>
          </p:cNvPr>
          <p:cNvSpPr txBox="1"/>
          <p:nvPr/>
        </p:nvSpPr>
        <p:spPr>
          <a:xfrm>
            <a:off x="416176" y="1141140"/>
            <a:ext cx="64720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원록구병자년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조선주착안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일권지각서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(1696)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AD6691-205D-4E48-8817-18146679CEEF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8B227CC-DC74-4E86-8A6F-D94239EAC4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487" y="1972245"/>
            <a:ext cx="5786808" cy="363282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3685CF1-D731-4CC0-91F4-74D8CB72B4DC}"/>
              </a:ext>
            </a:extLst>
          </p:cNvPr>
          <p:cNvSpPr txBox="1"/>
          <p:nvPr/>
        </p:nvSpPr>
        <p:spPr>
          <a:xfrm>
            <a:off x="6584375" y="2250243"/>
            <a:ext cx="4910442" cy="20759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안용복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-&gt; “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울릉도와 독도는 강원도에 속한 섬이다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는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 진술 내용이 있다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3533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3C235AB-90F7-467A-8B4F-55ED7B2521DF}"/>
              </a:ext>
            </a:extLst>
          </p:cNvPr>
          <p:cNvSpPr txBox="1"/>
          <p:nvPr/>
        </p:nvSpPr>
        <p:spPr>
          <a:xfrm>
            <a:off x="416175" y="1141140"/>
            <a:ext cx="4805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조선국 교제시말 내탐서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(1870)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66A7C5C-B8EA-4219-BFBB-376FB3B09EC3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260EADE8-F3D3-45CE-B8AA-36BEB54724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34" y="1971437"/>
            <a:ext cx="5753601" cy="36181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6905DAD-302B-4D79-9039-611A1106D9EF}"/>
              </a:ext>
            </a:extLst>
          </p:cNvPr>
          <p:cNvSpPr txBox="1"/>
          <p:nvPr/>
        </p:nvSpPr>
        <p:spPr>
          <a:xfrm>
            <a:off x="6584374" y="2250243"/>
            <a:ext cx="5090737" cy="26176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울릉도와 독도가 조선의 영토임을 염탐한 내용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송도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(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독도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)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는 죽도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(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)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옆에 있는 섬입니다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송도에 관하여는</a:t>
            </a:r>
            <a:r>
              <a:rPr lang="en-US" altLang="ko-KR" sz="18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…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67849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E01F0C0-2733-4FBB-97A8-520869858C4A}"/>
              </a:ext>
            </a:extLst>
          </p:cNvPr>
          <p:cNvSpPr txBox="1"/>
          <p:nvPr/>
        </p:nvSpPr>
        <p:spPr>
          <a:xfrm>
            <a:off x="416176" y="1141140"/>
            <a:ext cx="28561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태정관 지령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(1877)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F5CBC8-AA3C-4DE1-87C5-F9FB4E6E9E2A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DF1BEB36-9D93-4D37-9601-2563E98EF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74" y="1958993"/>
            <a:ext cx="5801817" cy="36423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E6271AFB-14B7-4DAC-BE96-F4B4C5473050}"/>
              </a:ext>
            </a:extLst>
          </p:cNvPr>
          <p:cNvSpPr txBox="1"/>
          <p:nvPr/>
        </p:nvSpPr>
        <p:spPr>
          <a:xfrm>
            <a:off x="6584374" y="2264685"/>
            <a:ext cx="5447205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태정관의 지시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-&gt;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“일본과 울릉도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독도는 관계가 없다는 것을 명심할 것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근거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: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도쿠가와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막부와 조선 정부간 교섭 결과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5CA2235-9A59-41B2-B928-CED1D1F4D5C1}"/>
              </a:ext>
            </a:extLst>
          </p:cNvPr>
          <p:cNvSpPr txBox="1"/>
          <p:nvPr/>
        </p:nvSpPr>
        <p:spPr>
          <a:xfrm>
            <a:off x="6584374" y="2250243"/>
            <a:ext cx="5341854" cy="17827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지적 편찬 과정에서 일본 내무성이 태정관에 질의문을 제출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‘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죽도 외 일도의 지적 편찬에 관한 질의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’</a:t>
            </a:r>
          </a:p>
        </p:txBody>
      </p:sp>
    </p:spTree>
    <p:extLst>
      <p:ext uri="{BB962C8B-B14F-4D97-AF65-F5344CB8AC3E}">
        <p14:creationId xmlns:p14="http://schemas.microsoft.com/office/powerpoint/2010/main" val="1082897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6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13063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BA2D31-4F37-4D4F-A6C7-3BAC9E89BD60}"/>
              </a:ext>
            </a:extLst>
          </p:cNvPr>
          <p:cNvSpPr txBox="1"/>
          <p:nvPr/>
        </p:nvSpPr>
        <p:spPr>
          <a:xfrm>
            <a:off x="4004571" y="2369750"/>
            <a:ext cx="43456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· 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역사적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근거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2-5.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한국의 고지도와 일본의 고지도</a:t>
            </a:r>
            <a:endParaRPr lang="ko-KR" altLang="en-US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55870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9CB287-189B-4FF8-996C-0796B3D84B8E}"/>
              </a:ext>
            </a:extLst>
          </p:cNvPr>
          <p:cNvSpPr txBox="1"/>
          <p:nvPr/>
        </p:nvSpPr>
        <p:spPr>
          <a:xfrm>
            <a:off x="233595" y="160421"/>
            <a:ext cx="8044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2-5.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한국의 고지도와 일본의 고지도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한국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)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05A4064C-C806-4DCF-B9F0-12EE883DF92A}"/>
              </a:ext>
            </a:extLst>
          </p:cNvPr>
          <p:cNvGrpSpPr/>
          <p:nvPr/>
        </p:nvGrpSpPr>
        <p:grpSpPr>
          <a:xfrm>
            <a:off x="7486643" y="5382410"/>
            <a:ext cx="4544936" cy="1585834"/>
            <a:chOff x="7486643" y="5382410"/>
            <a:chExt cx="4544936" cy="1585834"/>
          </a:xfrm>
        </p:grpSpPr>
        <p:grpSp>
          <p:nvGrpSpPr>
            <p:cNvPr id="300" name="Group 4">
              <a:extLst>
                <a:ext uri="{FF2B5EF4-FFF2-40B4-BE49-F238E27FC236}">
                  <a16:creationId xmlns:a16="http://schemas.microsoft.com/office/drawing/2014/main" id="{03AEE93C-2E00-4B2E-80AE-096FD951BA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H="1">
              <a:off x="7630754" y="5986022"/>
              <a:ext cx="3724580" cy="871978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400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301" name="Freeform 5">
                <a:extLst>
                  <a:ext uri="{FF2B5EF4-FFF2-40B4-BE49-F238E27FC236}">
                    <a16:creationId xmlns:a16="http://schemas.microsoft.com/office/drawing/2014/main" id="{0A5B83F4-CB84-4124-8283-370C5953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2" name="Freeform 6">
                <a:extLst>
                  <a:ext uri="{FF2B5EF4-FFF2-40B4-BE49-F238E27FC236}">
                    <a16:creationId xmlns:a16="http://schemas.microsoft.com/office/drawing/2014/main" id="{3B0A59D3-4CFD-43A8-AD06-BA5F9158C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3" name="Freeform 7">
                <a:extLst>
                  <a:ext uri="{FF2B5EF4-FFF2-40B4-BE49-F238E27FC236}">
                    <a16:creationId xmlns:a16="http://schemas.microsoft.com/office/drawing/2014/main" id="{FFC20EEC-FB07-40D0-AC72-9F4DE8B1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4" name="Freeform 8">
                <a:extLst>
                  <a:ext uri="{FF2B5EF4-FFF2-40B4-BE49-F238E27FC236}">
                    <a16:creationId xmlns:a16="http://schemas.microsoft.com/office/drawing/2014/main" id="{37C3660E-0A31-40C2-8E6C-AC297AD05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5" name="Freeform 9">
                <a:extLst>
                  <a:ext uri="{FF2B5EF4-FFF2-40B4-BE49-F238E27FC236}">
                    <a16:creationId xmlns:a16="http://schemas.microsoft.com/office/drawing/2014/main" id="{56BE04A8-4BB1-4A3F-B36A-D23BFA15F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5A01D0A9-22CB-4BB1-B95C-67AE4771B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CE1A46E2-44CB-4BE2-9282-0CD873D96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FDB85897-9247-4CB7-85F8-593E737DD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463C174-B7B1-40FD-BF35-DB01F13CC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E9D5743C-1759-48BC-B682-B09F6E77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03E28892-FCE8-43B6-9B4A-A2EEE8F56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49B2356A-3FA3-4BAA-B217-83569B2D7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DB7249DC-CDA5-46B5-8C2D-EE97AEEC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BC18842B-79C2-4A44-8E7D-82F119916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73A58F5D-C932-4CFA-8F57-36D9BC4E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91CBC70A-0787-46B5-BFC9-FF602A64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5F7F6801-7177-4C04-AEAB-295C6036D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A8420F62-0E65-4BFF-A847-3FC766732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E48AF1FC-70CE-4627-8267-F2C86DC67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0E660C67-C8F9-45DF-87ED-B58B7275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8BFF26D3-419E-44FD-A0BB-A96AA990D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FB36DAFC-AFBE-41F1-9B52-B5784BF4F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45D4832-1801-4A76-B8C3-EBFE72DE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C7C9EC19-72AE-40FB-B5E1-0ABFED4E1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00148360-7541-453E-AC51-66064324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497D508-DE0A-4358-A7FA-308ADED0B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0D1B13A1-6899-4C3D-8CA0-416D1E70D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8" name="Freeform 32">
                <a:extLst>
                  <a:ext uri="{FF2B5EF4-FFF2-40B4-BE49-F238E27FC236}">
                    <a16:creationId xmlns:a16="http://schemas.microsoft.com/office/drawing/2014/main" id="{0A843DD4-6A57-4629-8AC1-2BCF76E97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9" name="Freeform 33">
                <a:extLst>
                  <a:ext uri="{FF2B5EF4-FFF2-40B4-BE49-F238E27FC236}">
                    <a16:creationId xmlns:a16="http://schemas.microsoft.com/office/drawing/2014/main" id="{52D6D247-6D92-44CF-9EA3-B612EAEA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0" name="Freeform 34">
                <a:extLst>
                  <a:ext uri="{FF2B5EF4-FFF2-40B4-BE49-F238E27FC236}">
                    <a16:creationId xmlns:a16="http://schemas.microsoft.com/office/drawing/2014/main" id="{BA19DEA7-C7FF-4C98-8D03-7E5BCE554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1" name="Freeform 35">
                <a:extLst>
                  <a:ext uri="{FF2B5EF4-FFF2-40B4-BE49-F238E27FC236}">
                    <a16:creationId xmlns:a16="http://schemas.microsoft.com/office/drawing/2014/main" id="{0CE64E28-3F69-4107-8C76-56474C2A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2" name="Freeform 36">
                <a:extLst>
                  <a:ext uri="{FF2B5EF4-FFF2-40B4-BE49-F238E27FC236}">
                    <a16:creationId xmlns:a16="http://schemas.microsoft.com/office/drawing/2014/main" id="{B3ACFBAB-DDC1-4FBF-A675-651A4875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3" name="Freeform 37">
                <a:extLst>
                  <a:ext uri="{FF2B5EF4-FFF2-40B4-BE49-F238E27FC236}">
                    <a16:creationId xmlns:a16="http://schemas.microsoft.com/office/drawing/2014/main" id="{2BC087CB-5D27-4047-A83F-F92188FC5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4" name="Freeform 38">
                <a:extLst>
                  <a:ext uri="{FF2B5EF4-FFF2-40B4-BE49-F238E27FC236}">
                    <a16:creationId xmlns:a16="http://schemas.microsoft.com/office/drawing/2014/main" id="{993A6766-A5E3-4F82-AA0B-78E7C3235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5" name="Freeform 39">
                <a:extLst>
                  <a:ext uri="{FF2B5EF4-FFF2-40B4-BE49-F238E27FC236}">
                    <a16:creationId xmlns:a16="http://schemas.microsoft.com/office/drawing/2014/main" id="{A7E58B5C-D965-46D1-B420-D541919F2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6" name="Freeform 40">
                <a:extLst>
                  <a:ext uri="{FF2B5EF4-FFF2-40B4-BE49-F238E27FC236}">
                    <a16:creationId xmlns:a16="http://schemas.microsoft.com/office/drawing/2014/main" id="{F5598457-1B90-456A-92C3-9327A55BF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7" name="Freeform 41">
                <a:extLst>
                  <a:ext uri="{FF2B5EF4-FFF2-40B4-BE49-F238E27FC236}">
                    <a16:creationId xmlns:a16="http://schemas.microsoft.com/office/drawing/2014/main" id="{66C168C6-B9BB-4224-9EE6-24A8D0974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8" name="Freeform 42">
                <a:extLst>
                  <a:ext uri="{FF2B5EF4-FFF2-40B4-BE49-F238E27FC236}">
                    <a16:creationId xmlns:a16="http://schemas.microsoft.com/office/drawing/2014/main" id="{1C5B1426-9467-4F78-AB4C-D9E325DD6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9" name="Freeform 43">
                <a:extLst>
                  <a:ext uri="{FF2B5EF4-FFF2-40B4-BE49-F238E27FC236}">
                    <a16:creationId xmlns:a16="http://schemas.microsoft.com/office/drawing/2014/main" id="{8CB673E5-337D-435D-804D-A41BA236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0" name="Freeform 44">
                <a:extLst>
                  <a:ext uri="{FF2B5EF4-FFF2-40B4-BE49-F238E27FC236}">
                    <a16:creationId xmlns:a16="http://schemas.microsoft.com/office/drawing/2014/main" id="{6FE5E6EA-C1DD-4A4D-8753-B9D0D8D37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1" name="Freeform 45">
                <a:extLst>
                  <a:ext uri="{FF2B5EF4-FFF2-40B4-BE49-F238E27FC236}">
                    <a16:creationId xmlns:a16="http://schemas.microsoft.com/office/drawing/2014/main" id="{13EC68B1-1A79-47B2-8A3B-C9AE8DBB4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42" name="Freeform 46">
                <a:extLst>
                  <a:ext uri="{FF2B5EF4-FFF2-40B4-BE49-F238E27FC236}">
                    <a16:creationId xmlns:a16="http://schemas.microsoft.com/office/drawing/2014/main" id="{D8C7A25C-F2EC-442C-94F3-A14EE13D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3" name="Freeform 47">
                <a:extLst>
                  <a:ext uri="{FF2B5EF4-FFF2-40B4-BE49-F238E27FC236}">
                    <a16:creationId xmlns:a16="http://schemas.microsoft.com/office/drawing/2014/main" id="{5358188E-E81E-4ECD-92F8-2DBD0777E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4" name="Freeform 48">
                <a:extLst>
                  <a:ext uri="{FF2B5EF4-FFF2-40B4-BE49-F238E27FC236}">
                    <a16:creationId xmlns:a16="http://schemas.microsoft.com/office/drawing/2014/main" id="{7CC27AB3-ECEE-4262-AFC0-2841506F8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5" name="Freeform 49">
                <a:extLst>
                  <a:ext uri="{FF2B5EF4-FFF2-40B4-BE49-F238E27FC236}">
                    <a16:creationId xmlns:a16="http://schemas.microsoft.com/office/drawing/2014/main" id="{E12757FA-9A9C-4E81-BAD3-E49F2DE74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6" name="Freeform 50">
                <a:extLst>
                  <a:ext uri="{FF2B5EF4-FFF2-40B4-BE49-F238E27FC236}">
                    <a16:creationId xmlns:a16="http://schemas.microsoft.com/office/drawing/2014/main" id="{4AF2062A-2035-4B19-92EC-22DE3373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7" name="Freeform 51">
                <a:extLst>
                  <a:ext uri="{FF2B5EF4-FFF2-40B4-BE49-F238E27FC236}">
                    <a16:creationId xmlns:a16="http://schemas.microsoft.com/office/drawing/2014/main" id="{75D074F7-3918-462E-BF8C-35A367B3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8" name="Freeform 52">
                <a:extLst>
                  <a:ext uri="{FF2B5EF4-FFF2-40B4-BE49-F238E27FC236}">
                    <a16:creationId xmlns:a16="http://schemas.microsoft.com/office/drawing/2014/main" id="{E1FF62FE-54F1-4E79-8088-E433376D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9" name="Freeform 53">
                <a:extLst>
                  <a:ext uri="{FF2B5EF4-FFF2-40B4-BE49-F238E27FC236}">
                    <a16:creationId xmlns:a16="http://schemas.microsoft.com/office/drawing/2014/main" id="{343E45BD-62ED-4E31-BDD4-2FB05221F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0" name="Freeform 54">
                <a:extLst>
                  <a:ext uri="{FF2B5EF4-FFF2-40B4-BE49-F238E27FC236}">
                    <a16:creationId xmlns:a16="http://schemas.microsoft.com/office/drawing/2014/main" id="{4E582296-6EB2-4397-9883-E15D8C00D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1" name="Freeform 55">
                <a:extLst>
                  <a:ext uri="{FF2B5EF4-FFF2-40B4-BE49-F238E27FC236}">
                    <a16:creationId xmlns:a16="http://schemas.microsoft.com/office/drawing/2014/main" id="{EDA365FE-0BB3-4C21-9D1E-5E244CD56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2" name="Freeform 56">
                <a:extLst>
                  <a:ext uri="{FF2B5EF4-FFF2-40B4-BE49-F238E27FC236}">
                    <a16:creationId xmlns:a16="http://schemas.microsoft.com/office/drawing/2014/main" id="{49B6AAEE-AEAD-4F5E-AEB7-9131A8E3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3" name="Freeform 57">
                <a:extLst>
                  <a:ext uri="{FF2B5EF4-FFF2-40B4-BE49-F238E27FC236}">
                    <a16:creationId xmlns:a16="http://schemas.microsoft.com/office/drawing/2014/main" id="{76E8DE0C-3003-4002-A0C5-D9235A9A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4" name="Freeform 58">
                <a:extLst>
                  <a:ext uri="{FF2B5EF4-FFF2-40B4-BE49-F238E27FC236}">
                    <a16:creationId xmlns:a16="http://schemas.microsoft.com/office/drawing/2014/main" id="{E13D721B-20D1-4BA5-8A2F-DEF3BF9A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5" name="Freeform 59">
                <a:extLst>
                  <a:ext uri="{FF2B5EF4-FFF2-40B4-BE49-F238E27FC236}">
                    <a16:creationId xmlns:a16="http://schemas.microsoft.com/office/drawing/2014/main" id="{FCDDED21-8C98-4894-A2B1-0C5003D4C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6" name="Freeform 60">
                <a:extLst>
                  <a:ext uri="{FF2B5EF4-FFF2-40B4-BE49-F238E27FC236}">
                    <a16:creationId xmlns:a16="http://schemas.microsoft.com/office/drawing/2014/main" id="{EB1CE551-FFA5-4630-9879-4314C2AE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7" name="Freeform 61">
                <a:extLst>
                  <a:ext uri="{FF2B5EF4-FFF2-40B4-BE49-F238E27FC236}">
                    <a16:creationId xmlns:a16="http://schemas.microsoft.com/office/drawing/2014/main" id="{B3FEADB1-0B43-495F-AF4A-BE2E7430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8" name="Freeform 62">
                <a:extLst>
                  <a:ext uri="{FF2B5EF4-FFF2-40B4-BE49-F238E27FC236}">
                    <a16:creationId xmlns:a16="http://schemas.microsoft.com/office/drawing/2014/main" id="{4E522FD0-DA59-449A-BCC2-EFAD7650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9" name="Freeform 63">
                <a:extLst>
                  <a:ext uri="{FF2B5EF4-FFF2-40B4-BE49-F238E27FC236}">
                    <a16:creationId xmlns:a16="http://schemas.microsoft.com/office/drawing/2014/main" id="{2C45C3AF-8889-412F-9BBF-6DCCCB07C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0" name="Freeform 64">
                <a:extLst>
                  <a:ext uri="{FF2B5EF4-FFF2-40B4-BE49-F238E27FC236}">
                    <a16:creationId xmlns:a16="http://schemas.microsoft.com/office/drawing/2014/main" id="{D2D965E9-7DE1-4DC8-81DE-FD19B10B0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1" name="Freeform 65">
                <a:extLst>
                  <a:ext uri="{FF2B5EF4-FFF2-40B4-BE49-F238E27FC236}">
                    <a16:creationId xmlns:a16="http://schemas.microsoft.com/office/drawing/2014/main" id="{82E07AB4-F543-4385-AA70-300D86CB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2" name="Freeform 66">
                <a:extLst>
                  <a:ext uri="{FF2B5EF4-FFF2-40B4-BE49-F238E27FC236}">
                    <a16:creationId xmlns:a16="http://schemas.microsoft.com/office/drawing/2014/main" id="{52E9BAB3-7DF4-4341-B1C3-46885F81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3" name="Freeform 67">
                <a:extLst>
                  <a:ext uri="{FF2B5EF4-FFF2-40B4-BE49-F238E27FC236}">
                    <a16:creationId xmlns:a16="http://schemas.microsoft.com/office/drawing/2014/main" id="{4D6B31AD-9711-455D-9042-DD899788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4" name="Freeform 68">
                <a:extLst>
                  <a:ext uri="{FF2B5EF4-FFF2-40B4-BE49-F238E27FC236}">
                    <a16:creationId xmlns:a16="http://schemas.microsoft.com/office/drawing/2014/main" id="{7CD604E5-21EE-4CC0-BFAD-E2487BB3A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5" name="Freeform 69">
                <a:extLst>
                  <a:ext uri="{FF2B5EF4-FFF2-40B4-BE49-F238E27FC236}">
                    <a16:creationId xmlns:a16="http://schemas.microsoft.com/office/drawing/2014/main" id="{4DC763D4-C3EE-47E9-BA7B-E9EEE1E0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366" name="Group 38">
              <a:extLst>
                <a:ext uri="{FF2B5EF4-FFF2-40B4-BE49-F238E27FC236}">
                  <a16:creationId xmlns:a16="http://schemas.microsoft.com/office/drawing/2014/main" id="{3FAB6017-39A8-442C-9D8E-CF281B974E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062144" y="5695209"/>
              <a:ext cx="3969435" cy="574358"/>
              <a:chOff x="-2534" y="-582"/>
              <a:chExt cx="5052" cy="731"/>
            </a:xfrm>
          </p:grpSpPr>
          <p:sp>
            <p:nvSpPr>
              <p:cNvPr id="367" name="Freeform 45">
                <a:extLst>
                  <a:ext uri="{FF2B5EF4-FFF2-40B4-BE49-F238E27FC236}">
                    <a16:creationId xmlns:a16="http://schemas.microsoft.com/office/drawing/2014/main" id="{7FEE0A7B-2440-44A2-B8A0-7CA8B2B9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8" name="Freeform 46">
                <a:extLst>
                  <a:ext uri="{FF2B5EF4-FFF2-40B4-BE49-F238E27FC236}">
                    <a16:creationId xmlns:a16="http://schemas.microsoft.com/office/drawing/2014/main" id="{049E81E0-0F8A-4AE3-A492-E72EF044D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9" name="Freeform 47">
                <a:extLst>
                  <a:ext uri="{FF2B5EF4-FFF2-40B4-BE49-F238E27FC236}">
                    <a16:creationId xmlns:a16="http://schemas.microsoft.com/office/drawing/2014/main" id="{ACC30696-684A-47A1-93AD-33C61EF6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370" name="직사각형 369">
              <a:extLst>
                <a:ext uri="{FF2B5EF4-FFF2-40B4-BE49-F238E27FC236}">
                  <a16:creationId xmlns:a16="http://schemas.microsoft.com/office/drawing/2014/main" id="{DAE3794F-5B87-4667-9B98-D70CB34EBF32}"/>
                </a:ext>
              </a:extLst>
            </p:cNvPr>
            <p:cNvSpPr/>
            <p:nvPr/>
          </p:nvSpPr>
          <p:spPr>
            <a:xfrm>
              <a:off x="9131255" y="5382410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71" name="Group 72">
              <a:extLst>
                <a:ext uri="{FF2B5EF4-FFF2-40B4-BE49-F238E27FC236}">
                  <a16:creationId xmlns:a16="http://schemas.microsoft.com/office/drawing/2014/main" id="{833A157C-6397-473F-B2E0-23202BA41A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183078" y="5448543"/>
              <a:ext cx="608154" cy="398456"/>
              <a:chOff x="1343" y="96"/>
              <a:chExt cx="4095" cy="268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372" name="Freeform 73">
                <a:extLst>
                  <a:ext uri="{FF2B5EF4-FFF2-40B4-BE49-F238E27FC236}">
                    <a16:creationId xmlns:a16="http://schemas.microsoft.com/office/drawing/2014/main" id="{CF33E0DD-D5EA-483D-8C93-064EFC454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3" name="Freeform 74">
                <a:extLst>
                  <a:ext uri="{FF2B5EF4-FFF2-40B4-BE49-F238E27FC236}">
                    <a16:creationId xmlns:a16="http://schemas.microsoft.com/office/drawing/2014/main" id="{CBC3F400-7514-4FC9-988D-C38DA0B4B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4" name="Freeform 75">
                <a:extLst>
                  <a:ext uri="{FF2B5EF4-FFF2-40B4-BE49-F238E27FC236}">
                    <a16:creationId xmlns:a16="http://schemas.microsoft.com/office/drawing/2014/main" id="{6D781B2E-53C6-486A-B737-C85BFBC85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5" name="Freeform 76">
                <a:extLst>
                  <a:ext uri="{FF2B5EF4-FFF2-40B4-BE49-F238E27FC236}">
                    <a16:creationId xmlns:a16="http://schemas.microsoft.com/office/drawing/2014/main" id="{E0F3B5DA-E6FC-4AB8-AA45-2B05DC13E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6" name="Freeform 77">
                <a:extLst>
                  <a:ext uri="{FF2B5EF4-FFF2-40B4-BE49-F238E27FC236}">
                    <a16:creationId xmlns:a16="http://schemas.microsoft.com/office/drawing/2014/main" id="{AD6A2076-44A2-48ED-998B-8C14DFE3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7" name="Freeform 78">
                <a:extLst>
                  <a:ext uri="{FF2B5EF4-FFF2-40B4-BE49-F238E27FC236}">
                    <a16:creationId xmlns:a16="http://schemas.microsoft.com/office/drawing/2014/main" id="{1C414072-3C49-4437-8BC9-A3675E0DC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8" name="Freeform 79">
                <a:extLst>
                  <a:ext uri="{FF2B5EF4-FFF2-40B4-BE49-F238E27FC236}">
                    <a16:creationId xmlns:a16="http://schemas.microsoft.com/office/drawing/2014/main" id="{525350E1-DD67-47DD-9CBF-6A403922E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9" name="Freeform 80">
                <a:extLst>
                  <a:ext uri="{FF2B5EF4-FFF2-40B4-BE49-F238E27FC236}">
                    <a16:creationId xmlns:a16="http://schemas.microsoft.com/office/drawing/2014/main" id="{40F501B0-DD33-4E39-B543-F94B5C36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0" name="Freeform 81">
                <a:extLst>
                  <a:ext uri="{FF2B5EF4-FFF2-40B4-BE49-F238E27FC236}">
                    <a16:creationId xmlns:a16="http://schemas.microsoft.com/office/drawing/2014/main" id="{11CFEC59-1B20-4845-94AC-3D453743E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1" name="Freeform 82">
                <a:extLst>
                  <a:ext uri="{FF2B5EF4-FFF2-40B4-BE49-F238E27FC236}">
                    <a16:creationId xmlns:a16="http://schemas.microsoft.com/office/drawing/2014/main" id="{B455AF5E-78EA-4FC6-8E66-172C0C5E5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2" name="Freeform 83">
                <a:extLst>
                  <a:ext uri="{FF2B5EF4-FFF2-40B4-BE49-F238E27FC236}">
                    <a16:creationId xmlns:a16="http://schemas.microsoft.com/office/drawing/2014/main" id="{329431B0-25C1-4336-897A-155D728E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3" name="Freeform 84">
                <a:extLst>
                  <a:ext uri="{FF2B5EF4-FFF2-40B4-BE49-F238E27FC236}">
                    <a16:creationId xmlns:a16="http://schemas.microsoft.com/office/drawing/2014/main" id="{50C4C373-74B0-40F4-A24F-EF17BDAF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909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4" name="Freeform 85">
                <a:extLst>
                  <a:ext uri="{FF2B5EF4-FFF2-40B4-BE49-F238E27FC236}">
                    <a16:creationId xmlns:a16="http://schemas.microsoft.com/office/drawing/2014/main" id="{A61AA4F4-DD39-4DD4-BF68-FC002175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567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5" name="Freeform 86">
                <a:extLst>
                  <a:ext uri="{FF2B5EF4-FFF2-40B4-BE49-F238E27FC236}">
                    <a16:creationId xmlns:a16="http://schemas.microsoft.com/office/drawing/2014/main" id="{6227A7F8-5E3D-493C-B27F-736F67F06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6" name="Freeform 87">
                <a:extLst>
                  <a:ext uri="{FF2B5EF4-FFF2-40B4-BE49-F238E27FC236}">
                    <a16:creationId xmlns:a16="http://schemas.microsoft.com/office/drawing/2014/main" id="{10F0A534-C91C-4FB0-8078-2A3BF0F04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7" name="Freeform 88">
                <a:extLst>
                  <a:ext uri="{FF2B5EF4-FFF2-40B4-BE49-F238E27FC236}">
                    <a16:creationId xmlns:a16="http://schemas.microsoft.com/office/drawing/2014/main" id="{36FED9C4-C84E-4C74-A6C1-DA04F6523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8" name="Freeform 89">
                <a:extLst>
                  <a:ext uri="{FF2B5EF4-FFF2-40B4-BE49-F238E27FC236}">
                    <a16:creationId xmlns:a16="http://schemas.microsoft.com/office/drawing/2014/main" id="{BB4D9413-96E1-4647-835E-4CCF5B7E6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9" name="Freeform 90">
                <a:extLst>
                  <a:ext uri="{FF2B5EF4-FFF2-40B4-BE49-F238E27FC236}">
                    <a16:creationId xmlns:a16="http://schemas.microsoft.com/office/drawing/2014/main" id="{0310AADD-1BCA-45AE-BFE9-D3CABF9E0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0" name="Freeform 91">
                <a:extLst>
                  <a:ext uri="{FF2B5EF4-FFF2-40B4-BE49-F238E27FC236}">
                    <a16:creationId xmlns:a16="http://schemas.microsoft.com/office/drawing/2014/main" id="{621C5EB7-D12C-424D-B8BA-3078779D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1" name="Freeform 92">
                <a:extLst>
                  <a:ext uri="{FF2B5EF4-FFF2-40B4-BE49-F238E27FC236}">
                    <a16:creationId xmlns:a16="http://schemas.microsoft.com/office/drawing/2014/main" id="{FEEE5034-753D-4BDA-BC41-48FDCE31C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2" name="Freeform 93">
                <a:extLst>
                  <a:ext uri="{FF2B5EF4-FFF2-40B4-BE49-F238E27FC236}">
                    <a16:creationId xmlns:a16="http://schemas.microsoft.com/office/drawing/2014/main" id="{B8B2C8A8-F645-4242-9044-4923AB98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393" name="타원 392">
              <a:extLst>
                <a:ext uri="{FF2B5EF4-FFF2-40B4-BE49-F238E27FC236}">
                  <a16:creationId xmlns:a16="http://schemas.microsoft.com/office/drawing/2014/main" id="{64CCF119-10A3-448D-8FCE-D3386E0A92A8}"/>
                </a:ext>
              </a:extLst>
            </p:cNvPr>
            <p:cNvSpPr/>
            <p:nvPr/>
          </p:nvSpPr>
          <p:spPr>
            <a:xfrm>
              <a:off x="9108866" y="5382410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달 393">
              <a:extLst>
                <a:ext uri="{FF2B5EF4-FFF2-40B4-BE49-F238E27FC236}">
                  <a16:creationId xmlns:a16="http://schemas.microsoft.com/office/drawing/2014/main" id="{7E0A3A87-7128-408A-9C17-22066FDA0C54}"/>
                </a:ext>
              </a:extLst>
            </p:cNvPr>
            <p:cNvSpPr/>
            <p:nvPr/>
          </p:nvSpPr>
          <p:spPr>
            <a:xfrm>
              <a:off x="7544570" y="6692337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달 394">
              <a:extLst>
                <a:ext uri="{FF2B5EF4-FFF2-40B4-BE49-F238E27FC236}">
                  <a16:creationId xmlns:a16="http://schemas.microsoft.com/office/drawing/2014/main" id="{92C58D6D-845D-4FE7-9360-875F2B965C5B}"/>
                </a:ext>
              </a:extLst>
            </p:cNvPr>
            <p:cNvSpPr/>
            <p:nvPr/>
          </p:nvSpPr>
          <p:spPr>
            <a:xfrm>
              <a:off x="7486643" y="6717687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168" name="그룹 7167">
            <a:extLst>
              <a:ext uri="{FF2B5EF4-FFF2-40B4-BE49-F238E27FC236}">
                <a16:creationId xmlns:a16="http://schemas.microsoft.com/office/drawing/2014/main" id="{88916F5D-0D01-4227-A602-E6D8A5C5FD53}"/>
              </a:ext>
            </a:extLst>
          </p:cNvPr>
          <p:cNvGrpSpPr/>
          <p:nvPr/>
        </p:nvGrpSpPr>
        <p:grpSpPr>
          <a:xfrm>
            <a:off x="327345" y="1136872"/>
            <a:ext cx="11486275" cy="5104245"/>
            <a:chOff x="327345" y="1136872"/>
            <a:chExt cx="11486275" cy="510424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A869B20-D022-4A3D-A076-50F5C694C883}"/>
                </a:ext>
              </a:extLst>
            </p:cNvPr>
            <p:cNvSpPr txBox="1"/>
            <p:nvPr/>
          </p:nvSpPr>
          <p:spPr>
            <a:xfrm>
              <a:off x="416176" y="1136872"/>
              <a:ext cx="979887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아국총도 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(18</a:t>
              </a:r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세기 후반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)                                 </a:t>
              </a:r>
              <a:r>
                <a:rPr lang="ko-KR" altLang="en-US" sz="2400" dirty="0" err="1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해좌전도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 (19</a:t>
              </a:r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세기 중반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)</a:t>
              </a:r>
              <a:endParaRPr lang="ko-KR" altLang="en-US" sz="2400" dirty="0"/>
            </a:p>
          </p:txBody>
        </p:sp>
        <p:pic>
          <p:nvPicPr>
            <p:cNvPr id="7174" name="Picture 6">
              <a:extLst>
                <a:ext uri="{FF2B5EF4-FFF2-40B4-BE49-F238E27FC236}">
                  <a16:creationId xmlns:a16="http://schemas.microsoft.com/office/drawing/2014/main" id="{445C939B-1440-4FF4-B35E-B98333DB9B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345" y="2083773"/>
              <a:ext cx="5261675" cy="41573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76" name="Picture 8">
              <a:extLst>
                <a:ext uri="{FF2B5EF4-FFF2-40B4-BE49-F238E27FC236}">
                  <a16:creationId xmlns:a16="http://schemas.microsoft.com/office/drawing/2014/main" id="{44B0A7A8-3BEE-4681-87B8-B0C316436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4713" y="2010978"/>
              <a:ext cx="5238907" cy="41767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02" name="그룹 401">
            <a:extLst>
              <a:ext uri="{FF2B5EF4-FFF2-40B4-BE49-F238E27FC236}">
                <a16:creationId xmlns:a16="http://schemas.microsoft.com/office/drawing/2014/main" id="{ACCC84E6-ABCA-4C23-A462-330C03EE8F33}"/>
              </a:ext>
            </a:extLst>
          </p:cNvPr>
          <p:cNvGrpSpPr/>
          <p:nvPr/>
        </p:nvGrpSpPr>
        <p:grpSpPr>
          <a:xfrm>
            <a:off x="362987" y="1141140"/>
            <a:ext cx="11450633" cy="5088823"/>
            <a:chOff x="362987" y="1141140"/>
            <a:chExt cx="11450633" cy="5088823"/>
          </a:xfrm>
        </p:grpSpPr>
        <p:sp>
          <p:nvSpPr>
            <p:cNvPr id="403" name="TextBox 402">
              <a:extLst>
                <a:ext uri="{FF2B5EF4-FFF2-40B4-BE49-F238E27FC236}">
                  <a16:creationId xmlns:a16="http://schemas.microsoft.com/office/drawing/2014/main" id="{87D2D800-6734-4DFC-B767-EA82C45DBE8C}"/>
                </a:ext>
              </a:extLst>
            </p:cNvPr>
            <p:cNvSpPr txBox="1"/>
            <p:nvPr/>
          </p:nvSpPr>
          <p:spPr>
            <a:xfrm>
              <a:off x="416176" y="1141140"/>
              <a:ext cx="11357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팔도총도 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(1531)</a:t>
              </a:r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                                           동국대지도 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(18</a:t>
              </a:r>
              <a:r>
                <a:rPr lang="ko-KR" altLang="en-US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세기</a:t>
              </a:r>
              <a:r>
                <a:rPr lang="en-US" altLang="ko-KR" sz="2400" dirty="0">
                  <a:latin typeface="함초롬바탕" panose="02030604000101010101" pitchFamily="18" charset="-127"/>
                  <a:ea typeface="함초롬바탕" panose="02030604000101010101" pitchFamily="18" charset="-127"/>
                  <a:cs typeface="함초롬바탕" panose="02030604000101010101" pitchFamily="18" charset="-127"/>
                </a:rPr>
                <a:t>)</a:t>
              </a:r>
              <a:endPara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endParaRPr>
            </a:p>
          </p:txBody>
        </p:sp>
        <p:pic>
          <p:nvPicPr>
            <p:cNvPr id="404" name="Picture 2">
              <a:extLst>
                <a:ext uri="{FF2B5EF4-FFF2-40B4-BE49-F238E27FC236}">
                  <a16:creationId xmlns:a16="http://schemas.microsoft.com/office/drawing/2014/main" id="{16EEC592-B561-4373-9971-9C60FCD0F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987" y="1990213"/>
              <a:ext cx="5226033" cy="42397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5" name="Picture 4">
              <a:extLst>
                <a:ext uri="{FF2B5EF4-FFF2-40B4-BE49-F238E27FC236}">
                  <a16:creationId xmlns:a16="http://schemas.microsoft.com/office/drawing/2014/main" id="{3668D274-BD6A-4238-B5F5-85C6526EFA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4713" y="2010977"/>
              <a:ext cx="5238907" cy="41690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39683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429312-FBA6-4331-9A93-8C27AA829A1E}"/>
              </a:ext>
            </a:extLst>
          </p:cNvPr>
          <p:cNvSpPr txBox="1"/>
          <p:nvPr/>
        </p:nvSpPr>
        <p:spPr>
          <a:xfrm>
            <a:off x="233595" y="160421"/>
            <a:ext cx="7587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2-5.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한국의 고지도와 일본의 고지도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일본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)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A096A18-2A03-406A-8A7D-1D8A8BDDFAEA}"/>
              </a:ext>
            </a:extLst>
          </p:cNvPr>
          <p:cNvSpPr txBox="1"/>
          <p:nvPr/>
        </p:nvSpPr>
        <p:spPr>
          <a:xfrm>
            <a:off x="416176" y="1141140"/>
            <a:ext cx="11357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개정 </a:t>
            </a:r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일본여지노정전도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(1779)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                      </a:t>
            </a:r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삼국접양지도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(1785)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pic>
        <p:nvPicPr>
          <p:cNvPr id="8194" name="Picture 2">
            <a:extLst>
              <a:ext uri="{FF2B5EF4-FFF2-40B4-BE49-F238E27FC236}">
                <a16:creationId xmlns:a16="http://schemas.microsoft.com/office/drawing/2014/main" id="{380A2133-DAAC-4B70-ADE5-74ED274362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1537" y="1956369"/>
            <a:ext cx="5263082" cy="42335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최선웅의 고지도이야기 | 개정일본여지노정전도] 독도 문제로 이슈가 된 '개정일본여지노정전도' - 월간산 &gt; 포커스뉴스 &gt; 신간 서평 및  기타">
            <a:extLst>
              <a:ext uri="{FF2B5EF4-FFF2-40B4-BE49-F238E27FC236}">
                <a16:creationId xmlns:a16="http://schemas.microsoft.com/office/drawing/2014/main" id="{749669EC-350E-4725-AA27-510E3E97C1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198" y="2001940"/>
            <a:ext cx="5251388" cy="4185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51859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13063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BA2D31-4F37-4D4F-A6C7-3BAC9E89BD60}"/>
              </a:ext>
            </a:extLst>
          </p:cNvPr>
          <p:cNvSpPr txBox="1"/>
          <p:nvPr/>
        </p:nvSpPr>
        <p:spPr>
          <a:xfrm>
            <a:off x="4006430" y="2363185"/>
            <a:ext cx="43456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</a:t>
            </a:r>
            <a:r>
              <a:rPr lang="en-US" altLang="ko-KR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· 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역사적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근거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2-6.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제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국의 지도</a:t>
            </a:r>
            <a:endParaRPr lang="ko-KR" altLang="en-US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40737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3DD580-BDEA-472E-982A-6EDF4B0847A1}"/>
              </a:ext>
            </a:extLst>
          </p:cNvPr>
          <p:cNvSpPr txBox="1"/>
          <p:nvPr/>
        </p:nvSpPr>
        <p:spPr>
          <a:xfrm>
            <a:off x="233595" y="160421"/>
            <a:ext cx="7587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2-6.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제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국의 지도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341B6B0-C9E4-4DA7-BF7D-35805D00E947}"/>
              </a:ext>
            </a:extLst>
          </p:cNvPr>
          <p:cNvSpPr txBox="1"/>
          <p:nvPr/>
        </p:nvSpPr>
        <p:spPr>
          <a:xfrm>
            <a:off x="416176" y="1141140"/>
            <a:ext cx="11357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조선왕국전도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(1737)                                   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조선동해안도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(1857)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pic>
        <p:nvPicPr>
          <p:cNvPr id="9218" name="Picture 2" descr="독도관련 국내외 문헌자료 - 서양 고지도의 독도 : 네이버 블로그">
            <a:extLst>
              <a:ext uri="{FF2B5EF4-FFF2-40B4-BE49-F238E27FC236}">
                <a16:creationId xmlns:a16="http://schemas.microsoft.com/office/drawing/2014/main" id="{E4394E85-A199-405C-87D9-AEEE3AEBFC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023" y="1962583"/>
            <a:ext cx="5232364" cy="42785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022EA6F-EB72-47A3-98A8-5B8B83DB9C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0415" y="1967233"/>
            <a:ext cx="5232364" cy="4218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190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4BD7220-7893-432F-ACF6-45936DF33020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A2C791-700D-46E6-92B8-B71EB9BC92C8}"/>
              </a:ext>
            </a:extLst>
          </p:cNvPr>
          <p:cNvSpPr txBox="1"/>
          <p:nvPr/>
        </p:nvSpPr>
        <p:spPr>
          <a:xfrm>
            <a:off x="416176" y="1141140"/>
            <a:ext cx="32546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세종실록 지리지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(1454)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pic>
        <p:nvPicPr>
          <p:cNvPr id="6" name="Picture 2" descr="세종실록지리지(세종14, 1432년)">
            <a:extLst>
              <a:ext uri="{FF2B5EF4-FFF2-40B4-BE49-F238E27FC236}">
                <a16:creationId xmlns:a16="http://schemas.microsoft.com/office/drawing/2014/main" id="{2B61599A-87B9-4518-947E-D9A0F1050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6376" y="1927887"/>
            <a:ext cx="2857500" cy="3695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세종실록지리지(세종14, 1432년)">
            <a:extLst>
              <a:ext uri="{FF2B5EF4-FFF2-40B4-BE49-F238E27FC236}">
                <a16:creationId xmlns:a16="http://schemas.microsoft.com/office/drawing/2014/main" id="{F76E7CDF-CEA7-4CF6-8EE3-4D6D94878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648" y="1933207"/>
            <a:ext cx="2857500" cy="3695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F6BC36C-AED7-49FF-9400-B61434CD059A}"/>
              </a:ext>
            </a:extLst>
          </p:cNvPr>
          <p:cNvSpPr txBox="1"/>
          <p:nvPr/>
        </p:nvSpPr>
        <p:spPr>
          <a:xfrm>
            <a:off x="6591424" y="2250364"/>
            <a:ext cx="5414292" cy="2619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 근처의 섬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: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관음도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(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깍새섬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),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죽도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(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대섬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) -&gt;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흐린 날에도 볼 수 있다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</a:t>
            </a: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endParaRPr lang="en-US" altLang="ko-KR" sz="10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흐린 날에 보이지 않는 섬은 </a:t>
            </a:r>
            <a:r>
              <a:rPr lang="ko-KR" altLang="en-US" sz="2400" kern="0" spc="0" dirty="0"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독도가 유일</a:t>
            </a:r>
            <a:endParaRPr lang="en-US" altLang="ko-KR" sz="2400" kern="0" spc="0" dirty="0">
              <a:solidFill>
                <a:srgbClr val="FF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25398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13063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BA2D31-4F37-4D4F-A6C7-3BAC9E89BD60}"/>
              </a:ext>
            </a:extLst>
          </p:cNvPr>
          <p:cNvSpPr txBox="1"/>
          <p:nvPr/>
        </p:nvSpPr>
        <p:spPr>
          <a:xfrm>
            <a:off x="4556667" y="2369750"/>
            <a:ext cx="434568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국제법적 지위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3-1.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카이로 선언</a:t>
            </a:r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3-2.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포츠담 선언</a:t>
            </a:r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연합국 최고사령관 각서</a:t>
            </a:r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샌프란시스코 강화 조약</a:t>
            </a:r>
            <a:endParaRPr lang="ko-KR" altLang="en-US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25939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D62884-514D-4F2D-9C51-17358E79EBFF}"/>
              </a:ext>
            </a:extLst>
          </p:cNvPr>
          <p:cNvSpPr txBox="1"/>
          <p:nvPr/>
        </p:nvSpPr>
        <p:spPr>
          <a:xfrm>
            <a:off x="233595" y="160421"/>
            <a:ext cx="75872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국제법적 지위 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3-1.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카이로 선언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10242" name="Picture 2" descr="카이로선언‧샌프란시스코조약 출구전략 – 통일안보전략연구소">
            <a:extLst>
              <a:ext uri="{FF2B5EF4-FFF2-40B4-BE49-F238E27FC236}">
                <a16:creationId xmlns:a16="http://schemas.microsoft.com/office/drawing/2014/main" id="{298BDFEA-4889-4EF1-BA1C-829F140BB5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455" y="1985129"/>
            <a:ext cx="5756074" cy="361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217F205-2DF1-444D-9391-438D5FB2B1CA}"/>
              </a:ext>
            </a:extLst>
          </p:cNvPr>
          <p:cNvSpPr txBox="1"/>
          <p:nvPr/>
        </p:nvSpPr>
        <p:spPr>
          <a:xfrm>
            <a:off x="6584374" y="2174043"/>
            <a:ext cx="5342583" cy="296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“일본이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1914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제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차 세계대전 개시 이후에 탈취 또는 점령한 태평양의 도서 일체를 박탈한다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.…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또 일본은 </a:t>
            </a:r>
            <a:r>
              <a:rPr lang="ko-KR" altLang="en-US" sz="2400" kern="0" spc="0" dirty="0"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폭력과 탐욕으로 장악한 모든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다른 영토에서 쫓겨난다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F523EE-1D0B-4C4D-BD78-E0FCD92F1C05}"/>
              </a:ext>
            </a:extLst>
          </p:cNvPr>
          <p:cNvSpPr txBox="1"/>
          <p:nvPr/>
        </p:nvSpPr>
        <p:spPr>
          <a:xfrm>
            <a:off x="6584374" y="2174043"/>
            <a:ext cx="5342583" cy="20267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1943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11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월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27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일 서명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12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월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일 발표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루스벨트 미국 대통령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처칠 영국 총리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장제스 중화민국 총통이 합의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6191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771049-B19D-4F00-BAC4-3A4E707419FF}"/>
              </a:ext>
            </a:extLst>
          </p:cNvPr>
          <p:cNvSpPr txBox="1"/>
          <p:nvPr/>
        </p:nvSpPr>
        <p:spPr>
          <a:xfrm>
            <a:off x="233595" y="160421"/>
            <a:ext cx="75872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국제법적 지위 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3-2.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포츠담 선언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11266" name="Picture 2" descr="역사의 오늘 – 1945년 8월 15일, 일본이 포츠담 선언을 받아들이고 항복 방송 | 크리스천 라이프 - 에듀 라이프">
            <a:extLst>
              <a:ext uri="{FF2B5EF4-FFF2-40B4-BE49-F238E27FC236}">
                <a16:creationId xmlns:a16="http://schemas.microsoft.com/office/drawing/2014/main" id="{599C6FC0-22DE-4B24-8BA7-B4CB5507A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336" y="1997890"/>
            <a:ext cx="5762446" cy="3607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E216ED-61BB-4D58-8FBE-03AD5A298C6A}"/>
              </a:ext>
            </a:extLst>
          </p:cNvPr>
          <p:cNvSpPr txBox="1"/>
          <p:nvPr/>
        </p:nvSpPr>
        <p:spPr>
          <a:xfrm>
            <a:off x="6584374" y="2188485"/>
            <a:ext cx="5447205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1945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7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월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26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일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“카이로 선언의 조항은 이행되어야 하며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또한 일본의 주권은 혼슈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훗카이도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규슈 및 시코쿠 그리고 연합국이 결정하는 작은 섬들에 국한될 것이다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30874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AA33010-A795-4954-8CA8-057DBE435566}"/>
              </a:ext>
            </a:extLst>
          </p:cNvPr>
          <p:cNvSpPr txBox="1"/>
          <p:nvPr/>
        </p:nvSpPr>
        <p:spPr>
          <a:xfrm>
            <a:off x="233595" y="160421"/>
            <a:ext cx="75872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국제법적 지위 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3-3.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연합국 최고사령관 각서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12290" name="Picture 2">
            <a:extLst>
              <a:ext uri="{FF2B5EF4-FFF2-40B4-BE49-F238E27FC236}">
                <a16:creationId xmlns:a16="http://schemas.microsoft.com/office/drawing/2014/main" id="{82CAD972-0CB6-49C1-90F9-45568A2788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25" y="1994276"/>
            <a:ext cx="5767801" cy="3624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931472E-E45B-4053-8D59-A585F7361E1E}"/>
              </a:ext>
            </a:extLst>
          </p:cNvPr>
          <p:cNvSpPr txBox="1"/>
          <p:nvPr/>
        </p:nvSpPr>
        <p:spPr>
          <a:xfrm>
            <a:off x="6584374" y="2188485"/>
            <a:ext cx="5447205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1946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월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29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일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각서의 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3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항을 보면 일본의 영토가 홋카이도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혼슈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규슈 및 시코쿠와 북위 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30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도 이상의 약 </a:t>
            </a:r>
            <a:r>
              <a:rPr lang="en-US" altLang="ko-KR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1000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여개의 인접하는 여러 소도로 구성된다고 규정</a:t>
            </a:r>
            <a:endParaRPr lang="ko-KR" altLang="en-US" sz="2400" kern="0" dirty="0">
              <a:solidFill>
                <a:srgbClr val="000000"/>
              </a:solidFill>
              <a:latin typeface="바탕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551BA4-33C1-4F97-83F1-24E7941AA44C}"/>
              </a:ext>
            </a:extLst>
          </p:cNvPr>
          <p:cNvSpPr txBox="1"/>
          <p:nvPr/>
        </p:nvSpPr>
        <p:spPr>
          <a:xfrm>
            <a:off x="6585146" y="2187325"/>
            <a:ext cx="5570854" cy="20267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울릉도와 독도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제주도는 포함되지 않았다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-&gt;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이들은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spc="0" dirty="0"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한국 영토에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포함되어 있는 것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4865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AA33010-A795-4954-8CA8-057DBE435566}"/>
              </a:ext>
            </a:extLst>
          </p:cNvPr>
          <p:cNvSpPr txBox="1"/>
          <p:nvPr/>
        </p:nvSpPr>
        <p:spPr>
          <a:xfrm>
            <a:off x="233595" y="160421"/>
            <a:ext cx="75872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국제법적 지위 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3-4.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샌프란시스코 강화 조약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13314" name="Picture 2" descr="기고 | 독도에 관한 불편한 진실] 日 주장의 출발 '샌프란시스코 강화조약 제2조' 뒤집을 반박논리 있다">
            <a:extLst>
              <a:ext uri="{FF2B5EF4-FFF2-40B4-BE49-F238E27FC236}">
                <a16:creationId xmlns:a16="http://schemas.microsoft.com/office/drawing/2014/main" id="{51BD8BEE-3D31-4AC6-A965-B1EAD04594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608" y="1975114"/>
            <a:ext cx="5779426" cy="3629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BC5295D-3CBB-485A-8FC1-933BCEB7FEAD}"/>
              </a:ext>
            </a:extLst>
          </p:cNvPr>
          <p:cNvSpPr txBox="1"/>
          <p:nvPr/>
        </p:nvSpPr>
        <p:spPr>
          <a:xfrm>
            <a:off x="6584374" y="1824265"/>
            <a:ext cx="5447205" cy="37995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이에 대한 한국의 해석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-&gt;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모든 도서를 열거한 것이 아니며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이것은 한국의 도서가 제주도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거문도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울릉도뿐만이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아니라는 사실에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비추어봤을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때 독도가 한국 영토임은 </a:t>
            </a:r>
            <a:r>
              <a:rPr lang="ko-KR" altLang="en-US" sz="2400" kern="0" spc="0" dirty="0"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명백한 사실</a:t>
            </a:r>
            <a:r>
              <a:rPr lang="ko-KR" altLang="en-US" sz="2400" kern="0" spc="0" dirty="0"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이다</a:t>
            </a:r>
            <a:r>
              <a:rPr lang="en-US" altLang="ko-KR" sz="2400" kern="0" spc="0" dirty="0"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</a:t>
            </a:r>
            <a:endParaRPr lang="ko-KR" altLang="en-US" sz="2400" kern="0" spc="0" dirty="0">
              <a:solidFill>
                <a:srgbClr val="FF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60DEFD-12E4-4CB8-A13D-AE2B341FA042}"/>
              </a:ext>
            </a:extLst>
          </p:cNvPr>
          <p:cNvSpPr txBox="1"/>
          <p:nvPr/>
        </p:nvSpPr>
        <p:spPr>
          <a:xfrm>
            <a:off x="6584374" y="2084967"/>
            <a:ext cx="5447205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1951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년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9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월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8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일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“일본은 한국의 독립을 승인하고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dirty="0">
                <a:solidFill>
                  <a:srgbClr val="000000"/>
                </a:solidFill>
                <a:latin typeface="함초롬바탕" panose="02030604000101010101" pitchFamily="18" charset="-127"/>
                <a:ea typeface="함초롬바탕" panose="02030604000101010101" pitchFamily="18" charset="-127"/>
              </a:rPr>
              <a:t>제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주도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거문도 및 울릉도를 포함한 한국에 대한 모든 권리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권원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그리고 청구권을 포기한다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60782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5775900" y="5286370"/>
            <a:ext cx="952031" cy="952031"/>
          </a:xfrm>
          <a:prstGeom prst="ellipse">
            <a:avLst/>
          </a:prstGeom>
          <a:gradFill flip="none" rotWithShape="1">
            <a:gsLst>
              <a:gs pos="71000">
                <a:srgbClr val="FF6600">
                  <a:alpha val="66000"/>
                </a:srgbClr>
              </a:gs>
              <a:gs pos="15000">
                <a:srgbClr val="FFC000">
                  <a:alpha val="79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6223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EFC41C53-2839-4A06-A97A-CFBC345B11BA}"/>
              </a:ext>
            </a:extLst>
          </p:cNvPr>
          <p:cNvSpPr/>
          <p:nvPr/>
        </p:nvSpPr>
        <p:spPr>
          <a:xfrm>
            <a:off x="-10898" y="5852914"/>
            <a:ext cx="12192000" cy="1023622"/>
          </a:xfrm>
          <a:prstGeom prst="rect">
            <a:avLst/>
          </a:prstGeom>
          <a:solidFill>
            <a:srgbClr val="95C4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3850522" y="4570989"/>
            <a:ext cx="4544936" cy="1585834"/>
            <a:chOff x="139521" y="243478"/>
            <a:chExt cx="4544936" cy="1585834"/>
          </a:xfrm>
        </p:grpSpPr>
        <p:sp>
          <p:nvSpPr>
            <p:cNvPr id="147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flipH="1">
              <a:off x="283632" y="847090"/>
              <a:ext cx="3724580" cy="871978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400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auto"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/>
            </p:nvSpPr>
            <p:spPr bwMode="auto"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1"/>
              <p:cNvSpPr>
                <a:spLocks/>
              </p:cNvSpPr>
              <p:nvPr/>
            </p:nvSpPr>
            <p:spPr bwMode="auto"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3"/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/>
            </p:nvSpPr>
            <p:spPr bwMode="auto"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/>
            </p:nvSpPr>
            <p:spPr bwMode="auto"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/>
            </p:nvSpPr>
            <p:spPr bwMode="auto"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7"/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8"/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9"/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50"/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1"/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2"/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3"/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4"/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6"/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8"/>
              <p:cNvSpPr>
                <a:spLocks/>
              </p:cNvSpPr>
              <p:nvPr/>
            </p:nvSpPr>
            <p:spPr bwMode="auto"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9"/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60"/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1"/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2"/>
              <p:cNvSpPr>
                <a:spLocks/>
              </p:cNvSpPr>
              <p:nvPr/>
            </p:nvSpPr>
            <p:spPr bwMode="auto"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3"/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4"/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5"/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6"/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7"/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8"/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9"/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3" name="Group 38"/>
            <p:cNvGrpSpPr>
              <a:grpSpLocks noChangeAspect="1"/>
            </p:cNvGrpSpPr>
            <p:nvPr/>
          </p:nvGrpSpPr>
          <p:grpSpPr bwMode="auto">
            <a:xfrm>
              <a:off x="715022" y="556277"/>
              <a:ext cx="3969435" cy="574358"/>
              <a:chOff x="-2534" y="-582"/>
              <a:chExt cx="5052" cy="731"/>
            </a:xfrm>
          </p:grpSpPr>
          <p:sp>
            <p:nvSpPr>
              <p:cNvPr id="144" name="Freeform 45"/>
              <p:cNvSpPr>
                <a:spLocks/>
              </p:cNvSpPr>
              <p:nvPr/>
            </p:nvSpPr>
            <p:spPr bwMode="auto"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"/>
              <p:cNvSpPr>
                <a:spLocks/>
              </p:cNvSpPr>
              <p:nvPr/>
            </p:nvSpPr>
            <p:spPr bwMode="auto"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7"/>
              <p:cNvSpPr>
                <a:spLocks/>
              </p:cNvSpPr>
              <p:nvPr/>
            </p:nvSpPr>
            <p:spPr bwMode="auto"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4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51" name="Group 72"/>
            <p:cNvGrpSpPr>
              <a:grpSpLocks noChangeAspect="1"/>
            </p:cNvGrpSpPr>
            <p:nvPr/>
          </p:nvGrpSpPr>
          <p:grpSpPr bwMode="auto">
            <a:xfrm>
              <a:off x="1835956" y="309611"/>
              <a:ext cx="608154" cy="398456"/>
              <a:chOff x="1343" y="96"/>
              <a:chExt cx="4095" cy="268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53" name="Freeform 73"/>
              <p:cNvSpPr>
                <a:spLocks/>
              </p:cNvSpPr>
              <p:nvPr/>
            </p:nvSpPr>
            <p:spPr bwMode="auto"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74"/>
              <p:cNvSpPr>
                <a:spLocks/>
              </p:cNvSpPr>
              <p:nvPr/>
            </p:nvSpPr>
            <p:spPr bwMode="auto"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75"/>
              <p:cNvSpPr>
                <a:spLocks/>
              </p:cNvSpPr>
              <p:nvPr/>
            </p:nvSpPr>
            <p:spPr bwMode="auto"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76"/>
              <p:cNvSpPr>
                <a:spLocks/>
              </p:cNvSpPr>
              <p:nvPr/>
            </p:nvSpPr>
            <p:spPr bwMode="auto"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77"/>
              <p:cNvSpPr>
                <a:spLocks/>
              </p:cNvSpPr>
              <p:nvPr/>
            </p:nvSpPr>
            <p:spPr bwMode="auto"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78"/>
              <p:cNvSpPr>
                <a:spLocks/>
              </p:cNvSpPr>
              <p:nvPr/>
            </p:nvSpPr>
            <p:spPr bwMode="auto"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79"/>
              <p:cNvSpPr>
                <a:spLocks/>
              </p:cNvSpPr>
              <p:nvPr/>
            </p:nvSpPr>
            <p:spPr bwMode="auto"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80"/>
              <p:cNvSpPr>
                <a:spLocks/>
              </p:cNvSpPr>
              <p:nvPr/>
            </p:nvSpPr>
            <p:spPr bwMode="auto"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81"/>
              <p:cNvSpPr>
                <a:spLocks/>
              </p:cNvSpPr>
              <p:nvPr/>
            </p:nvSpPr>
            <p:spPr bwMode="auto"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82"/>
              <p:cNvSpPr>
                <a:spLocks/>
              </p:cNvSpPr>
              <p:nvPr/>
            </p:nvSpPr>
            <p:spPr bwMode="auto"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83"/>
              <p:cNvSpPr>
                <a:spLocks/>
              </p:cNvSpPr>
              <p:nvPr/>
            </p:nvSpPr>
            <p:spPr bwMode="auto"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84"/>
              <p:cNvSpPr>
                <a:spLocks/>
              </p:cNvSpPr>
              <p:nvPr/>
            </p:nvSpPr>
            <p:spPr bwMode="auto">
              <a:xfrm>
                <a:off x="2033" y="1909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85"/>
              <p:cNvSpPr>
                <a:spLocks/>
              </p:cNvSpPr>
              <p:nvPr/>
            </p:nvSpPr>
            <p:spPr bwMode="auto">
              <a:xfrm>
                <a:off x="2307" y="567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86"/>
              <p:cNvSpPr>
                <a:spLocks/>
              </p:cNvSpPr>
              <p:nvPr/>
            </p:nvSpPr>
            <p:spPr bwMode="auto"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87"/>
              <p:cNvSpPr>
                <a:spLocks/>
              </p:cNvSpPr>
              <p:nvPr/>
            </p:nvSpPr>
            <p:spPr bwMode="auto"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88"/>
              <p:cNvSpPr>
                <a:spLocks/>
              </p:cNvSpPr>
              <p:nvPr/>
            </p:nvSpPr>
            <p:spPr bwMode="auto"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89"/>
              <p:cNvSpPr>
                <a:spLocks/>
              </p:cNvSpPr>
              <p:nvPr/>
            </p:nvSpPr>
            <p:spPr bwMode="auto"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90"/>
              <p:cNvSpPr>
                <a:spLocks/>
              </p:cNvSpPr>
              <p:nvPr/>
            </p:nvSpPr>
            <p:spPr bwMode="auto"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91"/>
              <p:cNvSpPr>
                <a:spLocks/>
              </p:cNvSpPr>
              <p:nvPr/>
            </p:nvSpPr>
            <p:spPr bwMode="auto"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92"/>
              <p:cNvSpPr>
                <a:spLocks/>
              </p:cNvSpPr>
              <p:nvPr/>
            </p:nvSpPr>
            <p:spPr bwMode="auto"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93"/>
              <p:cNvSpPr>
                <a:spLocks/>
              </p:cNvSpPr>
              <p:nvPr/>
            </p:nvSpPr>
            <p:spPr bwMode="auto"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5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7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F592D94-6520-48BF-9F50-E468FC00B8D1}"/>
              </a:ext>
            </a:extLst>
          </p:cNvPr>
          <p:cNvSpPr txBox="1"/>
          <p:nvPr/>
        </p:nvSpPr>
        <p:spPr>
          <a:xfrm>
            <a:off x="2241955" y="1127005"/>
            <a:ext cx="7718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b="1" dirty="0">
                <a:latin typeface="Aharoni" panose="02010803020104030203" pitchFamily="2" charset="-79"/>
                <a:ea typeface="HY신명조" panose="02030600000101010101" pitchFamily="18" charset="-127"/>
                <a:cs typeface="Aharoni" panose="02010803020104030203" pitchFamily="2" charset="-79"/>
              </a:rPr>
              <a:t>DOKDO</a:t>
            </a:r>
            <a:r>
              <a:rPr lang="ko-KR" altLang="en-US" sz="4000" b="1" dirty="0">
                <a:latin typeface="Aharoni" panose="02010803020104030203" pitchFamily="2" charset="-79"/>
                <a:ea typeface="HY신명조" panose="02030600000101010101" pitchFamily="18" charset="-127"/>
                <a:cs typeface="Aharoni" panose="02010803020104030203" pitchFamily="2" charset="-79"/>
              </a:rPr>
              <a:t> </a:t>
            </a:r>
            <a:r>
              <a:rPr lang="en-US" altLang="ko-KR" sz="4000" b="1" dirty="0">
                <a:latin typeface="Aharoni" panose="02010803020104030203" pitchFamily="2" charset="-79"/>
                <a:ea typeface="HY신명조" panose="02030600000101010101" pitchFamily="18" charset="-127"/>
                <a:cs typeface="Aharoni" panose="02010803020104030203" pitchFamily="2" charset="-79"/>
              </a:rPr>
              <a:t>IS KOREAN TERRITORY</a:t>
            </a:r>
          </a:p>
          <a:p>
            <a:pPr algn="ctr"/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독도는 한국의 영토입니다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B1855AC-D764-4745-8B2A-947B869D9D2B}"/>
              </a:ext>
            </a:extLst>
          </p:cNvPr>
          <p:cNvSpPr txBox="1"/>
          <p:nvPr/>
        </p:nvSpPr>
        <p:spPr>
          <a:xfrm>
            <a:off x="4493982" y="1137088"/>
            <a:ext cx="32031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b="1" dirty="0">
                <a:latin typeface="Aharoni" panose="02010803020104030203" pitchFamily="2" charset="-79"/>
                <a:ea typeface="HY신명조" panose="02030600000101010101" pitchFamily="18" charset="-127"/>
                <a:cs typeface="Aharoni" panose="02010803020104030203" pitchFamily="2" charset="-79"/>
              </a:rPr>
              <a:t>THANK YOU</a:t>
            </a:r>
          </a:p>
          <a:p>
            <a:pPr algn="ctr"/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감사합니다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F15699-A198-4133-860E-DB232E61FC40}"/>
              </a:ext>
            </a:extLst>
          </p:cNvPr>
          <p:cNvSpPr txBox="1"/>
          <p:nvPr/>
        </p:nvSpPr>
        <p:spPr>
          <a:xfrm>
            <a:off x="10778132" y="5099441"/>
            <a:ext cx="12057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latin typeface="Aharoni" panose="02010803020104030203" pitchFamily="2" charset="-79"/>
                <a:ea typeface="HY신명조" panose="02030600000101010101" pitchFamily="18" charset="-127"/>
                <a:cs typeface="Aharoni" panose="02010803020104030203" pitchFamily="2" charset="-79"/>
              </a:rPr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424064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9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0"/>
                            </p:stCondLst>
                            <p:childTnLst>
                              <p:par>
                                <p:cTn id="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4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8500"/>
                            </p:stCondLst>
                            <p:childTnLst>
                              <p:par>
                                <p:cTn id="1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4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4" grpId="0"/>
      <p:bldP spid="74" grpId="1"/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112CB7-29E1-4FC4-BDFE-591D10CC4B96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BD92A4-F2D3-4E9B-B658-DF7B32CADE5C}"/>
              </a:ext>
            </a:extLst>
          </p:cNvPr>
          <p:cNvSpPr txBox="1"/>
          <p:nvPr/>
        </p:nvSpPr>
        <p:spPr>
          <a:xfrm>
            <a:off x="416175" y="1141140"/>
            <a:ext cx="35329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신증동국여지승람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(1531)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6A38BDF-2C35-42D3-BCE4-F73B7850ED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6784" y="1967569"/>
            <a:ext cx="5765755" cy="363471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50DDE70-F107-4C4F-BA5C-D27B5827BF3C}"/>
              </a:ext>
            </a:extLst>
          </p:cNvPr>
          <p:cNvSpPr txBox="1"/>
          <p:nvPr/>
        </p:nvSpPr>
        <p:spPr>
          <a:xfrm>
            <a:off x="6597310" y="2250243"/>
            <a:ext cx="4910442" cy="2619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울릉도와 독도의 기록과 관련한 부분의 제목이 ‘우산도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·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울릉도’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“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무릉이라고도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하고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우릉이라고도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한다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두 섬이 정동쪽 바다에 있다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1174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D3EB49C-EC59-4C20-B608-76440CFE537A}"/>
              </a:ext>
            </a:extLst>
          </p:cNvPr>
          <p:cNvSpPr txBox="1"/>
          <p:nvPr/>
        </p:nvSpPr>
        <p:spPr>
          <a:xfrm>
            <a:off x="416176" y="1141140"/>
            <a:ext cx="28561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강계고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(1756)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06CAEE5-3EE3-48E2-8A47-1F6739AF9D77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54626ED-E6EA-4FF2-BCE7-87E0FB40A1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2437" y="1972245"/>
            <a:ext cx="5780102" cy="362632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4B24564-D421-469F-859D-CC2095AC0F79}"/>
              </a:ext>
            </a:extLst>
          </p:cNvPr>
          <p:cNvSpPr txBox="1"/>
          <p:nvPr/>
        </p:nvSpPr>
        <p:spPr>
          <a:xfrm>
            <a:off x="6584375" y="2250243"/>
            <a:ext cx="4910442" cy="296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“여지지에 ‘일설에 우산과 울릉은 본래 한 섬이라고 하나 여러 도지를 상고하면 두 섬이다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하나는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왜가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말하는 송도이다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.’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라고 했으니 두 섬은 모두 우산국이다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44535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31CE071-6C3C-475C-8DD6-F001CB37A1DA}"/>
              </a:ext>
            </a:extLst>
          </p:cNvPr>
          <p:cNvSpPr txBox="1"/>
          <p:nvPr/>
        </p:nvSpPr>
        <p:spPr>
          <a:xfrm>
            <a:off x="416176" y="1141140"/>
            <a:ext cx="28561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동국문헌비고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(1770)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EDA959-6719-40C7-AFCC-235DD640267D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FF4E9A0-A572-483F-8057-FEFD5C6C7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870" y="1972244"/>
            <a:ext cx="2985956" cy="3632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766F0726-F5BF-4053-8D75-BB918DB786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8646" y="1972244"/>
            <a:ext cx="2660138" cy="3639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D201DFC-26EC-4095-BAFD-62AAC1E7CA65}"/>
              </a:ext>
            </a:extLst>
          </p:cNvPr>
          <p:cNvSpPr txBox="1"/>
          <p:nvPr/>
        </p:nvSpPr>
        <p:spPr>
          <a:xfrm>
            <a:off x="6584375" y="2250243"/>
            <a:ext cx="4910442" cy="17804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fontAlgn="base" latinLnBrk="0">
              <a:lnSpc>
                <a:spcPct val="16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“여지지에 말하기를 ‘울릉과 우산은 우산국 땅인데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우산은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왜가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말하는 송도이다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.’”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12712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B74A80-C85B-4B50-B0AB-C46F16B9B892}"/>
              </a:ext>
            </a:extLst>
          </p:cNvPr>
          <p:cNvSpPr txBox="1"/>
          <p:nvPr/>
        </p:nvSpPr>
        <p:spPr>
          <a:xfrm>
            <a:off x="416176" y="1141140"/>
            <a:ext cx="28561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만기요람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(1808)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B67CA7-B3E5-41F7-8655-C030D02BE872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1E049F4-9434-450A-9DC8-BCDE9BA73A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705" y="1972245"/>
            <a:ext cx="5794330" cy="36058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312A3CE-DD7E-47DD-9517-9B788446B214}"/>
              </a:ext>
            </a:extLst>
          </p:cNvPr>
          <p:cNvSpPr txBox="1"/>
          <p:nvPr/>
        </p:nvSpPr>
        <p:spPr>
          <a:xfrm>
            <a:off x="6584375" y="2250243"/>
            <a:ext cx="4910442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조선 후기 경제사와 군사제도 등을 연구하는데 중요한 사료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“여지지에 이르기를 울릉 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·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우산은 다 우산국 땅이며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, 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이 우산도는 왜인들이 말하는 송도이다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32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88774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9A23501-B210-4CE3-8488-F17B0D529C50}"/>
              </a:ext>
            </a:extLst>
          </p:cNvPr>
          <p:cNvSpPr txBox="1"/>
          <p:nvPr/>
        </p:nvSpPr>
        <p:spPr>
          <a:xfrm>
            <a:off x="164387" y="1141140"/>
            <a:ext cx="11809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일성록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(1793.10.01)               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해동역사속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(1823)                      </a:t>
            </a:r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증보문헌비고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(1908)   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EDBD4A8-1A7F-486B-BCCE-13D925595FCE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2-3.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조선시대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의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9275B2A-08D1-4BB6-AFB4-C38FC1A3AB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8001" y="1993070"/>
            <a:ext cx="2667005" cy="3652206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D9962DEF-7B27-409E-B555-6BAAEB678F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136" y="1983380"/>
            <a:ext cx="3604687" cy="3573428"/>
          </a:xfrm>
          <a:prstGeom prst="rect">
            <a:avLst/>
          </a:prstGeom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98836F6-BC5A-4CFE-A0CB-4E5A516E85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69365" y="1980238"/>
            <a:ext cx="3604688" cy="356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94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13063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BA2D31-4F37-4D4F-A6C7-3BAC9E89BD60}"/>
              </a:ext>
            </a:extLst>
          </p:cNvPr>
          <p:cNvSpPr txBox="1"/>
          <p:nvPr/>
        </p:nvSpPr>
        <p:spPr>
          <a:xfrm>
            <a:off x="4004573" y="2369750"/>
            <a:ext cx="44674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· </a:t>
            </a:r>
            <a:r>
              <a:rPr lang="ko-KR" altLang="en-US" sz="32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역사적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근거 </a:t>
            </a:r>
            <a:endParaRPr lang="en-US" altLang="ko-KR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endParaRPr lang="en-US" altLang="ko-KR" sz="20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  <a:p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3200" b="1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52239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8EB647D-E973-47EB-A441-D717B4E261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6D24EC5-C47F-4F65-BCFF-0D0A870B349D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630754" y="5986022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109AEA7-93ED-4155-B47F-206AA864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60F6B37-1898-461F-AC96-9B1D753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90270652-890F-451E-9055-1966622A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7F870598-77CC-4671-897D-232C62FE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D2783BC-3D40-45E3-973A-BF2D406E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1D78732F-1848-433F-A3B9-31AADFD7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93B8A53-8C81-48BB-9F6A-269D6E69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31E885F-A133-4AF7-8639-4D7B46B0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1DE5C285-0274-4860-91EA-6069C0F1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84A4EF8E-C530-4841-8913-9EFBAD3F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CE668068-C6C3-49F0-B02E-9AC66581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7E9AAB32-A97F-45B6-819A-1080D9AA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3828827F-03A3-40A6-854B-38FFE5DD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19E001B0-7F66-4692-9601-CA345849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D7155E82-12BE-4359-9D7F-71ADDDEC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277D9CA-CF93-430C-96A1-5FF65D6C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370D7A0B-4408-40E6-9EF9-02586296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29F3909-729F-4173-B4B8-604CEBE2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85B32439-7180-41F8-B913-719D312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E80BA15-4B2C-49D0-BDA1-1DB40CFA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4E73FA73-FB12-4280-9395-556537D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8F2CC0A1-FF6D-4949-A755-5449C2A9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D6245CAE-DBD1-40F1-812E-07FD31E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2831B2-0989-493B-9859-B900A84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A884960F-F082-4106-A957-CE860215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E133841-1283-4A5E-AD9B-A2A0234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D170FA8E-6A41-4DB7-A387-963C4C55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8A6D93AA-552F-4CD7-A7D5-CC447051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6F4328E2-5D32-4861-BDC7-E4722181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8DC99F1B-22B6-4A10-9267-895827A9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41891DB-1544-4E66-91E3-59035E1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A5390C18-88D6-42B3-9421-A14D6CCC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E231EFD-2845-40B7-AC9B-047B696A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31FE4A8B-43D6-4610-92BE-197B578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11EEEC1A-7AA3-495B-A78C-43A76B726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4DF785E6-C926-459F-8001-10483AB5C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845CE2F7-AAEC-441E-97E8-1054F75A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5D7E687-AF58-405E-8FB5-C4936B29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39C1256D-4A9E-4078-81F5-2B2C2C26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11D6F40-90A2-4C1E-9E43-DF1A0D59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D88A8B96-FE7B-4596-B864-14FDFE3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3A446C6D-1E87-4893-B725-44CA460D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0AFDAD45-EC89-40CD-9DFB-1CDA9D4A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1889B713-19B2-462E-8E67-1477F86C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C516929-4B34-44D0-A55F-02CA7AF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12899B1-31AE-4E87-853E-557521CA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1B854BA-E32A-4651-B2F8-58597F92A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CDC62C7-3C8A-4F93-A006-C6A93B12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F73D6D95-9CBE-4C46-97B7-303E77F3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9EBBC9CC-1BCF-4F04-B30C-8230909C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44F319CE-AC7D-4445-87DD-520D24AE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86C2D71-20C5-400C-8D8D-0CD57B8D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F2AA0C57-7ABA-477A-A677-B6493B05B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E5216711-2D8D-447F-A2CC-79B23225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22C5154D-A096-4A31-8921-D7E023B6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CACB85F-F2ED-411E-B82E-C2B6073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1F049964-DC5F-42D9-B302-D783572F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713A5996-180C-4954-9F0A-25E6DFBC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D9499CE1-73CD-460A-AB26-52851CC6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405643AD-8522-46D8-8D30-328E3C50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50C3ABC-635E-4BEA-A308-9DDA7A54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902CCD80-A0A3-49A5-A6BA-DCCCD26A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14A4AF1-89A8-43B9-A40A-43F535B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D716546-04A2-4031-8B6B-80BF3AE4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AB40EB1-C594-4F21-8DBB-3874242F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75" name="Group 38">
            <a:extLst>
              <a:ext uri="{FF2B5EF4-FFF2-40B4-BE49-F238E27FC236}">
                <a16:creationId xmlns:a16="http://schemas.microsoft.com/office/drawing/2014/main" id="{E75A598C-2FF2-4FF2-AEB9-0332A486F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2144" y="5695209"/>
            <a:ext cx="3969435" cy="574358"/>
            <a:chOff x="-2534" y="-582"/>
            <a:chExt cx="5052" cy="731"/>
          </a:xfrm>
        </p:grpSpPr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99A4D8E8-171E-47D2-A8C2-9907D46F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5223FD64-D109-4D7E-A9D2-BCDE466E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368FC58C-12C2-483E-BFEC-C3D1FB82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1AEF74EB-AB9D-4682-ABDE-51E622231F32}"/>
              </a:ext>
            </a:extLst>
          </p:cNvPr>
          <p:cNvSpPr/>
          <p:nvPr/>
        </p:nvSpPr>
        <p:spPr>
          <a:xfrm>
            <a:off x="9131255" y="5382410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Group 72">
            <a:extLst>
              <a:ext uri="{FF2B5EF4-FFF2-40B4-BE49-F238E27FC236}">
                <a16:creationId xmlns:a16="http://schemas.microsoft.com/office/drawing/2014/main" id="{FF62A879-38ED-4623-B8D5-790B36997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83078" y="5448543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EB0197AC-8356-4888-A7C7-88CC638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61EEF86A-A6E0-463E-B7B3-6695078D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C6F120B-824D-4E34-849E-DF738A76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A96A724-2F0E-47BA-AEE3-F3B13F6A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09F9F6-C8F4-4A92-AE55-685DA577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000AFB58-0E34-4C6F-B749-5DD7E1B6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D7D56B6B-8787-4DF6-A47D-74EB9239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CD7C93AC-64FF-4414-A3C1-6A5F8B9A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1732379D-699C-4944-91C9-D373A506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C86F15B6-B1F7-44D9-969F-E5A02778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CF39ADAD-0537-4249-AD94-667E6B0C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A740D0B-45E5-4F30-941B-A22E5F2F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DD170E0A-D3F1-4B56-A9DD-92E477D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D61D427A-1BA5-41C6-A731-56E2C64D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897AB55E-886C-4A62-8216-C4DBE8F5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DAE76EA-2542-4583-A513-D1ABFF6D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B1D8DCE7-C87B-4B98-988A-0287A747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8955041B-78C5-4F11-A718-61F68CDF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B99D423-BDC9-4A89-886F-4AA7C1D5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122D43B4-F768-42EE-95EE-D1F49D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AE016C6A-8499-403F-B029-5FCFEE12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02" name="타원 101">
            <a:extLst>
              <a:ext uri="{FF2B5EF4-FFF2-40B4-BE49-F238E27FC236}">
                <a16:creationId xmlns:a16="http://schemas.microsoft.com/office/drawing/2014/main" id="{80075641-3E81-4B04-AA97-E691E33D050D}"/>
              </a:ext>
            </a:extLst>
          </p:cNvPr>
          <p:cNvSpPr/>
          <p:nvPr/>
        </p:nvSpPr>
        <p:spPr>
          <a:xfrm>
            <a:off x="9108866" y="5382410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달 102">
            <a:extLst>
              <a:ext uri="{FF2B5EF4-FFF2-40B4-BE49-F238E27FC236}">
                <a16:creationId xmlns:a16="http://schemas.microsoft.com/office/drawing/2014/main" id="{623D719C-640D-4E6F-B9FE-C1420E0359A8}"/>
              </a:ext>
            </a:extLst>
          </p:cNvPr>
          <p:cNvSpPr/>
          <p:nvPr/>
        </p:nvSpPr>
        <p:spPr>
          <a:xfrm>
            <a:off x="7544570" y="6692337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달 103">
            <a:extLst>
              <a:ext uri="{FF2B5EF4-FFF2-40B4-BE49-F238E27FC236}">
                <a16:creationId xmlns:a16="http://schemas.microsoft.com/office/drawing/2014/main" id="{12D0D5C6-D7F9-4F27-B9BF-9BEFC50D93B7}"/>
              </a:ext>
            </a:extLst>
          </p:cNvPr>
          <p:cNvSpPr/>
          <p:nvPr/>
        </p:nvSpPr>
        <p:spPr>
          <a:xfrm>
            <a:off x="7486643" y="6717687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4BABEA8-931B-4FE9-8996-75884DA2DBD0}"/>
              </a:ext>
            </a:extLst>
          </p:cNvPr>
          <p:cNvSpPr txBox="1"/>
          <p:nvPr/>
        </p:nvSpPr>
        <p:spPr>
          <a:xfrm>
            <a:off x="416176" y="1141140"/>
            <a:ext cx="28561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dirty="0" err="1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은주시청합기</a:t>
            </a:r>
            <a:r>
              <a:rPr lang="ko-KR" altLang="en-US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 </a:t>
            </a:r>
            <a:r>
              <a:rPr lang="en-US" altLang="ko-KR" sz="2400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(1667)</a:t>
            </a:r>
            <a:endParaRPr lang="ko-KR" altLang="en-US" sz="2400" dirty="0">
              <a:latin typeface="함초롬바탕" panose="02030604000101010101" pitchFamily="18" charset="-127"/>
              <a:ea typeface="함초롬바탕" panose="02030604000101010101" pitchFamily="18" charset="-127"/>
              <a:cs typeface="함초롬바탕" panose="02030604000101010101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8151F2-8E55-4502-AD7D-20EA8CB4BBE3}"/>
              </a:ext>
            </a:extLst>
          </p:cNvPr>
          <p:cNvSpPr txBox="1"/>
          <p:nvPr/>
        </p:nvSpPr>
        <p:spPr>
          <a:xfrm>
            <a:off x="233596" y="160421"/>
            <a:ext cx="6472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2. </a:t>
            </a:r>
            <a:r>
              <a:rPr lang="ko-KR" altLang="en-US" sz="32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지리적 근거  </a:t>
            </a:r>
            <a:r>
              <a:rPr lang="en-US" altLang="ko-KR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2-4. </a:t>
            </a:r>
            <a:r>
              <a:rPr lang="ko-KR" altLang="en-US" sz="2000" b="1" dirty="0">
                <a:latin typeface="함초롬바탕" panose="02030604000101010101" pitchFamily="18" charset="-127"/>
                <a:ea typeface="함초롬바탕" panose="02030604000101010101" pitchFamily="18" charset="-127"/>
                <a:cs typeface="함초롬바탕" panose="02030604000101010101" pitchFamily="18" charset="-127"/>
              </a:rPr>
              <a:t>옛일본이 본</a:t>
            </a:r>
            <a:r>
              <a:rPr lang="ko-KR" altLang="en-US" sz="2000" b="1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독도</a:t>
            </a:r>
            <a:endParaRPr lang="ko-KR" altLang="en-US" sz="20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3047FF-BA70-4B38-BA1F-78FD973EE0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0971" y="1966148"/>
            <a:ext cx="5789895" cy="363892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D5B7BE-8361-415F-8CC1-7855DED6A339}"/>
              </a:ext>
            </a:extLst>
          </p:cNvPr>
          <p:cNvSpPr txBox="1"/>
          <p:nvPr/>
        </p:nvSpPr>
        <p:spPr>
          <a:xfrm>
            <a:off x="6584375" y="2250243"/>
            <a:ext cx="4910442" cy="3208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지방관리인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사야토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도요노부가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오키섬을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관찰하고 들은 내용을 기록한 보고서</a:t>
            </a:r>
            <a:endParaRPr lang="en-US" altLang="ko-KR" sz="24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endParaRPr lang="en-US" altLang="ko-KR" sz="1000" kern="0" dirty="0">
              <a:solidFill>
                <a:srgbClr val="000000"/>
              </a:solidFill>
              <a:latin typeface="함초롬바탕" panose="02030604000101010101" pitchFamily="18" charset="-127"/>
              <a:ea typeface="함초롬바탕" panose="02030604000101010101" pitchFamily="18" charset="-127"/>
            </a:endParaRPr>
          </a:p>
          <a:p>
            <a:pPr fontAlgn="base" latinLnBrk="0">
              <a:lnSpc>
                <a:spcPct val="160000"/>
              </a:lnSpc>
            </a:pP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“일본의 서북쪽 경계를 </a:t>
            </a:r>
            <a:r>
              <a:rPr lang="ko-KR" altLang="en-US" sz="2400" kern="0" spc="0" dirty="0" err="1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오키섬으로</a:t>
            </a:r>
            <a:r>
              <a:rPr lang="ko-KR" altLang="en-US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 한다</a:t>
            </a:r>
            <a:r>
              <a:rPr lang="en-US" altLang="ko-KR" sz="2400" kern="0" spc="0" dirty="0"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함초롬바탕" panose="02030604000101010101" pitchFamily="18" charset="-127"/>
              </a:rPr>
              <a:t>.”</a:t>
            </a:r>
            <a:endParaRPr lang="ko-KR" altLang="en-US" sz="2400" kern="0" spc="0" dirty="0">
              <a:solidFill>
                <a:srgbClr val="000000"/>
              </a:solidFill>
              <a:effectLst/>
              <a:latin typeface="바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50033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410</TotalTime>
  <Words>806</Words>
  <Application>Microsoft Office PowerPoint</Application>
  <PresentationFormat>와이드스크린</PresentationFormat>
  <Paragraphs>116</Paragraphs>
  <Slides>25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25</vt:i4>
      </vt:variant>
    </vt:vector>
  </HeadingPairs>
  <TitlesOfParts>
    <vt:vector size="31" baseType="lpstr">
      <vt:lpstr>맑은 고딕</vt:lpstr>
      <vt:lpstr>바탕</vt:lpstr>
      <vt:lpstr>함초롬바탕</vt:lpstr>
      <vt:lpstr>Aharoni</vt:lpstr>
      <vt:lpstr>Arial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김 성민</dc:creator>
  <cp:lastModifiedBy>김 성민</cp:lastModifiedBy>
  <cp:revision>63</cp:revision>
  <dcterms:created xsi:type="dcterms:W3CDTF">2020-09-29T19:11:22Z</dcterms:created>
  <dcterms:modified xsi:type="dcterms:W3CDTF">2020-09-30T13:01:49Z</dcterms:modified>
</cp:coreProperties>
</file>