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28"/>
  </p:notesMasterIdLst>
  <p:handoutMasterIdLst>
    <p:handoutMasterId r:id="rId29"/>
  </p:handoutMasterIdLst>
  <p:sldIdLst>
    <p:sldId id="257" r:id="rId5"/>
    <p:sldId id="262" r:id="rId6"/>
    <p:sldId id="260" r:id="rId7"/>
    <p:sldId id="279" r:id="rId8"/>
    <p:sldId id="267" r:id="rId9"/>
    <p:sldId id="268" r:id="rId10"/>
    <p:sldId id="276" r:id="rId11"/>
    <p:sldId id="288" r:id="rId12"/>
    <p:sldId id="283" r:id="rId13"/>
    <p:sldId id="269" r:id="rId14"/>
    <p:sldId id="284" r:id="rId15"/>
    <p:sldId id="286" r:id="rId16"/>
    <p:sldId id="285" r:id="rId17"/>
    <p:sldId id="287" r:id="rId18"/>
    <p:sldId id="258" r:id="rId19"/>
    <p:sldId id="280" r:id="rId20"/>
    <p:sldId id="264" r:id="rId21"/>
    <p:sldId id="275" r:id="rId22"/>
    <p:sldId id="270" r:id="rId23"/>
    <p:sldId id="271" r:id="rId24"/>
    <p:sldId id="274" r:id="rId25"/>
    <p:sldId id="272" r:id="rId26"/>
    <p:sldId id="273" r:id="rId27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7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종교관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신도</c:v>
                </c:pt>
                <c:pt idx="1">
                  <c:v>불교</c:v>
                </c:pt>
                <c:pt idx="2">
                  <c:v>기독교</c:v>
                </c:pt>
                <c:pt idx="3">
                  <c:v>기타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46.5</c:v>
                </c:pt>
                <c:pt idx="1">
                  <c:v>48.1</c:v>
                </c:pt>
                <c:pt idx="2">
                  <c:v>1.1000000000000001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A-44F7-92D7-2F4FA537610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98BBF9-0056-4BC3-A50F-30C4C09EA3C5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2020-09-30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2E1B8522-786B-4BA1-9CAC-06BB6F7CBCE3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 편집</a:t>
            </a:r>
            <a:endParaRPr lang="en-US" altLang="ko-KR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D6FFF6-EFF5-46FA-B62C-F141E1274D59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en-US" altLang="ko-KR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4537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788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376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705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676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398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7977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047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6049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560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401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267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4595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595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17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018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82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3094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8160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620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9096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altLang="ko-KR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035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3B0E-1B49-4F3B-84F0-579129C0228A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noProof="0" smtClean="0"/>
              <a:t>바닥글 추가</a:t>
            </a:r>
            <a:endParaRPr lang="ko-KR" altLang="en-US" noProof="0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212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4ADC-BD8A-47C9-98C9-7799B98977C5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23083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4ADC-BD8A-47C9-98C9-7799B98977C5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92280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4ADC-BD8A-47C9-98C9-7799B98977C5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004979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4ADC-BD8A-47C9-98C9-7799B98977C5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2067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4ADC-BD8A-47C9-98C9-7799B98977C5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483032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EB1E-28BD-4225-AD46-5EE512F5D488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noProof="0" smtClean="0"/>
              <a:t>바닥글 추가</a:t>
            </a:r>
            <a:endParaRPr lang="ko-KR" altLang="en-U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519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387-A55F-49A3-80D5-A01D9D819B2A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noProof="0" smtClean="0"/>
              <a:t>바닥글 추가</a:t>
            </a:r>
            <a:endParaRPr lang="ko-KR" altLang="en-U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805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4E1B-7E14-4B4F-82B9-E03B01E13693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noProof="0" smtClean="0"/>
              <a:t>바닥글 추가</a:t>
            </a:r>
            <a:endParaRPr lang="ko-KR" altLang="en-U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852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C20C-BDB7-45A3-B5F7-622E27AF468F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noProof="0" smtClean="0"/>
              <a:t>바닥글 추가</a:t>
            </a:r>
            <a:endParaRPr lang="ko-KR" altLang="en-U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34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4ADC-BD8A-47C9-98C9-7799B98977C5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026913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B44B-A1C9-4216-B0A1-54EA376ECFB0}" type="datetime1">
              <a:rPr lang="ko-KR" altLang="en-US" smtClean="0"/>
              <a:pPr/>
              <a:t>2020-09-30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" smtClean="0"/>
              <a:t>바닥글 추가</a:t>
            </a:r>
            <a:endParaRPr lang="ko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401CF334-2D5C-4859-84A6-CA7E6E43FAEB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641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81D9-F82C-48F3-998B-4E279DAC2DE6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noProof="0" smtClean="0"/>
              <a:t>바닥글 추가</a:t>
            </a:r>
            <a:endParaRPr lang="ko-KR" altLang="en-US" noProof="0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6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4ADC-BD8A-47C9-98C9-7799B98977C5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336377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6008-D6B5-4F6F-ABAD-01A3B2340C0C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noProof="0" smtClean="0"/>
              <a:t>바닥글 추가</a:t>
            </a:r>
            <a:endParaRPr lang="ko-KR" altLang="en-U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9016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8279-1464-46F2-8F2E-5D83222CFC2C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1CF334-2D5C-4859-84A6-CA7E6E43FAEB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99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4ADC-BD8A-47C9-98C9-7799B98977C5}" type="datetime1">
              <a:rPr lang="ko-KR" altLang="en-US" smtClean="0"/>
              <a:pPr/>
              <a:t>2020-09-30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1CF334-2D5C-4859-84A6-CA7E6E43FAEB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0452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rEMgYlEKR4" TargetMode="Externa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6uK-DnmYM0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rSVQTvBDtw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gKqMgkQjRc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266700" y="638175"/>
            <a:ext cx="9715500" cy="1062631"/>
          </a:xfrm>
        </p:spPr>
        <p:txBody>
          <a:bodyPr>
            <a:noAutofit/>
          </a:bodyPr>
          <a:lstStyle/>
          <a:p>
            <a:pPr fontAlgn="base" latinLnBrk="0"/>
            <a:r>
              <a:rPr lang="ko-KR" altLang="en-US" sz="8000" b="1" dirty="0">
                <a:latin typeface="독립서체 한용운 GS" panose="02020603020101020101" pitchFamily="18" charset="-127"/>
                <a:ea typeface="독립서체 한용운 GS" panose="02020603020101020101" pitchFamily="18" charset="-127"/>
                <a:cs typeface="독립서체 한용운 GS" panose="02020603020101020101" pitchFamily="18" charset="-127"/>
              </a:rPr>
              <a:t>일본의 신도</a:t>
            </a:r>
            <a:r>
              <a:rPr lang="en-US" altLang="ko-KR" sz="8000" b="1" dirty="0">
                <a:latin typeface="독립서체 한용운 GS" panose="02020603020101020101" pitchFamily="18" charset="-127"/>
                <a:ea typeface="독립서체 한용운 GS" panose="02020603020101020101" pitchFamily="18" charset="-127"/>
                <a:cs typeface="독립서체 한용운 GS" panose="02020603020101020101" pitchFamily="18" charset="-127"/>
              </a:rPr>
              <a:t>, </a:t>
            </a:r>
            <a:r>
              <a:rPr lang="ko-KR" altLang="en-US" sz="8000" b="1" dirty="0" err="1">
                <a:latin typeface="독립서체 한용운 GS" panose="02020603020101020101" pitchFamily="18" charset="-127"/>
                <a:ea typeface="독립서체 한용운 GS" panose="02020603020101020101" pitchFamily="18" charset="-127"/>
                <a:cs typeface="독립서체 한용운 GS" panose="02020603020101020101" pitchFamily="18" charset="-127"/>
              </a:rPr>
              <a:t>불교과</a:t>
            </a:r>
            <a:r>
              <a:rPr lang="ko-KR" altLang="en-US" sz="8000" b="1" dirty="0">
                <a:latin typeface="독립서체 한용운 GS" panose="02020603020101020101" pitchFamily="18" charset="-127"/>
                <a:ea typeface="독립서체 한용운 GS" panose="02020603020101020101" pitchFamily="18" charset="-127"/>
                <a:cs typeface="독립서체 한용운 GS" panose="02020603020101020101" pitchFamily="18" charset="-127"/>
              </a:rPr>
              <a:t> 종교</a:t>
            </a:r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>
          <a:xfrm>
            <a:off x="427038" y="1700806"/>
            <a:ext cx="1592262" cy="489945"/>
          </a:xfrm>
        </p:spPr>
        <p:txBody>
          <a:bodyPr>
            <a:normAutofit/>
          </a:bodyPr>
          <a:lstStyle/>
          <a:p>
            <a:r>
              <a:rPr lang="ko-KR" altLang="en-US" sz="2400" b="1" dirty="0" smtClean="0"/>
              <a:t>일본문화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700" y="2930216"/>
            <a:ext cx="199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r>
              <a:rPr lang="en-US" altLang="ko-KR" dirty="0" smtClean="0"/>
              <a:t>22002027 </a:t>
            </a:r>
            <a:r>
              <a:rPr lang="ko-KR" altLang="en-US" dirty="0" smtClean="0"/>
              <a:t>이상희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5"/>
          <p:cNvSpPr>
            <a:spLocks noGrp="1"/>
          </p:cNvSpPr>
          <p:nvPr>
            <p:ph type="title"/>
          </p:nvPr>
        </p:nvSpPr>
        <p:spPr>
          <a:xfrm>
            <a:off x="1571244" y="0"/>
            <a:ext cx="3334131" cy="676275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마쓰리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마츠리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1244" y="676275"/>
            <a:ext cx="7439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2000" dirty="0"/>
              <a:t></a:t>
            </a:r>
            <a:r>
              <a:rPr lang="ko-KR" altLang="en-US" sz="2000" dirty="0" err="1"/>
              <a:t>마쓰루</a:t>
            </a:r>
            <a:r>
              <a:rPr lang="en-US" altLang="ko-KR" sz="2000" dirty="0"/>
              <a:t>(</a:t>
            </a:r>
            <a:r>
              <a:rPr lang="ko-KR" altLang="en-US" sz="2000" dirty="0"/>
              <a:t>祭る</a:t>
            </a:r>
            <a:r>
              <a:rPr lang="en-US" altLang="ko-KR" sz="2000" dirty="0"/>
              <a:t>): ‘</a:t>
            </a:r>
            <a:r>
              <a:rPr lang="ko-KR" altLang="en-US" sz="2000" dirty="0"/>
              <a:t>제사 지내다</a:t>
            </a:r>
            <a:r>
              <a:rPr lang="en-US" altLang="ko-KR" sz="2000" dirty="0"/>
              <a:t>, </a:t>
            </a:r>
            <a:r>
              <a:rPr lang="ko-KR" altLang="en-US" sz="2000" dirty="0"/>
              <a:t>신으로 받들어 모시다’</a:t>
            </a:r>
          </a:p>
          <a:p>
            <a:pPr fontAlgn="base" latinLnBrk="1"/>
            <a:r>
              <a:rPr lang="ko-KR" altLang="en-US" sz="2000" dirty="0"/>
              <a:t>현대</a:t>
            </a:r>
            <a:r>
              <a:rPr lang="en-US" altLang="ko-KR" sz="2000" dirty="0"/>
              <a:t>: </a:t>
            </a:r>
            <a:r>
              <a:rPr lang="ko-KR" altLang="en-US" sz="2000" dirty="0"/>
              <a:t>제사의 기능</a:t>
            </a:r>
            <a:r>
              <a:rPr lang="en-US" altLang="ko-KR" sz="2000" dirty="0"/>
              <a:t>&lt;&lt;&lt;&lt;&lt;</a:t>
            </a:r>
            <a:r>
              <a:rPr lang="ko-KR" altLang="en-US" sz="2000" dirty="0" err="1"/>
              <a:t>오락기능</a:t>
            </a:r>
            <a:endParaRPr lang="ko-KR" altLang="en-US" sz="2000" dirty="0"/>
          </a:p>
          <a:p>
            <a:pPr fontAlgn="base" latinLnBrk="1"/>
            <a:r>
              <a:rPr lang="ko-KR" altLang="en-US" sz="2000" dirty="0"/>
              <a:t>목적에 따라서 개최 시기나 행사의 내용이 아주 다양하다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grpSp>
        <p:nvGrpSpPr>
          <p:cNvPr id="14" name="그룹 13"/>
          <p:cNvGrpSpPr/>
          <p:nvPr/>
        </p:nvGrpSpPr>
        <p:grpSpPr>
          <a:xfrm>
            <a:off x="1571244" y="1735071"/>
            <a:ext cx="9818754" cy="2281485"/>
            <a:chOff x="1571244" y="1735071"/>
            <a:chExt cx="9818754" cy="2281485"/>
          </a:xfrm>
        </p:grpSpPr>
        <p:sp>
          <p:nvSpPr>
            <p:cNvPr id="8" name="TextBox 7"/>
            <p:cNvSpPr txBox="1"/>
            <p:nvPr/>
          </p:nvSpPr>
          <p:spPr>
            <a:xfrm>
              <a:off x="3296790" y="1901376"/>
              <a:ext cx="80932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1"/>
              <a:r>
                <a:rPr lang="ko-KR" altLang="en-US" sz="2000" dirty="0" smtClean="0"/>
                <a:t></a:t>
              </a:r>
              <a:r>
                <a:rPr lang="ko-KR" altLang="en-US" sz="2000" dirty="0"/>
                <a:t>도쿄의 </a:t>
              </a:r>
              <a:r>
                <a:rPr lang="ko-KR" altLang="en-US" sz="2000" dirty="0" err="1"/>
                <a:t>간다마쓰리</a:t>
              </a:r>
              <a:endParaRPr lang="ko-KR" altLang="en-US" sz="2000" dirty="0"/>
            </a:p>
            <a:p>
              <a:pPr fontAlgn="base" latinLnBrk="1"/>
              <a:r>
                <a:rPr lang="en-US" altLang="ko-KR" sz="2000" dirty="0"/>
                <a:t>-</a:t>
              </a:r>
              <a:r>
                <a:rPr lang="ko-KR" altLang="en-US" sz="2000" dirty="0"/>
                <a:t>매년 </a:t>
              </a:r>
              <a:r>
                <a:rPr lang="en-US" altLang="ko-KR" sz="2000" dirty="0"/>
                <a:t>5</a:t>
              </a:r>
              <a:r>
                <a:rPr lang="ko-KR" altLang="en-US" sz="2000" dirty="0"/>
                <a:t>월 </a:t>
              </a:r>
              <a:r>
                <a:rPr lang="ko-KR" altLang="en-US" sz="2000" dirty="0" smtClean="0"/>
                <a:t>중순경</a:t>
              </a:r>
              <a:endParaRPr lang="ko-KR" altLang="en-US" sz="2000" dirty="0"/>
            </a:p>
            <a:p>
              <a:pPr fontAlgn="base" latinLnBrk="1"/>
              <a:r>
                <a:rPr lang="en-US" altLang="ko-KR" sz="2000" dirty="0"/>
                <a:t>-</a:t>
              </a:r>
              <a:r>
                <a:rPr lang="ko-KR" altLang="en-US" sz="2000" dirty="0" err="1"/>
                <a:t>도쿠가와</a:t>
              </a:r>
              <a:r>
                <a:rPr lang="ko-KR" altLang="en-US" sz="2000" dirty="0"/>
                <a:t> </a:t>
              </a:r>
              <a:r>
                <a:rPr lang="ko-KR" altLang="en-US" sz="2000" dirty="0" err="1"/>
                <a:t>이에야스가</a:t>
              </a:r>
              <a:r>
                <a:rPr lang="ko-KR" altLang="en-US" sz="2000" dirty="0"/>
                <a:t> 전쟁에 나갈 </a:t>
              </a:r>
              <a:r>
                <a:rPr lang="ko-KR" altLang="en-US" sz="2000" dirty="0" smtClean="0"/>
                <a:t> 때</a:t>
              </a:r>
              <a:r>
                <a:rPr lang="en-US" altLang="ko-KR" sz="2000" dirty="0"/>
                <a:t> </a:t>
              </a:r>
              <a:r>
                <a:rPr lang="ko-KR" altLang="en-US" sz="2000" dirty="0" smtClean="0"/>
                <a:t>간다묘진에서 승리를 </a:t>
              </a:r>
              <a:r>
                <a:rPr lang="ko-KR" altLang="en-US" sz="2000" dirty="0"/>
                <a:t>기원하는 기도를 올리게 한 것에서 유래되었다</a:t>
              </a:r>
              <a:r>
                <a:rPr lang="en-US" altLang="ko-KR" sz="2000" dirty="0" smtClean="0"/>
                <a:t>.</a:t>
              </a:r>
              <a:endParaRPr lang="ko-KR" altLang="en-US" sz="2000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244" y="1735071"/>
              <a:ext cx="1744960" cy="228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665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922" y="6396335"/>
            <a:ext cx="1048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네이버 블로그 </a:t>
            </a:r>
            <a:r>
              <a:rPr lang="en-US" altLang="ko-KR" sz="1200" dirty="0" smtClean="0"/>
              <a:t>《</a:t>
            </a:r>
            <a:r>
              <a:rPr lang="ko-KR" altLang="en-US" sz="1200" dirty="0" err="1"/>
              <a:t>소우싸마의</a:t>
            </a:r>
            <a:r>
              <a:rPr lang="ko-KR" altLang="en-US" sz="1200" dirty="0"/>
              <a:t> 여행과 일본 이야기 </a:t>
            </a:r>
            <a:r>
              <a:rPr lang="en-US" altLang="ko-KR" sz="1200" dirty="0" smtClean="0"/>
              <a:t>》, &lt;</a:t>
            </a:r>
            <a:r>
              <a:rPr lang="ko-KR" altLang="en-US" sz="1200" dirty="0" err="1" smtClean="0"/>
              <a:t>일본지도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일본전도</a:t>
            </a:r>
            <a:r>
              <a:rPr lang="en-US" altLang="ko-KR" sz="1200" dirty="0" smtClean="0"/>
              <a:t>&gt;</a:t>
            </a:r>
          </a:p>
          <a:p>
            <a:r>
              <a:rPr lang="en-US" altLang="ko-KR" sz="1200" dirty="0" smtClean="0"/>
              <a:t>https</a:t>
            </a:r>
            <a:r>
              <a:rPr lang="en-US" altLang="ko-KR" sz="1200" dirty="0"/>
              <a:t>://blog.naver.com/soussama/221499115002</a:t>
            </a:r>
            <a:endParaRPr lang="ko-KR" altLang="en-US" sz="1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13679" r="27359" b="-38"/>
          <a:stretch/>
        </p:blipFill>
        <p:spPr>
          <a:xfrm>
            <a:off x="2133599" y="0"/>
            <a:ext cx="9058275" cy="6396335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5071697" y="4138909"/>
            <a:ext cx="845523" cy="4807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7148148" y="4017317"/>
            <a:ext cx="778848" cy="478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5"/>
          <p:cNvSpPr>
            <a:spLocks noGrp="1"/>
          </p:cNvSpPr>
          <p:nvPr>
            <p:ph type="title"/>
          </p:nvPr>
        </p:nvSpPr>
        <p:spPr>
          <a:xfrm>
            <a:off x="1571244" y="0"/>
            <a:ext cx="3334131" cy="676275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마쓰리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마츠리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1244" y="676275"/>
            <a:ext cx="7439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2000" dirty="0"/>
              <a:t></a:t>
            </a:r>
            <a:r>
              <a:rPr lang="ko-KR" altLang="en-US" sz="2000" dirty="0" err="1"/>
              <a:t>마쓰루</a:t>
            </a:r>
            <a:r>
              <a:rPr lang="en-US" altLang="ko-KR" sz="2000" dirty="0"/>
              <a:t>(</a:t>
            </a:r>
            <a:r>
              <a:rPr lang="ko-KR" altLang="en-US" sz="2000" dirty="0"/>
              <a:t>祭る</a:t>
            </a:r>
            <a:r>
              <a:rPr lang="en-US" altLang="ko-KR" sz="2000" dirty="0"/>
              <a:t>): ‘</a:t>
            </a:r>
            <a:r>
              <a:rPr lang="ko-KR" altLang="en-US" sz="2000" dirty="0"/>
              <a:t>제사 지내다</a:t>
            </a:r>
            <a:r>
              <a:rPr lang="en-US" altLang="ko-KR" sz="2000" dirty="0"/>
              <a:t>, </a:t>
            </a:r>
            <a:r>
              <a:rPr lang="ko-KR" altLang="en-US" sz="2000" dirty="0"/>
              <a:t>신으로 받들어 모시다’</a:t>
            </a:r>
          </a:p>
          <a:p>
            <a:pPr fontAlgn="base" latinLnBrk="1"/>
            <a:r>
              <a:rPr lang="ko-KR" altLang="en-US" sz="2000" dirty="0"/>
              <a:t>현대</a:t>
            </a:r>
            <a:r>
              <a:rPr lang="en-US" altLang="ko-KR" sz="2000" dirty="0"/>
              <a:t>: </a:t>
            </a:r>
            <a:r>
              <a:rPr lang="ko-KR" altLang="en-US" sz="2000" dirty="0"/>
              <a:t>제사의 기능</a:t>
            </a:r>
            <a:r>
              <a:rPr lang="en-US" altLang="ko-KR" sz="2000" dirty="0"/>
              <a:t>&lt;&lt;&lt;&lt;&lt;</a:t>
            </a:r>
            <a:r>
              <a:rPr lang="ko-KR" altLang="en-US" sz="2000" dirty="0" err="1"/>
              <a:t>오락기능</a:t>
            </a:r>
            <a:endParaRPr lang="ko-KR" altLang="en-US" sz="2000" dirty="0"/>
          </a:p>
          <a:p>
            <a:pPr fontAlgn="base" latinLnBrk="1"/>
            <a:r>
              <a:rPr lang="ko-KR" altLang="en-US" sz="2000" dirty="0"/>
              <a:t>목적에 따라서 개최 시기나 행사의 내용이 아주 다양하다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grpSp>
        <p:nvGrpSpPr>
          <p:cNvPr id="14" name="그룹 13"/>
          <p:cNvGrpSpPr/>
          <p:nvPr/>
        </p:nvGrpSpPr>
        <p:grpSpPr>
          <a:xfrm>
            <a:off x="1571244" y="1735071"/>
            <a:ext cx="9818754" cy="2281485"/>
            <a:chOff x="1571244" y="1735071"/>
            <a:chExt cx="9818754" cy="2281485"/>
          </a:xfrm>
        </p:grpSpPr>
        <p:sp>
          <p:nvSpPr>
            <p:cNvPr id="8" name="TextBox 7"/>
            <p:cNvSpPr txBox="1"/>
            <p:nvPr/>
          </p:nvSpPr>
          <p:spPr>
            <a:xfrm>
              <a:off x="3296790" y="1901376"/>
              <a:ext cx="80932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1"/>
              <a:r>
                <a:rPr lang="ko-KR" altLang="en-US" sz="2000" dirty="0" smtClean="0"/>
                <a:t></a:t>
              </a:r>
              <a:r>
                <a:rPr lang="ko-KR" altLang="en-US" sz="2000" dirty="0"/>
                <a:t>도쿄의 </a:t>
              </a:r>
              <a:r>
                <a:rPr lang="ko-KR" altLang="en-US" sz="2000" dirty="0" err="1"/>
                <a:t>간다마쓰리</a:t>
              </a:r>
              <a:endParaRPr lang="ko-KR" altLang="en-US" sz="2000" dirty="0"/>
            </a:p>
            <a:p>
              <a:pPr fontAlgn="base" latinLnBrk="1"/>
              <a:r>
                <a:rPr lang="en-US" altLang="ko-KR" sz="2000" dirty="0"/>
                <a:t>-</a:t>
              </a:r>
              <a:r>
                <a:rPr lang="ko-KR" altLang="en-US" sz="2000" dirty="0"/>
                <a:t>매년 </a:t>
              </a:r>
              <a:r>
                <a:rPr lang="en-US" altLang="ko-KR" sz="2000" dirty="0"/>
                <a:t>5</a:t>
              </a:r>
              <a:r>
                <a:rPr lang="ko-KR" altLang="en-US" sz="2000" dirty="0"/>
                <a:t>월 </a:t>
              </a:r>
              <a:r>
                <a:rPr lang="ko-KR" altLang="en-US" sz="2000" dirty="0" smtClean="0"/>
                <a:t>중순경</a:t>
              </a:r>
              <a:endParaRPr lang="ko-KR" altLang="en-US" sz="2000" dirty="0"/>
            </a:p>
            <a:p>
              <a:pPr fontAlgn="base" latinLnBrk="1"/>
              <a:r>
                <a:rPr lang="en-US" altLang="ko-KR" sz="2000" dirty="0"/>
                <a:t>-</a:t>
              </a:r>
              <a:r>
                <a:rPr lang="ko-KR" altLang="en-US" sz="2000" dirty="0" err="1"/>
                <a:t>도쿠가와</a:t>
              </a:r>
              <a:r>
                <a:rPr lang="ko-KR" altLang="en-US" sz="2000" dirty="0"/>
                <a:t> </a:t>
              </a:r>
              <a:r>
                <a:rPr lang="ko-KR" altLang="en-US" sz="2000" dirty="0" err="1"/>
                <a:t>이에야스가</a:t>
              </a:r>
              <a:r>
                <a:rPr lang="ko-KR" altLang="en-US" sz="2000" dirty="0"/>
                <a:t> 전쟁에 나갈 </a:t>
              </a:r>
              <a:r>
                <a:rPr lang="ko-KR" altLang="en-US" sz="2000" dirty="0" smtClean="0"/>
                <a:t> 때</a:t>
              </a:r>
              <a:r>
                <a:rPr lang="en-US" altLang="ko-KR" sz="2000" dirty="0"/>
                <a:t> </a:t>
              </a:r>
              <a:r>
                <a:rPr lang="ko-KR" altLang="en-US" sz="2000" dirty="0" smtClean="0"/>
                <a:t>간다묘진에서 승리를 </a:t>
              </a:r>
              <a:r>
                <a:rPr lang="ko-KR" altLang="en-US" sz="2000" dirty="0"/>
                <a:t>기원하는 기도를 올리게 한 것에서 유래되었다</a:t>
              </a:r>
              <a:r>
                <a:rPr lang="en-US" altLang="ko-KR" sz="2000" dirty="0" smtClean="0"/>
                <a:t>.</a:t>
              </a:r>
              <a:endParaRPr lang="ko-KR" altLang="en-US" sz="2000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244" y="1735071"/>
              <a:ext cx="1744960" cy="228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그룹 14"/>
          <p:cNvGrpSpPr/>
          <p:nvPr/>
        </p:nvGrpSpPr>
        <p:grpSpPr>
          <a:xfrm>
            <a:off x="4543044" y="2994934"/>
            <a:ext cx="6276215" cy="2502768"/>
            <a:chOff x="4543044" y="2994934"/>
            <a:chExt cx="6276215" cy="2502768"/>
          </a:xfrm>
        </p:grpSpPr>
        <p:sp>
          <p:nvSpPr>
            <p:cNvPr id="9" name="TextBox 8"/>
            <p:cNvSpPr txBox="1"/>
            <p:nvPr/>
          </p:nvSpPr>
          <p:spPr>
            <a:xfrm>
              <a:off x="4543044" y="3620974"/>
              <a:ext cx="5600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1"/>
              <a:r>
                <a:rPr lang="ko-KR" altLang="en-US" sz="2000" dirty="0" smtClean="0"/>
                <a:t></a:t>
              </a:r>
              <a:r>
                <a:rPr lang="ko-KR" altLang="en-US" sz="2000" dirty="0"/>
                <a:t>교토의 </a:t>
              </a:r>
              <a:r>
                <a:rPr lang="ko-KR" altLang="en-US" sz="2000" dirty="0" err="1"/>
                <a:t>기온마쓰리</a:t>
              </a:r>
              <a:endParaRPr lang="ko-KR" altLang="en-US" sz="2000" dirty="0"/>
            </a:p>
            <a:p>
              <a:pPr fontAlgn="base" latinLnBrk="1"/>
              <a:r>
                <a:rPr lang="en-US" altLang="ko-KR" sz="2000" dirty="0"/>
                <a:t>-</a:t>
              </a:r>
              <a:r>
                <a:rPr lang="ko-KR" altLang="en-US" sz="2000" dirty="0"/>
                <a:t>매년 </a:t>
              </a:r>
              <a:r>
                <a:rPr lang="en-US" altLang="ko-KR" sz="2000" dirty="0"/>
                <a:t>7</a:t>
              </a:r>
              <a:r>
                <a:rPr lang="ko-KR" altLang="en-US" sz="2000" dirty="0"/>
                <a:t>월 </a:t>
              </a:r>
              <a:r>
                <a:rPr lang="en-US" altLang="ko-KR" sz="2000" dirty="0"/>
                <a:t>1</a:t>
              </a:r>
              <a:r>
                <a:rPr lang="ko-KR" altLang="en-US" sz="2000" dirty="0"/>
                <a:t>일</a:t>
              </a:r>
              <a:r>
                <a:rPr lang="en-US" altLang="ko-KR" sz="2000" dirty="0"/>
                <a:t>~31</a:t>
              </a:r>
              <a:r>
                <a:rPr lang="ko-KR" altLang="en-US" sz="2000" dirty="0"/>
                <a:t>일</a:t>
              </a:r>
            </a:p>
            <a:p>
              <a:pPr fontAlgn="base" latinLnBrk="1"/>
              <a:r>
                <a:rPr lang="en-US" altLang="ko-KR" sz="2000" dirty="0"/>
                <a:t>-</a:t>
              </a:r>
              <a:r>
                <a:rPr lang="ko-KR" altLang="en-US" sz="2000" dirty="0"/>
                <a:t>교토의 </a:t>
              </a:r>
              <a:r>
                <a:rPr lang="ko-KR" altLang="en-US" sz="2000" dirty="0" err="1"/>
                <a:t>야사카신사에서</a:t>
              </a:r>
              <a:r>
                <a:rPr lang="ko-KR" altLang="en-US" sz="2000" dirty="0"/>
                <a:t> 열리는 </a:t>
              </a:r>
              <a:r>
                <a:rPr lang="ko-KR" altLang="en-US" sz="2000" dirty="0" smtClean="0"/>
                <a:t>제례</a:t>
              </a:r>
              <a:endParaRPr lang="ko-KR" altLang="en-US" sz="20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0650" y="2994934"/>
              <a:ext cx="1808609" cy="2502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761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922" y="6396335"/>
            <a:ext cx="1048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네이버 블로그 </a:t>
            </a:r>
            <a:r>
              <a:rPr lang="en-US" altLang="ko-KR" sz="1200" dirty="0" smtClean="0"/>
              <a:t>《</a:t>
            </a:r>
            <a:r>
              <a:rPr lang="ko-KR" altLang="en-US" sz="1200" dirty="0" err="1"/>
              <a:t>소우싸마의</a:t>
            </a:r>
            <a:r>
              <a:rPr lang="ko-KR" altLang="en-US" sz="1200" dirty="0"/>
              <a:t> 여행과 일본 이야기 </a:t>
            </a:r>
            <a:r>
              <a:rPr lang="en-US" altLang="ko-KR" sz="1200" dirty="0" smtClean="0"/>
              <a:t>》, &lt;</a:t>
            </a:r>
            <a:r>
              <a:rPr lang="ko-KR" altLang="en-US" sz="1200" dirty="0" err="1" smtClean="0"/>
              <a:t>일본지도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일본전도</a:t>
            </a:r>
            <a:r>
              <a:rPr lang="en-US" altLang="ko-KR" sz="1200" dirty="0" smtClean="0"/>
              <a:t>&gt;</a:t>
            </a:r>
          </a:p>
          <a:p>
            <a:r>
              <a:rPr lang="en-US" altLang="ko-KR" sz="1200" dirty="0" smtClean="0"/>
              <a:t>https</a:t>
            </a:r>
            <a:r>
              <a:rPr lang="en-US" altLang="ko-KR" sz="1200" dirty="0"/>
              <a:t>://blog.naver.com/soussama/221499115002</a:t>
            </a:r>
            <a:endParaRPr lang="ko-KR" altLang="en-US" sz="1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13679" r="27359" b="-38"/>
          <a:stretch/>
        </p:blipFill>
        <p:spPr>
          <a:xfrm>
            <a:off x="2133599" y="0"/>
            <a:ext cx="9058275" cy="6396335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5071697" y="4495800"/>
            <a:ext cx="845523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5071697" y="4138909"/>
            <a:ext cx="845523" cy="4807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7148148" y="4017317"/>
            <a:ext cx="778848" cy="478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5"/>
          <p:cNvSpPr>
            <a:spLocks noGrp="1"/>
          </p:cNvSpPr>
          <p:nvPr>
            <p:ph type="title"/>
          </p:nvPr>
        </p:nvSpPr>
        <p:spPr>
          <a:xfrm>
            <a:off x="1571244" y="0"/>
            <a:ext cx="3334131" cy="676275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마쓰리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마츠리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1244" y="676275"/>
            <a:ext cx="7439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2000" dirty="0"/>
              <a:t></a:t>
            </a:r>
            <a:r>
              <a:rPr lang="ko-KR" altLang="en-US" sz="2000" dirty="0" err="1"/>
              <a:t>마쓰루</a:t>
            </a:r>
            <a:r>
              <a:rPr lang="en-US" altLang="ko-KR" sz="2000" dirty="0"/>
              <a:t>(</a:t>
            </a:r>
            <a:r>
              <a:rPr lang="ko-KR" altLang="en-US" sz="2000" dirty="0"/>
              <a:t>祭る</a:t>
            </a:r>
            <a:r>
              <a:rPr lang="en-US" altLang="ko-KR" sz="2000" dirty="0"/>
              <a:t>): ‘</a:t>
            </a:r>
            <a:r>
              <a:rPr lang="ko-KR" altLang="en-US" sz="2000" dirty="0"/>
              <a:t>제사 지내다</a:t>
            </a:r>
            <a:r>
              <a:rPr lang="en-US" altLang="ko-KR" sz="2000" dirty="0"/>
              <a:t>, </a:t>
            </a:r>
            <a:r>
              <a:rPr lang="ko-KR" altLang="en-US" sz="2000" dirty="0"/>
              <a:t>신으로 받들어 모시다’</a:t>
            </a:r>
          </a:p>
          <a:p>
            <a:pPr fontAlgn="base" latinLnBrk="1"/>
            <a:r>
              <a:rPr lang="ko-KR" altLang="en-US" sz="2000" dirty="0"/>
              <a:t>현대</a:t>
            </a:r>
            <a:r>
              <a:rPr lang="en-US" altLang="ko-KR" sz="2000" dirty="0"/>
              <a:t>: </a:t>
            </a:r>
            <a:r>
              <a:rPr lang="ko-KR" altLang="en-US" sz="2000" dirty="0"/>
              <a:t>제사의 기능</a:t>
            </a:r>
            <a:r>
              <a:rPr lang="en-US" altLang="ko-KR" sz="2000" dirty="0"/>
              <a:t>&lt;&lt;&lt;&lt;&lt;</a:t>
            </a:r>
            <a:r>
              <a:rPr lang="ko-KR" altLang="en-US" sz="2000" dirty="0" err="1"/>
              <a:t>오락기능</a:t>
            </a:r>
            <a:endParaRPr lang="ko-KR" altLang="en-US" sz="2000" dirty="0"/>
          </a:p>
          <a:p>
            <a:pPr fontAlgn="base" latinLnBrk="1"/>
            <a:r>
              <a:rPr lang="ko-KR" altLang="en-US" sz="2000" dirty="0"/>
              <a:t>목적에 따라서 개최 시기나 행사의 내용이 아주 다양하다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grpSp>
        <p:nvGrpSpPr>
          <p:cNvPr id="14" name="그룹 13"/>
          <p:cNvGrpSpPr/>
          <p:nvPr/>
        </p:nvGrpSpPr>
        <p:grpSpPr>
          <a:xfrm>
            <a:off x="1571244" y="1735071"/>
            <a:ext cx="9818754" cy="2281485"/>
            <a:chOff x="1571244" y="1735071"/>
            <a:chExt cx="9818754" cy="2281485"/>
          </a:xfrm>
        </p:grpSpPr>
        <p:sp>
          <p:nvSpPr>
            <p:cNvPr id="8" name="TextBox 7"/>
            <p:cNvSpPr txBox="1"/>
            <p:nvPr/>
          </p:nvSpPr>
          <p:spPr>
            <a:xfrm>
              <a:off x="3296790" y="1901376"/>
              <a:ext cx="80932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1"/>
              <a:r>
                <a:rPr lang="ko-KR" altLang="en-US" sz="2000" dirty="0" smtClean="0"/>
                <a:t></a:t>
              </a:r>
              <a:r>
                <a:rPr lang="ko-KR" altLang="en-US" sz="2000" dirty="0"/>
                <a:t>도쿄의 </a:t>
              </a:r>
              <a:r>
                <a:rPr lang="ko-KR" altLang="en-US" sz="2000" dirty="0" err="1"/>
                <a:t>간다마쓰리</a:t>
              </a:r>
              <a:endParaRPr lang="ko-KR" altLang="en-US" sz="2000" dirty="0"/>
            </a:p>
            <a:p>
              <a:pPr fontAlgn="base" latinLnBrk="1"/>
              <a:r>
                <a:rPr lang="en-US" altLang="ko-KR" sz="2000" dirty="0"/>
                <a:t>-</a:t>
              </a:r>
              <a:r>
                <a:rPr lang="ko-KR" altLang="en-US" sz="2000" dirty="0"/>
                <a:t>매년 </a:t>
              </a:r>
              <a:r>
                <a:rPr lang="en-US" altLang="ko-KR" sz="2000" dirty="0"/>
                <a:t>5</a:t>
              </a:r>
              <a:r>
                <a:rPr lang="ko-KR" altLang="en-US" sz="2000" dirty="0"/>
                <a:t>월 </a:t>
              </a:r>
              <a:r>
                <a:rPr lang="ko-KR" altLang="en-US" sz="2000" dirty="0" smtClean="0"/>
                <a:t>중순경</a:t>
              </a:r>
              <a:endParaRPr lang="ko-KR" altLang="en-US" sz="2000" dirty="0"/>
            </a:p>
            <a:p>
              <a:pPr fontAlgn="base" latinLnBrk="1"/>
              <a:r>
                <a:rPr lang="en-US" altLang="ko-KR" sz="2000" dirty="0"/>
                <a:t>-</a:t>
              </a:r>
              <a:r>
                <a:rPr lang="ko-KR" altLang="en-US" sz="2000" dirty="0" err="1"/>
                <a:t>도쿠가와</a:t>
              </a:r>
              <a:r>
                <a:rPr lang="ko-KR" altLang="en-US" sz="2000" dirty="0"/>
                <a:t> </a:t>
              </a:r>
              <a:r>
                <a:rPr lang="ko-KR" altLang="en-US" sz="2000" dirty="0" err="1"/>
                <a:t>이에야스가</a:t>
              </a:r>
              <a:r>
                <a:rPr lang="ko-KR" altLang="en-US" sz="2000" dirty="0"/>
                <a:t> 전쟁에 나갈 </a:t>
              </a:r>
              <a:r>
                <a:rPr lang="ko-KR" altLang="en-US" sz="2000" dirty="0" smtClean="0"/>
                <a:t> 때</a:t>
              </a:r>
              <a:r>
                <a:rPr lang="en-US" altLang="ko-KR" sz="2000" dirty="0"/>
                <a:t> </a:t>
              </a:r>
              <a:r>
                <a:rPr lang="ko-KR" altLang="en-US" sz="2000" dirty="0" smtClean="0"/>
                <a:t>간다묘진에서 승리를 </a:t>
              </a:r>
              <a:r>
                <a:rPr lang="ko-KR" altLang="en-US" sz="2000" dirty="0"/>
                <a:t>기원하는 기도를 올리게 한 것에서 유래되었다</a:t>
              </a:r>
              <a:r>
                <a:rPr lang="en-US" altLang="ko-KR" sz="2000" dirty="0" smtClean="0"/>
                <a:t>.</a:t>
              </a:r>
              <a:endParaRPr lang="ko-KR" altLang="en-US" sz="2000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244" y="1735071"/>
              <a:ext cx="1744960" cy="228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그룹 14"/>
          <p:cNvGrpSpPr/>
          <p:nvPr/>
        </p:nvGrpSpPr>
        <p:grpSpPr>
          <a:xfrm>
            <a:off x="4543044" y="2994934"/>
            <a:ext cx="6276215" cy="2502768"/>
            <a:chOff x="4543044" y="2994934"/>
            <a:chExt cx="6276215" cy="2502768"/>
          </a:xfrm>
        </p:grpSpPr>
        <p:sp>
          <p:nvSpPr>
            <p:cNvPr id="9" name="TextBox 8"/>
            <p:cNvSpPr txBox="1"/>
            <p:nvPr/>
          </p:nvSpPr>
          <p:spPr>
            <a:xfrm>
              <a:off x="4543044" y="3620974"/>
              <a:ext cx="5600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1"/>
              <a:r>
                <a:rPr lang="ko-KR" altLang="en-US" sz="2000" dirty="0" smtClean="0"/>
                <a:t></a:t>
              </a:r>
              <a:r>
                <a:rPr lang="ko-KR" altLang="en-US" sz="2000" dirty="0"/>
                <a:t>교토의 </a:t>
              </a:r>
              <a:r>
                <a:rPr lang="ko-KR" altLang="en-US" sz="2000" dirty="0" err="1"/>
                <a:t>기온마쓰리</a:t>
              </a:r>
              <a:endParaRPr lang="ko-KR" altLang="en-US" sz="2000" dirty="0"/>
            </a:p>
            <a:p>
              <a:pPr fontAlgn="base" latinLnBrk="1"/>
              <a:r>
                <a:rPr lang="en-US" altLang="ko-KR" sz="2000" dirty="0"/>
                <a:t>-</a:t>
              </a:r>
              <a:r>
                <a:rPr lang="ko-KR" altLang="en-US" sz="2000" dirty="0"/>
                <a:t>매년 </a:t>
              </a:r>
              <a:r>
                <a:rPr lang="en-US" altLang="ko-KR" sz="2000" dirty="0"/>
                <a:t>7</a:t>
              </a:r>
              <a:r>
                <a:rPr lang="ko-KR" altLang="en-US" sz="2000" dirty="0"/>
                <a:t>월 </a:t>
              </a:r>
              <a:r>
                <a:rPr lang="en-US" altLang="ko-KR" sz="2000" dirty="0"/>
                <a:t>1</a:t>
              </a:r>
              <a:r>
                <a:rPr lang="ko-KR" altLang="en-US" sz="2000" dirty="0"/>
                <a:t>일</a:t>
              </a:r>
              <a:r>
                <a:rPr lang="en-US" altLang="ko-KR" sz="2000" dirty="0"/>
                <a:t>~31</a:t>
              </a:r>
              <a:r>
                <a:rPr lang="ko-KR" altLang="en-US" sz="2000" dirty="0"/>
                <a:t>일</a:t>
              </a:r>
            </a:p>
            <a:p>
              <a:pPr fontAlgn="base" latinLnBrk="1"/>
              <a:r>
                <a:rPr lang="en-US" altLang="ko-KR" sz="2000" dirty="0"/>
                <a:t>-</a:t>
              </a:r>
              <a:r>
                <a:rPr lang="ko-KR" altLang="en-US" sz="2000" dirty="0"/>
                <a:t>교토의 </a:t>
              </a:r>
              <a:r>
                <a:rPr lang="ko-KR" altLang="en-US" sz="2000" dirty="0" err="1"/>
                <a:t>야사카신사에서</a:t>
              </a:r>
              <a:r>
                <a:rPr lang="ko-KR" altLang="en-US" sz="2000" dirty="0"/>
                <a:t> 열리는 </a:t>
              </a:r>
              <a:r>
                <a:rPr lang="ko-KR" altLang="en-US" sz="2000" dirty="0" smtClean="0"/>
                <a:t>제례</a:t>
              </a:r>
              <a:endParaRPr lang="ko-KR" altLang="en-US" sz="200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0650" y="2994934"/>
              <a:ext cx="1808609" cy="2502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그룹 15"/>
          <p:cNvGrpSpPr/>
          <p:nvPr/>
        </p:nvGrpSpPr>
        <p:grpSpPr>
          <a:xfrm>
            <a:off x="1571244" y="5032220"/>
            <a:ext cx="7546895" cy="1690956"/>
            <a:chOff x="1571244" y="5032220"/>
            <a:chExt cx="7546895" cy="1690956"/>
          </a:xfrm>
        </p:grpSpPr>
        <p:sp>
          <p:nvSpPr>
            <p:cNvPr id="10" name="TextBox 9"/>
            <p:cNvSpPr txBox="1"/>
            <p:nvPr/>
          </p:nvSpPr>
          <p:spPr>
            <a:xfrm>
              <a:off x="3517439" y="5241658"/>
              <a:ext cx="5600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1"/>
              <a:r>
                <a:rPr lang="ko-KR" altLang="en-US" sz="2000" dirty="0" smtClean="0"/>
                <a:t></a:t>
              </a:r>
              <a:r>
                <a:rPr lang="ko-KR" altLang="en-US" sz="2000" dirty="0"/>
                <a:t>오사카의 </a:t>
              </a:r>
              <a:r>
                <a:rPr lang="ko-KR" altLang="en-US" sz="2000" dirty="0" err="1"/>
                <a:t>덴진마쓰리</a:t>
              </a:r>
              <a:endParaRPr lang="ko-KR" altLang="en-US" sz="2000" dirty="0"/>
            </a:p>
            <a:p>
              <a:pPr fontAlgn="base" latinLnBrk="1"/>
              <a:r>
                <a:rPr lang="en-US" altLang="ko-KR" sz="2000" dirty="0"/>
                <a:t>-6</a:t>
              </a:r>
              <a:r>
                <a:rPr lang="ko-KR" altLang="en-US" sz="2000" dirty="0"/>
                <a:t>월 하순의 길일부터 </a:t>
              </a:r>
              <a:r>
                <a:rPr lang="en-US" altLang="ko-KR" sz="2000" dirty="0"/>
                <a:t>7</a:t>
              </a:r>
              <a:r>
                <a:rPr lang="ko-KR" altLang="en-US" sz="2000" dirty="0"/>
                <a:t>월 </a:t>
              </a:r>
              <a:r>
                <a:rPr lang="en-US" altLang="ko-KR" sz="2000" dirty="0"/>
                <a:t>25</a:t>
              </a:r>
              <a:r>
                <a:rPr lang="ko-KR" altLang="en-US" sz="2000" dirty="0"/>
                <a:t>일까지</a:t>
              </a:r>
            </a:p>
            <a:p>
              <a:pPr fontAlgn="base" latinLnBrk="1"/>
              <a:r>
                <a:rPr lang="en-US" altLang="ko-KR" sz="2000" dirty="0"/>
                <a:t>-</a:t>
              </a:r>
              <a:r>
                <a:rPr lang="ko-KR" altLang="en-US" sz="2000" dirty="0"/>
                <a:t>오사카텐만구신사를 중심으로 열리는 </a:t>
              </a:r>
              <a:r>
                <a:rPr lang="ko-KR" altLang="en-US" sz="2000" dirty="0" err="1" smtClean="0"/>
                <a:t>마쓰리</a:t>
              </a:r>
              <a:endParaRPr lang="ko-KR" altLang="en-US" sz="2000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1244" y="5032220"/>
              <a:ext cx="1946195" cy="1690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357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33357"/>
              </p:ext>
            </p:extLst>
          </p:nvPr>
        </p:nvGraphicFramePr>
        <p:xfrm>
          <a:off x="1638300" y="1133474"/>
          <a:ext cx="10172699" cy="49911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27295">
                  <a:extLst>
                    <a:ext uri="{9D8B030D-6E8A-4147-A177-3AD203B41FA5}">
                      <a16:colId xmlns:a16="http://schemas.microsoft.com/office/drawing/2014/main" val="85591323"/>
                    </a:ext>
                  </a:extLst>
                </a:gridCol>
                <a:gridCol w="7345404">
                  <a:extLst>
                    <a:ext uri="{9D8B030D-6E8A-4147-A177-3AD203B41FA5}">
                      <a16:colId xmlns:a16="http://schemas.microsoft.com/office/drawing/2014/main" val="341134639"/>
                    </a:ext>
                  </a:extLst>
                </a:gridCol>
              </a:tblGrid>
              <a:tr h="1143213">
                <a:tc gridSpan="2">
                  <a:txBody>
                    <a:bodyPr/>
                    <a:lstStyle/>
                    <a:p>
                      <a:r>
                        <a:rPr lang="ko-KR" altLang="en-US" sz="3500" dirty="0" err="1" smtClean="0">
                          <a:solidFill>
                            <a:schemeClr val="bg1"/>
                          </a:solidFill>
                        </a:rPr>
                        <a:t>마쓰리</a:t>
                      </a:r>
                      <a:r>
                        <a:rPr lang="en-US" altLang="ko-KR" sz="35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sz="3500" dirty="0" err="1" smtClean="0">
                          <a:solidFill>
                            <a:schemeClr val="bg1"/>
                          </a:solidFill>
                        </a:rPr>
                        <a:t>마츠리</a:t>
                      </a:r>
                      <a:r>
                        <a:rPr lang="en-US" altLang="ko-KR" sz="35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 altLang="en-US" sz="114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836427"/>
                  </a:ext>
                </a:extLst>
              </a:tr>
              <a:tr h="1728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kern="1200" dirty="0" err="1" smtClean="0">
                          <a:effectLst/>
                        </a:rPr>
                        <a:t>도호쿠</a:t>
                      </a:r>
                      <a:r>
                        <a:rPr kumimoji="0" lang="ko-KR" altLang="en-US" sz="2800" kern="1200" dirty="0" smtClean="0">
                          <a:effectLst/>
                        </a:rPr>
                        <a:t> 지방</a:t>
                      </a:r>
                      <a:endParaRPr kumimoji="0" lang="ko-KR" altLang="en-US" sz="28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아오모리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네부타마쓰리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아오모리시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8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月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日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간토마쓰리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아키타시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 8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月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日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일본 각지의 유명한 전통 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896456"/>
                  </a:ext>
                </a:extLst>
              </a:tr>
              <a:tr h="2119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kern="1200" dirty="0" smtClean="0">
                          <a:effectLst/>
                        </a:rPr>
                        <a:t>간토 지방</a:t>
                      </a:r>
                      <a:endParaRPr lang="ko-KR" altLang="en-US" sz="28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지치부요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사이타마현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지치부시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12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月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日）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※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일본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대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히키야마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축제</a:t>
                      </a:r>
                      <a:endParaRPr kumimoji="0" lang="en-US" altLang="ko-KR" sz="18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간다마쓰리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도쿄도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지요다구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kumimoji="0" lang="ko-KR" altLang="en-US" sz="18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격년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일에 가까운 토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일요일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산쟈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도쿄도다이토구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kumimoji="0" lang="en-US" altLang="ko-KR" sz="18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셋째주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금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~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일요일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ko-KR" alt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276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2359"/>
              </p:ext>
            </p:extLst>
          </p:nvPr>
        </p:nvGraphicFramePr>
        <p:xfrm>
          <a:off x="1819274" y="761999"/>
          <a:ext cx="10163176" cy="603327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600451">
                  <a:extLst>
                    <a:ext uri="{9D8B030D-6E8A-4147-A177-3AD203B41FA5}">
                      <a16:colId xmlns:a16="http://schemas.microsoft.com/office/drawing/2014/main" val="2191823243"/>
                    </a:ext>
                  </a:extLst>
                </a:gridCol>
                <a:gridCol w="6562725">
                  <a:extLst>
                    <a:ext uri="{9D8B030D-6E8A-4147-A177-3AD203B41FA5}">
                      <a16:colId xmlns:a16="http://schemas.microsoft.com/office/drawing/2014/main" val="941492171"/>
                    </a:ext>
                  </a:extLst>
                </a:gridCol>
              </a:tblGrid>
              <a:tr h="1400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kern="1200" dirty="0" smtClean="0">
                          <a:effectLst/>
                        </a:rPr>
                        <a:t>주부 지방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온바시라마쓰리</a:t>
                      </a:r>
                      <a:endParaRPr kumimoji="0" lang="en-US" altLang="ko-KR" sz="18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나가노현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스와시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시모스와마치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외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. 7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년에 한번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4~5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사이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※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일본의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대 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기제</a:t>
                      </a:r>
                      <a:endParaRPr kumimoji="0" lang="en-US" altLang="ko-KR" sz="1800" kern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타가야마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기후현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다카야마시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10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※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일본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대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히키야마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축제</a:t>
                      </a:r>
                      <a:endParaRPr kumimoji="0" lang="ko-KR" alt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575297"/>
                  </a:ext>
                </a:extLst>
              </a:tr>
              <a:tr h="2457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kern="1200" dirty="0" err="1" smtClean="0">
                          <a:effectLst/>
                        </a:rPr>
                        <a:t>긴키</a:t>
                      </a:r>
                      <a:r>
                        <a:rPr kumimoji="0" lang="ko-KR" altLang="en-US" sz="2800" kern="1200" dirty="0" smtClean="0">
                          <a:effectLst/>
                        </a:rPr>
                        <a:t> 지방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아오이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교토시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5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 ※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교토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대 축제</a:t>
                      </a: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도다이지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나라시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3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kumimoji="0" lang="ko-KR" alt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기온 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교토시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※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오이야마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~,※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순행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일）</a:t>
                      </a:r>
                    </a:p>
                    <a:p>
                      <a:r>
                        <a:rPr kumimoji="0" lang="ko-KR" alt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덴진 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오사카시</a:t>
                      </a:r>
                      <a:r>
                        <a:rPr kumimoji="0" lang="en-US" altLang="ko-KR" sz="18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7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~25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기시와다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단지리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오사카부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기시와다시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. 9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-15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kumimoji="0" lang="en-US" altLang="ko-KR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946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kumimoji="0" lang="ko-KR" altLang="en-US" sz="2800" kern="1200" dirty="0" err="1" smtClean="0">
                          <a:effectLst/>
                        </a:rPr>
                        <a:t>주코쿠・시코쿠</a:t>
                      </a:r>
                      <a:r>
                        <a:rPr kumimoji="0" lang="ko-KR" altLang="en-US" sz="2800" kern="1200" dirty="0" smtClean="0">
                          <a:effectLst/>
                        </a:rPr>
                        <a:t> 지방</a:t>
                      </a:r>
                      <a:endParaRPr kumimoji="0" lang="ko-KR" altLang="en-US" sz="28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아와오도리</a:t>
                      </a:r>
                      <a:r>
                        <a:rPr kumimoji="0" lang="ko-KR" alt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도쿠시마시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8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~15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kumimoji="0" lang="en-US" altLang="ko-KR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237420"/>
                  </a:ext>
                </a:extLst>
              </a:tr>
              <a:tr h="1369837">
                <a:tc>
                  <a:txBody>
                    <a:bodyPr/>
                    <a:lstStyle/>
                    <a:p>
                      <a:r>
                        <a:rPr kumimoji="0" lang="ko-KR" altLang="en-US" sz="2800" kern="1200" dirty="0" smtClean="0">
                          <a:effectLst/>
                        </a:rPr>
                        <a:t>규슈 지방</a:t>
                      </a:r>
                      <a:endParaRPr kumimoji="0" lang="ko-KR" altLang="en-US" sz="28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하카다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기온야마카사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후쿠오카시</a:t>
                      </a:r>
                      <a:r>
                        <a:rPr kumimoji="0" lang="en-US" altLang="ko-KR" sz="18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7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나가사키쿤치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나가사키시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. 10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~9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kumimoji="0" lang="en-US" altLang="ko-KR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12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3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904"/>
              </p:ext>
            </p:extLst>
          </p:nvPr>
        </p:nvGraphicFramePr>
        <p:xfrm>
          <a:off x="1657350" y="819150"/>
          <a:ext cx="10286999" cy="48387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56017">
                  <a:extLst>
                    <a:ext uri="{9D8B030D-6E8A-4147-A177-3AD203B41FA5}">
                      <a16:colId xmlns:a16="http://schemas.microsoft.com/office/drawing/2014/main" val="972373584"/>
                    </a:ext>
                  </a:extLst>
                </a:gridCol>
                <a:gridCol w="8130982">
                  <a:extLst>
                    <a:ext uri="{9D8B030D-6E8A-4147-A177-3AD203B41FA5}">
                      <a16:colId xmlns:a16="http://schemas.microsoft.com/office/drawing/2014/main" val="648690845"/>
                    </a:ext>
                  </a:extLst>
                </a:gridCol>
              </a:tblGrid>
              <a:tr h="598564">
                <a:tc gridSpan="2">
                  <a:txBody>
                    <a:bodyPr/>
                    <a:lstStyle/>
                    <a:p>
                      <a:r>
                        <a:rPr kumimoji="0" lang="ko-KR" altLang="en-US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일본 각지의 유명한 전통 축제</a:t>
                      </a:r>
                      <a:endParaRPr kumimoji="0" lang="ko-KR" altLang="en-US" sz="20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en-US" altLang="ko-KR" sz="114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162137"/>
                  </a:ext>
                </a:extLst>
              </a:tr>
              <a:tr h="1721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kern="1200" dirty="0" err="1" smtClean="0">
                          <a:effectLst/>
                        </a:rPr>
                        <a:t>도호쿠</a:t>
                      </a:r>
                      <a:r>
                        <a:rPr kumimoji="0" lang="ko-KR" altLang="en-US" sz="2800" kern="1200" dirty="0" smtClean="0">
                          <a:effectLst/>
                        </a:rPr>
                        <a:t> 지방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나마하게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아키타현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ko-KR" alt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오가시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12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 ※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일본의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대 기제임</a:t>
                      </a: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다나부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아오모리현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무쓰시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8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후지와라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이와테현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히라이즈미정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5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11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센다이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타나바타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센다이시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kumimoji="0" lang="en-US" altLang="ko-KR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419636"/>
                  </a:ext>
                </a:extLst>
              </a:tr>
              <a:tr h="2518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kern="1200" dirty="0" smtClean="0">
                          <a:effectLst/>
                        </a:rPr>
                        <a:t>간토 지방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기류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야기부시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군마현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기류시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8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첫째주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금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~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일요일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산노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도쿄도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지요다구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6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후카가와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도쿄도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에도가와구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8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히타치후류모노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이바라키현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히타치시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4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둘째주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토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~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일요일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마츠바라신사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레이타이사이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가나가와현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오다와라시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개 신사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, 5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구마가야우치와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ko-KR" altLang="en-US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마쓰리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사이타마현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ko-KR" altLang="en-US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구마가야시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월 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~22</a:t>
                      </a: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kumimoji="0" lang="en-US" altLang="ko-KR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00121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3050" y="6396334"/>
            <a:ext cx="885825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《</a:t>
            </a:r>
            <a:r>
              <a:rPr lang="ko-KR" altLang="en-US" sz="1200" dirty="0"/>
              <a:t>위키피디아</a:t>
            </a:r>
            <a:r>
              <a:rPr lang="en-US" altLang="ko-KR" sz="1200" dirty="0"/>
              <a:t>(</a:t>
            </a:r>
            <a:r>
              <a:rPr lang="ko-KR" altLang="en-US" sz="1200" dirty="0" smtClean="0"/>
              <a:t>일본판</a:t>
            </a:r>
            <a:r>
              <a:rPr lang="en-US" altLang="ko-KR" sz="1200" dirty="0" smtClean="0"/>
              <a:t>)》, &lt;</a:t>
            </a:r>
            <a:r>
              <a:rPr lang="ko-KR" altLang="en-US" sz="1200" dirty="0" err="1" smtClean="0"/>
              <a:t>마쓰리</a:t>
            </a:r>
            <a:r>
              <a:rPr lang="en-US" altLang="ko-KR" sz="1200" dirty="0" smtClean="0"/>
              <a:t>&gt;</a:t>
            </a:r>
          </a:p>
          <a:p>
            <a:r>
              <a:rPr lang="en-US" altLang="ko-KR" sz="1200" dirty="0" smtClean="0"/>
              <a:t>https</a:t>
            </a:r>
            <a:r>
              <a:rPr lang="en-US" altLang="ko-KR" sz="1200" dirty="0"/>
              <a:t>://ko.wikipedia.org/wiki/%EB%A7%88%EC%93%B0%EB%A6%AC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9407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571244" y="0"/>
            <a:ext cx="3696081" cy="828675"/>
          </a:xfrm>
        </p:spPr>
        <p:txBody>
          <a:bodyPr/>
          <a:lstStyle/>
          <a:p>
            <a:r>
              <a:rPr lang="ko-KR" altLang="en-US" dirty="0" smtClean="0"/>
              <a:t>일본의 불교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71244" y="828675"/>
            <a:ext cx="9811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2000" dirty="0"/>
              <a:t>삭발을 한 수행 승려</a:t>
            </a:r>
            <a:r>
              <a:rPr lang="en-US" altLang="ko-KR" sz="2000" dirty="0"/>
              <a:t>&amp;</a:t>
            </a:r>
            <a:r>
              <a:rPr lang="ko-KR" altLang="en-US" sz="2000" dirty="0"/>
              <a:t>삭발을 하지 않고 결혼해서 가족을 이루는 승려가 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850" y="3041272"/>
            <a:ext cx="5200651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244" y="2771775"/>
            <a:ext cx="545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국가와 </a:t>
            </a:r>
            <a:r>
              <a:rPr lang="ko-KR" altLang="en-US" dirty="0"/>
              <a:t>귀족 </a:t>
            </a:r>
            <a:r>
              <a:rPr lang="ko-KR" altLang="en-US" dirty="0" smtClean="0"/>
              <a:t>중심</a:t>
            </a:r>
            <a:endParaRPr lang="en-US" altLang="ko-KR" dirty="0" smtClean="0"/>
          </a:p>
          <a:p>
            <a:r>
              <a:rPr lang="ko-KR" altLang="en-US" dirty="0" smtClean="0"/>
              <a:t>→ 가마쿠라시대부터 </a:t>
            </a:r>
            <a:r>
              <a:rPr lang="ko-KR" altLang="en-US" dirty="0"/>
              <a:t>민중의 구제를 위해 </a:t>
            </a:r>
            <a:r>
              <a:rPr lang="ko-KR" altLang="en-US" dirty="0" smtClean="0"/>
              <a:t>힘씀</a:t>
            </a:r>
            <a:endParaRPr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1244" y="3678018"/>
            <a:ext cx="5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dirty="0" smtClean="0"/>
              <a:t>종파에 의해 </a:t>
            </a:r>
            <a:r>
              <a:rPr lang="ko-KR" altLang="en-US" dirty="0" err="1" smtClean="0"/>
              <a:t>전래시기와</a:t>
            </a:r>
            <a:r>
              <a:rPr lang="ko-KR" altLang="en-US" dirty="0" smtClean="0"/>
              <a:t> 전래 원래 지역이 다르다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1244" y="1534864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dirty="0"/>
              <a:t>일반적으로 </a:t>
            </a:r>
            <a:r>
              <a:rPr lang="ko-KR" altLang="en-US" dirty="0" err="1"/>
              <a:t>법인제로</a:t>
            </a:r>
            <a:r>
              <a:rPr lang="ko-KR" altLang="en-US" dirty="0"/>
              <a:t> 운영된다</a:t>
            </a:r>
            <a:r>
              <a:rPr lang="en-US" altLang="ko-KR" dirty="0"/>
              <a:t>.</a:t>
            </a:r>
          </a:p>
          <a:p>
            <a:pPr fontAlgn="base" latinLnBrk="1"/>
            <a:r>
              <a:rPr lang="en-US" altLang="ko-KR" dirty="0"/>
              <a:t>-</a:t>
            </a:r>
            <a:r>
              <a:rPr lang="ko-KR" altLang="en-US" dirty="0"/>
              <a:t>주지가 부당하다고 여겨지면 해고가능하다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 latinLnBrk="1"/>
            <a:r>
              <a:rPr lang="en-US" altLang="ko-KR" dirty="0"/>
              <a:t>-</a:t>
            </a:r>
            <a:r>
              <a:rPr lang="ko-KR" altLang="en-US" dirty="0"/>
              <a:t>주지의 자손이 승계를 거부하면 제자를 들이기도 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493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571244" y="0"/>
            <a:ext cx="3696081" cy="828675"/>
          </a:xfrm>
        </p:spPr>
        <p:txBody>
          <a:bodyPr/>
          <a:lstStyle/>
          <a:p>
            <a:r>
              <a:rPr lang="ko-KR" altLang="en-US" dirty="0" smtClean="0"/>
              <a:t>역사</a:t>
            </a:r>
            <a:endParaRPr lang="ko-KR" altLang="en-US" dirty="0"/>
          </a:p>
        </p:txBody>
      </p:sp>
      <p:grpSp>
        <p:nvGrpSpPr>
          <p:cNvPr id="31" name="그룹 30"/>
          <p:cNvGrpSpPr/>
          <p:nvPr/>
        </p:nvGrpSpPr>
        <p:grpSpPr>
          <a:xfrm>
            <a:off x="403642" y="871538"/>
            <a:ext cx="4009610" cy="2572169"/>
            <a:chOff x="403642" y="871538"/>
            <a:chExt cx="4009610" cy="2572169"/>
          </a:xfrm>
        </p:grpSpPr>
        <p:sp>
          <p:nvSpPr>
            <p:cNvPr id="4" name="자유형 3"/>
            <p:cNvSpPr/>
            <p:nvPr/>
          </p:nvSpPr>
          <p:spPr>
            <a:xfrm>
              <a:off x="1496348" y="871538"/>
              <a:ext cx="2916904" cy="2572169"/>
            </a:xfrm>
            <a:custGeom>
              <a:avLst/>
              <a:gdLst>
                <a:gd name="connsiteX0" fmla="*/ 0 w 1474421"/>
                <a:gd name="connsiteY0" fmla="*/ 193325 h 1288830"/>
                <a:gd name="connsiteX1" fmla="*/ 830006 w 1474421"/>
                <a:gd name="connsiteY1" fmla="*/ 193325 h 1288830"/>
                <a:gd name="connsiteX2" fmla="*/ 830006 w 1474421"/>
                <a:gd name="connsiteY2" fmla="*/ 0 h 1288830"/>
                <a:gd name="connsiteX3" fmla="*/ 1474421 w 1474421"/>
                <a:gd name="connsiteY3" fmla="*/ 644415 h 1288830"/>
                <a:gd name="connsiteX4" fmla="*/ 830006 w 1474421"/>
                <a:gd name="connsiteY4" fmla="*/ 1288830 h 1288830"/>
                <a:gd name="connsiteX5" fmla="*/ 830006 w 1474421"/>
                <a:gd name="connsiteY5" fmla="*/ 1095506 h 1288830"/>
                <a:gd name="connsiteX6" fmla="*/ 0 w 1474421"/>
                <a:gd name="connsiteY6" fmla="*/ 1095506 h 1288830"/>
                <a:gd name="connsiteX7" fmla="*/ 0 w 1474421"/>
                <a:gd name="connsiteY7" fmla="*/ 193325 h 128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421" h="1288830">
                  <a:moveTo>
                    <a:pt x="0" y="193325"/>
                  </a:moveTo>
                  <a:lnTo>
                    <a:pt x="830006" y="193325"/>
                  </a:lnTo>
                  <a:lnTo>
                    <a:pt x="830006" y="0"/>
                  </a:lnTo>
                  <a:lnTo>
                    <a:pt x="1474421" y="644415"/>
                  </a:lnTo>
                  <a:lnTo>
                    <a:pt x="830006" y="1288830"/>
                  </a:lnTo>
                  <a:lnTo>
                    <a:pt x="830006" y="1095506"/>
                  </a:lnTo>
                  <a:lnTo>
                    <a:pt x="0" y="1095506"/>
                  </a:lnTo>
                  <a:lnTo>
                    <a:pt x="0" y="19332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466" tIns="199040" rIns="398465" bIns="199039" numCol="1" spcCol="1270" anchor="ctr" anchorCtr="0">
              <a:noAutofit/>
            </a:bodyPr>
            <a:lstStyle/>
            <a:p>
              <a:pPr marL="57150" lvl="1" indent="-57150" algn="l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400" kern="1200" dirty="0" smtClean="0"/>
                <a:t>불교 전래</a:t>
              </a:r>
              <a:endParaRPr lang="ko-KR" altLang="en-US" sz="1400" kern="1200" dirty="0"/>
            </a:p>
            <a:p>
              <a:pPr marL="57150" lvl="1" indent="-57150" algn="l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400" kern="1200" dirty="0" smtClean="0"/>
                <a:t>백제 의 성왕</a:t>
              </a:r>
              <a:r>
                <a:rPr lang="en-US" altLang="ko-KR" sz="1400" kern="1200" dirty="0" smtClean="0"/>
                <a:t>(</a:t>
              </a:r>
              <a:r>
                <a:rPr lang="ko-KR" altLang="en-US" sz="1400" kern="1200" dirty="0" err="1" smtClean="0"/>
                <a:t>성명왕</a:t>
              </a:r>
              <a:r>
                <a:rPr lang="en-US" altLang="ko-KR" sz="1400" kern="1200" dirty="0" smtClean="0"/>
                <a:t>)</a:t>
              </a:r>
              <a:endParaRPr lang="ko-KR" altLang="en-US" sz="1400" kern="1200" dirty="0"/>
            </a:p>
          </p:txBody>
        </p:sp>
        <p:sp>
          <p:nvSpPr>
            <p:cNvPr id="5" name="자유형 4"/>
            <p:cNvSpPr/>
            <p:nvPr/>
          </p:nvSpPr>
          <p:spPr>
            <a:xfrm>
              <a:off x="403642" y="1421983"/>
              <a:ext cx="1458451" cy="1471279"/>
            </a:xfrm>
            <a:custGeom>
              <a:avLst/>
              <a:gdLst>
                <a:gd name="connsiteX0" fmla="*/ 0 w 737210"/>
                <a:gd name="connsiteY0" fmla="*/ 368605 h 737210"/>
                <a:gd name="connsiteX1" fmla="*/ 368605 w 737210"/>
                <a:gd name="connsiteY1" fmla="*/ 0 h 737210"/>
                <a:gd name="connsiteX2" fmla="*/ 737210 w 737210"/>
                <a:gd name="connsiteY2" fmla="*/ 368605 h 737210"/>
                <a:gd name="connsiteX3" fmla="*/ 368605 w 737210"/>
                <a:gd name="connsiteY3" fmla="*/ 737210 h 737210"/>
                <a:gd name="connsiteX4" fmla="*/ 0 w 737210"/>
                <a:gd name="connsiteY4" fmla="*/ 368605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10" h="737210">
                  <a:moveTo>
                    <a:pt x="0" y="368605"/>
                  </a:moveTo>
                  <a:cubicBezTo>
                    <a:pt x="0" y="165030"/>
                    <a:pt x="165030" y="0"/>
                    <a:pt x="368605" y="0"/>
                  </a:cubicBezTo>
                  <a:cubicBezTo>
                    <a:pt x="572180" y="0"/>
                    <a:pt x="737210" y="165030"/>
                    <a:pt x="737210" y="368605"/>
                  </a:cubicBezTo>
                  <a:cubicBezTo>
                    <a:pt x="737210" y="572180"/>
                    <a:pt x="572180" y="737210"/>
                    <a:pt x="368605" y="737210"/>
                  </a:cubicBezTo>
                  <a:cubicBezTo>
                    <a:pt x="165030" y="737210"/>
                    <a:pt x="0" y="572180"/>
                    <a:pt x="0" y="36860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47" tIns="114947" rIns="114947" bIns="114947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smtClean="0"/>
                <a:t>아스카 시대</a:t>
              </a:r>
              <a:endParaRPr lang="ko-KR" altLang="en-US" sz="1600" kern="1200"/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4229162" y="871538"/>
            <a:ext cx="4012530" cy="2572169"/>
            <a:chOff x="4229162" y="871538"/>
            <a:chExt cx="4012530" cy="2572169"/>
          </a:xfrm>
        </p:grpSpPr>
        <p:sp>
          <p:nvSpPr>
            <p:cNvPr id="7" name="자유형 6"/>
            <p:cNvSpPr/>
            <p:nvPr/>
          </p:nvSpPr>
          <p:spPr>
            <a:xfrm>
              <a:off x="5324788" y="871538"/>
              <a:ext cx="2916904" cy="2572169"/>
            </a:xfrm>
            <a:custGeom>
              <a:avLst/>
              <a:gdLst>
                <a:gd name="connsiteX0" fmla="*/ 0 w 1474421"/>
                <a:gd name="connsiteY0" fmla="*/ 193325 h 1288830"/>
                <a:gd name="connsiteX1" fmla="*/ 830006 w 1474421"/>
                <a:gd name="connsiteY1" fmla="*/ 193325 h 1288830"/>
                <a:gd name="connsiteX2" fmla="*/ 830006 w 1474421"/>
                <a:gd name="connsiteY2" fmla="*/ 0 h 1288830"/>
                <a:gd name="connsiteX3" fmla="*/ 1474421 w 1474421"/>
                <a:gd name="connsiteY3" fmla="*/ 644415 h 1288830"/>
                <a:gd name="connsiteX4" fmla="*/ 830006 w 1474421"/>
                <a:gd name="connsiteY4" fmla="*/ 1288830 h 1288830"/>
                <a:gd name="connsiteX5" fmla="*/ 830006 w 1474421"/>
                <a:gd name="connsiteY5" fmla="*/ 1095506 h 1288830"/>
                <a:gd name="connsiteX6" fmla="*/ 0 w 1474421"/>
                <a:gd name="connsiteY6" fmla="*/ 1095506 h 1288830"/>
                <a:gd name="connsiteX7" fmla="*/ 0 w 1474421"/>
                <a:gd name="connsiteY7" fmla="*/ 193325 h 128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421" h="1288830">
                  <a:moveTo>
                    <a:pt x="0" y="193325"/>
                  </a:moveTo>
                  <a:lnTo>
                    <a:pt x="830006" y="193325"/>
                  </a:lnTo>
                  <a:lnTo>
                    <a:pt x="830006" y="0"/>
                  </a:lnTo>
                  <a:lnTo>
                    <a:pt x="1474421" y="644415"/>
                  </a:lnTo>
                  <a:lnTo>
                    <a:pt x="830006" y="1288830"/>
                  </a:lnTo>
                  <a:lnTo>
                    <a:pt x="830006" y="1095506"/>
                  </a:lnTo>
                  <a:lnTo>
                    <a:pt x="0" y="1095506"/>
                  </a:lnTo>
                  <a:lnTo>
                    <a:pt x="0" y="19332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465" tIns="199040" rIns="398466" bIns="199039" numCol="1" spcCol="1270" anchor="ctr" anchorCtr="0">
              <a:noAutofit/>
            </a:bodyPr>
            <a:lstStyle/>
            <a:p>
              <a:pPr lvl="0" algn="ctr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kern="1200" dirty="0" smtClean="0"/>
                <a:t>국가나 </a:t>
              </a:r>
              <a:r>
                <a:rPr lang="ko-KR" altLang="en-US" sz="1400" kern="1200" dirty="0" err="1" smtClean="0"/>
                <a:t>귀족→민중</a:t>
              </a:r>
              <a:r>
                <a:rPr lang="ko-KR" altLang="en-US" sz="1400" kern="1200" dirty="0" smtClean="0"/>
                <a:t> 구제</a:t>
              </a:r>
              <a:endParaRPr lang="ko-KR" altLang="en-US" sz="1400" kern="1200" dirty="0"/>
            </a:p>
          </p:txBody>
        </p:sp>
        <p:sp>
          <p:nvSpPr>
            <p:cNvPr id="8" name="자유형 7"/>
            <p:cNvSpPr/>
            <p:nvPr/>
          </p:nvSpPr>
          <p:spPr>
            <a:xfrm>
              <a:off x="4229162" y="1421983"/>
              <a:ext cx="1458451" cy="1471279"/>
            </a:xfrm>
            <a:custGeom>
              <a:avLst/>
              <a:gdLst>
                <a:gd name="connsiteX0" fmla="*/ 0 w 737210"/>
                <a:gd name="connsiteY0" fmla="*/ 368605 h 737210"/>
                <a:gd name="connsiteX1" fmla="*/ 368605 w 737210"/>
                <a:gd name="connsiteY1" fmla="*/ 0 h 737210"/>
                <a:gd name="connsiteX2" fmla="*/ 737210 w 737210"/>
                <a:gd name="connsiteY2" fmla="*/ 368605 h 737210"/>
                <a:gd name="connsiteX3" fmla="*/ 368605 w 737210"/>
                <a:gd name="connsiteY3" fmla="*/ 737210 h 737210"/>
                <a:gd name="connsiteX4" fmla="*/ 0 w 737210"/>
                <a:gd name="connsiteY4" fmla="*/ 368605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10" h="737210">
                  <a:moveTo>
                    <a:pt x="0" y="368605"/>
                  </a:moveTo>
                  <a:cubicBezTo>
                    <a:pt x="0" y="165030"/>
                    <a:pt x="165030" y="0"/>
                    <a:pt x="368605" y="0"/>
                  </a:cubicBezTo>
                  <a:cubicBezTo>
                    <a:pt x="572180" y="0"/>
                    <a:pt x="737210" y="165030"/>
                    <a:pt x="737210" y="368605"/>
                  </a:cubicBezTo>
                  <a:cubicBezTo>
                    <a:pt x="737210" y="572180"/>
                    <a:pt x="572180" y="737210"/>
                    <a:pt x="368605" y="737210"/>
                  </a:cubicBezTo>
                  <a:cubicBezTo>
                    <a:pt x="165030" y="737210"/>
                    <a:pt x="0" y="572180"/>
                    <a:pt x="0" y="36860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47" tIns="114947" rIns="114947" bIns="114947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dirty="0" smtClean="0"/>
                <a:t>가마쿠라 시대</a:t>
              </a:r>
              <a:endParaRPr lang="ko-KR" altLang="en-US" sz="1600" kern="1200" dirty="0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8054682" y="871538"/>
            <a:ext cx="4015448" cy="2572169"/>
            <a:chOff x="8054682" y="871538"/>
            <a:chExt cx="4015448" cy="2572169"/>
          </a:xfrm>
        </p:grpSpPr>
        <p:sp>
          <p:nvSpPr>
            <p:cNvPr id="9" name="자유형 8"/>
            <p:cNvSpPr/>
            <p:nvPr/>
          </p:nvSpPr>
          <p:spPr>
            <a:xfrm>
              <a:off x="9153226" y="871538"/>
              <a:ext cx="2916904" cy="2572169"/>
            </a:xfrm>
            <a:custGeom>
              <a:avLst/>
              <a:gdLst>
                <a:gd name="connsiteX0" fmla="*/ 0 w 1474421"/>
                <a:gd name="connsiteY0" fmla="*/ 193325 h 1288830"/>
                <a:gd name="connsiteX1" fmla="*/ 830006 w 1474421"/>
                <a:gd name="connsiteY1" fmla="*/ 193325 h 1288830"/>
                <a:gd name="connsiteX2" fmla="*/ 830006 w 1474421"/>
                <a:gd name="connsiteY2" fmla="*/ 0 h 1288830"/>
                <a:gd name="connsiteX3" fmla="*/ 1474421 w 1474421"/>
                <a:gd name="connsiteY3" fmla="*/ 644415 h 1288830"/>
                <a:gd name="connsiteX4" fmla="*/ 830006 w 1474421"/>
                <a:gd name="connsiteY4" fmla="*/ 1288830 h 1288830"/>
                <a:gd name="connsiteX5" fmla="*/ 830006 w 1474421"/>
                <a:gd name="connsiteY5" fmla="*/ 1095506 h 1288830"/>
                <a:gd name="connsiteX6" fmla="*/ 0 w 1474421"/>
                <a:gd name="connsiteY6" fmla="*/ 1095506 h 1288830"/>
                <a:gd name="connsiteX7" fmla="*/ 0 w 1474421"/>
                <a:gd name="connsiteY7" fmla="*/ 193325 h 128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421" h="1288830">
                  <a:moveTo>
                    <a:pt x="0" y="193325"/>
                  </a:moveTo>
                  <a:lnTo>
                    <a:pt x="830006" y="193325"/>
                  </a:lnTo>
                  <a:lnTo>
                    <a:pt x="830006" y="0"/>
                  </a:lnTo>
                  <a:lnTo>
                    <a:pt x="1474421" y="644415"/>
                  </a:lnTo>
                  <a:lnTo>
                    <a:pt x="830006" y="1288830"/>
                  </a:lnTo>
                  <a:lnTo>
                    <a:pt x="830006" y="1095506"/>
                  </a:lnTo>
                  <a:lnTo>
                    <a:pt x="0" y="1095506"/>
                  </a:lnTo>
                  <a:lnTo>
                    <a:pt x="0" y="19332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466" tIns="199040" rIns="398465" bIns="199039" numCol="1" spcCol="1270" anchor="ctr" anchorCtr="0">
              <a:noAutofit/>
            </a:bodyPr>
            <a:lstStyle/>
            <a:p>
              <a:pPr marL="57150" lvl="1" indent="-57150" algn="l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400" kern="1200" dirty="0" smtClean="0"/>
                <a:t>불교의 </a:t>
              </a:r>
              <a:r>
                <a:rPr lang="ko-KR" altLang="en-US" sz="1400" kern="1200" dirty="0" err="1" smtClean="0"/>
                <a:t>영향받은</a:t>
              </a:r>
              <a:r>
                <a:rPr lang="ko-KR" altLang="en-US" sz="1400" kern="1200" dirty="0" smtClean="0"/>
                <a:t> 문화</a:t>
              </a:r>
              <a:endParaRPr lang="ko-KR" altLang="en-US" sz="1400" kern="1200" dirty="0"/>
            </a:p>
            <a:p>
              <a:pPr marL="57150" lvl="1" indent="-57150" algn="l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400" kern="1200" dirty="0" smtClean="0"/>
                <a:t>금융업 진출</a:t>
              </a:r>
              <a:endParaRPr lang="ko-KR" altLang="en-US" sz="1400" kern="1200" dirty="0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8054682" y="1421983"/>
              <a:ext cx="1458451" cy="1471279"/>
            </a:xfrm>
            <a:custGeom>
              <a:avLst/>
              <a:gdLst>
                <a:gd name="connsiteX0" fmla="*/ 0 w 737210"/>
                <a:gd name="connsiteY0" fmla="*/ 368605 h 737210"/>
                <a:gd name="connsiteX1" fmla="*/ 368605 w 737210"/>
                <a:gd name="connsiteY1" fmla="*/ 0 h 737210"/>
                <a:gd name="connsiteX2" fmla="*/ 737210 w 737210"/>
                <a:gd name="connsiteY2" fmla="*/ 368605 h 737210"/>
                <a:gd name="connsiteX3" fmla="*/ 368605 w 737210"/>
                <a:gd name="connsiteY3" fmla="*/ 737210 h 737210"/>
                <a:gd name="connsiteX4" fmla="*/ 0 w 737210"/>
                <a:gd name="connsiteY4" fmla="*/ 368605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10" h="737210">
                  <a:moveTo>
                    <a:pt x="0" y="368605"/>
                  </a:moveTo>
                  <a:cubicBezTo>
                    <a:pt x="0" y="165030"/>
                    <a:pt x="165030" y="0"/>
                    <a:pt x="368605" y="0"/>
                  </a:cubicBezTo>
                  <a:cubicBezTo>
                    <a:pt x="572180" y="0"/>
                    <a:pt x="737210" y="165030"/>
                    <a:pt x="737210" y="368605"/>
                  </a:cubicBezTo>
                  <a:cubicBezTo>
                    <a:pt x="737210" y="572180"/>
                    <a:pt x="572180" y="737210"/>
                    <a:pt x="368605" y="737210"/>
                  </a:cubicBezTo>
                  <a:cubicBezTo>
                    <a:pt x="165030" y="737210"/>
                    <a:pt x="0" y="572180"/>
                    <a:pt x="0" y="36860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47" tIns="114947" rIns="114947" bIns="114947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dirty="0" smtClean="0"/>
                <a:t>남북조</a:t>
              </a:r>
              <a:r>
                <a:rPr lang="en-US" altLang="ko-KR" sz="1600" kern="1200" dirty="0" smtClean="0"/>
                <a:t>·</a:t>
              </a:r>
              <a:r>
                <a:rPr lang="ko-KR" altLang="en-US" sz="1600" kern="1200" dirty="0" err="1" smtClean="0"/>
                <a:t>무로마치</a:t>
              </a:r>
              <a:r>
                <a:rPr lang="ko-KR" altLang="en-US" sz="1600" kern="1200" dirty="0" smtClean="0"/>
                <a:t> 시대</a:t>
              </a:r>
              <a:endParaRPr lang="ko-KR" altLang="en-US" sz="1600" kern="1200" dirty="0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399239" y="4031833"/>
            <a:ext cx="4023537" cy="2609850"/>
            <a:chOff x="399239" y="4031833"/>
            <a:chExt cx="4023537" cy="2609850"/>
          </a:xfrm>
        </p:grpSpPr>
        <p:sp>
          <p:nvSpPr>
            <p:cNvPr id="24" name="자유형 23"/>
            <p:cNvSpPr/>
            <p:nvPr/>
          </p:nvSpPr>
          <p:spPr>
            <a:xfrm>
              <a:off x="1505054" y="4031833"/>
              <a:ext cx="2917722" cy="2609850"/>
            </a:xfrm>
            <a:custGeom>
              <a:avLst/>
              <a:gdLst>
                <a:gd name="connsiteX0" fmla="*/ 0 w 1474421"/>
                <a:gd name="connsiteY0" fmla="*/ 193325 h 1288830"/>
                <a:gd name="connsiteX1" fmla="*/ 830006 w 1474421"/>
                <a:gd name="connsiteY1" fmla="*/ 193325 h 1288830"/>
                <a:gd name="connsiteX2" fmla="*/ 830006 w 1474421"/>
                <a:gd name="connsiteY2" fmla="*/ 0 h 1288830"/>
                <a:gd name="connsiteX3" fmla="*/ 1474421 w 1474421"/>
                <a:gd name="connsiteY3" fmla="*/ 644415 h 1288830"/>
                <a:gd name="connsiteX4" fmla="*/ 830006 w 1474421"/>
                <a:gd name="connsiteY4" fmla="*/ 1288830 h 1288830"/>
                <a:gd name="connsiteX5" fmla="*/ 830006 w 1474421"/>
                <a:gd name="connsiteY5" fmla="*/ 1095506 h 1288830"/>
                <a:gd name="connsiteX6" fmla="*/ 0 w 1474421"/>
                <a:gd name="connsiteY6" fmla="*/ 1095506 h 1288830"/>
                <a:gd name="connsiteX7" fmla="*/ 0 w 1474421"/>
                <a:gd name="connsiteY7" fmla="*/ 193325 h 128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421" h="1288830">
                  <a:moveTo>
                    <a:pt x="0" y="193325"/>
                  </a:moveTo>
                  <a:lnTo>
                    <a:pt x="830006" y="193325"/>
                  </a:lnTo>
                  <a:lnTo>
                    <a:pt x="830006" y="0"/>
                  </a:lnTo>
                  <a:lnTo>
                    <a:pt x="1474421" y="644415"/>
                  </a:lnTo>
                  <a:lnTo>
                    <a:pt x="830006" y="1288830"/>
                  </a:lnTo>
                  <a:lnTo>
                    <a:pt x="830006" y="1095506"/>
                  </a:lnTo>
                  <a:lnTo>
                    <a:pt x="0" y="1095506"/>
                  </a:lnTo>
                  <a:lnTo>
                    <a:pt x="0" y="19332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465" tIns="199040" rIns="398466" bIns="199039" numCol="1" spcCol="1270" anchor="ctr" anchorCtr="0">
              <a:noAutofit/>
            </a:bodyPr>
            <a:lstStyle/>
            <a:p>
              <a:pPr marL="57150" lvl="1" indent="-57150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400" kern="1200" dirty="0" err="1" smtClean="0"/>
                <a:t>도요토미</a:t>
              </a:r>
              <a:r>
                <a:rPr lang="ko-KR" altLang="en-US" sz="1400" kern="1200" dirty="0" smtClean="0"/>
                <a:t> 히데요시</a:t>
              </a:r>
              <a:endParaRPr lang="ko-KR" altLang="en-US" sz="1400" kern="1200" dirty="0"/>
            </a:p>
            <a:p>
              <a:pPr marL="57150" lvl="1" indent="-57150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400" kern="1200" dirty="0" smtClean="0"/>
                <a:t>사찰 통제 강화</a:t>
              </a:r>
              <a:endParaRPr lang="ko-KR" altLang="en-US" sz="1400" kern="1200" dirty="0"/>
            </a:p>
          </p:txBody>
        </p:sp>
        <p:sp>
          <p:nvSpPr>
            <p:cNvPr id="25" name="자유형 24"/>
            <p:cNvSpPr/>
            <p:nvPr/>
          </p:nvSpPr>
          <p:spPr>
            <a:xfrm>
              <a:off x="399239" y="4552661"/>
              <a:ext cx="1458860" cy="1492833"/>
            </a:xfrm>
            <a:custGeom>
              <a:avLst/>
              <a:gdLst>
                <a:gd name="connsiteX0" fmla="*/ 0 w 737210"/>
                <a:gd name="connsiteY0" fmla="*/ 368605 h 737210"/>
                <a:gd name="connsiteX1" fmla="*/ 368605 w 737210"/>
                <a:gd name="connsiteY1" fmla="*/ 0 h 737210"/>
                <a:gd name="connsiteX2" fmla="*/ 737210 w 737210"/>
                <a:gd name="connsiteY2" fmla="*/ 368605 h 737210"/>
                <a:gd name="connsiteX3" fmla="*/ 368605 w 737210"/>
                <a:gd name="connsiteY3" fmla="*/ 737210 h 737210"/>
                <a:gd name="connsiteX4" fmla="*/ 0 w 737210"/>
                <a:gd name="connsiteY4" fmla="*/ 368605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10" h="737210">
                  <a:moveTo>
                    <a:pt x="0" y="368605"/>
                  </a:moveTo>
                  <a:cubicBezTo>
                    <a:pt x="0" y="165030"/>
                    <a:pt x="165030" y="0"/>
                    <a:pt x="368605" y="0"/>
                  </a:cubicBezTo>
                  <a:cubicBezTo>
                    <a:pt x="572180" y="0"/>
                    <a:pt x="737210" y="165030"/>
                    <a:pt x="737210" y="368605"/>
                  </a:cubicBezTo>
                  <a:cubicBezTo>
                    <a:pt x="737210" y="572180"/>
                    <a:pt x="572180" y="737210"/>
                    <a:pt x="368605" y="737210"/>
                  </a:cubicBezTo>
                  <a:cubicBezTo>
                    <a:pt x="165030" y="737210"/>
                    <a:pt x="0" y="572180"/>
                    <a:pt x="0" y="36860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47" tIns="114947" rIns="114947" bIns="114947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dirty="0" err="1" smtClean="0"/>
                <a:t>아즈치</a:t>
              </a:r>
              <a:r>
                <a:rPr lang="ko-KR" altLang="en-US" sz="1600" kern="1200" dirty="0" smtClean="0"/>
                <a:t> 모모 </a:t>
              </a:r>
              <a:r>
                <a:rPr lang="ko-KR" altLang="en-US" sz="1600" kern="1200" dirty="0" err="1" smtClean="0"/>
                <a:t>야마</a:t>
              </a:r>
              <a:r>
                <a:rPr lang="ko-KR" altLang="en-US" sz="1600" kern="1200" dirty="0" smtClean="0"/>
                <a:t> 시대</a:t>
              </a:r>
              <a:endParaRPr lang="ko-KR" altLang="en-US" sz="1600" kern="1200" dirty="0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4228752" y="3994152"/>
            <a:ext cx="4011868" cy="2609850"/>
            <a:chOff x="4228752" y="3994152"/>
            <a:chExt cx="4011868" cy="2609850"/>
          </a:xfrm>
        </p:grpSpPr>
        <p:sp>
          <p:nvSpPr>
            <p:cNvPr id="26" name="자유형 25"/>
            <p:cNvSpPr/>
            <p:nvPr/>
          </p:nvSpPr>
          <p:spPr>
            <a:xfrm>
              <a:off x="5322898" y="3994152"/>
              <a:ext cx="2917722" cy="2609850"/>
            </a:xfrm>
            <a:custGeom>
              <a:avLst/>
              <a:gdLst>
                <a:gd name="connsiteX0" fmla="*/ 0 w 1474421"/>
                <a:gd name="connsiteY0" fmla="*/ 193325 h 1288830"/>
                <a:gd name="connsiteX1" fmla="*/ 830006 w 1474421"/>
                <a:gd name="connsiteY1" fmla="*/ 193325 h 1288830"/>
                <a:gd name="connsiteX2" fmla="*/ 830006 w 1474421"/>
                <a:gd name="connsiteY2" fmla="*/ 0 h 1288830"/>
                <a:gd name="connsiteX3" fmla="*/ 1474421 w 1474421"/>
                <a:gd name="connsiteY3" fmla="*/ 644415 h 1288830"/>
                <a:gd name="connsiteX4" fmla="*/ 830006 w 1474421"/>
                <a:gd name="connsiteY4" fmla="*/ 1288830 h 1288830"/>
                <a:gd name="connsiteX5" fmla="*/ 830006 w 1474421"/>
                <a:gd name="connsiteY5" fmla="*/ 1095506 h 1288830"/>
                <a:gd name="connsiteX6" fmla="*/ 0 w 1474421"/>
                <a:gd name="connsiteY6" fmla="*/ 1095506 h 1288830"/>
                <a:gd name="connsiteX7" fmla="*/ 0 w 1474421"/>
                <a:gd name="connsiteY7" fmla="*/ 193325 h 128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421" h="1288830">
                  <a:moveTo>
                    <a:pt x="0" y="193325"/>
                  </a:moveTo>
                  <a:lnTo>
                    <a:pt x="830006" y="193325"/>
                  </a:lnTo>
                  <a:lnTo>
                    <a:pt x="830006" y="0"/>
                  </a:lnTo>
                  <a:lnTo>
                    <a:pt x="1474421" y="644415"/>
                  </a:lnTo>
                  <a:lnTo>
                    <a:pt x="830006" y="1288830"/>
                  </a:lnTo>
                  <a:lnTo>
                    <a:pt x="830006" y="1095506"/>
                  </a:lnTo>
                  <a:lnTo>
                    <a:pt x="0" y="1095506"/>
                  </a:lnTo>
                  <a:lnTo>
                    <a:pt x="0" y="19332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465" tIns="199040" rIns="398466" bIns="199039" numCol="1" spcCol="1270" anchor="ctr" anchorCtr="0">
              <a:noAutofit/>
            </a:bodyPr>
            <a:lstStyle/>
            <a:p>
              <a:pPr marL="57150" lvl="1" indent="-57150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400" kern="1200" dirty="0" smtClean="0"/>
                <a:t>새 정부의 신도 중시 정책</a:t>
              </a:r>
              <a:endParaRPr lang="ko-KR" altLang="en-US" sz="1400" kern="1200" dirty="0"/>
            </a:p>
            <a:p>
              <a:pPr marL="57150" lvl="1" indent="-57150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400" kern="1200" dirty="0" smtClean="0"/>
                <a:t>불교의 근대화</a:t>
              </a:r>
              <a:endParaRPr lang="ko-KR" altLang="en-US" sz="1400" kern="1200" dirty="0"/>
            </a:p>
          </p:txBody>
        </p:sp>
        <p:sp>
          <p:nvSpPr>
            <p:cNvPr id="27" name="자유형 26"/>
            <p:cNvSpPr/>
            <p:nvPr/>
          </p:nvSpPr>
          <p:spPr>
            <a:xfrm>
              <a:off x="4228752" y="4552661"/>
              <a:ext cx="1458860" cy="1492833"/>
            </a:xfrm>
            <a:custGeom>
              <a:avLst/>
              <a:gdLst>
                <a:gd name="connsiteX0" fmla="*/ 0 w 737210"/>
                <a:gd name="connsiteY0" fmla="*/ 368605 h 737210"/>
                <a:gd name="connsiteX1" fmla="*/ 368605 w 737210"/>
                <a:gd name="connsiteY1" fmla="*/ 0 h 737210"/>
                <a:gd name="connsiteX2" fmla="*/ 737210 w 737210"/>
                <a:gd name="connsiteY2" fmla="*/ 368605 h 737210"/>
                <a:gd name="connsiteX3" fmla="*/ 368605 w 737210"/>
                <a:gd name="connsiteY3" fmla="*/ 737210 h 737210"/>
                <a:gd name="connsiteX4" fmla="*/ 0 w 737210"/>
                <a:gd name="connsiteY4" fmla="*/ 368605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10" h="737210">
                  <a:moveTo>
                    <a:pt x="0" y="368605"/>
                  </a:moveTo>
                  <a:cubicBezTo>
                    <a:pt x="0" y="165030"/>
                    <a:pt x="165030" y="0"/>
                    <a:pt x="368605" y="0"/>
                  </a:cubicBezTo>
                  <a:cubicBezTo>
                    <a:pt x="572180" y="0"/>
                    <a:pt x="737210" y="165030"/>
                    <a:pt x="737210" y="368605"/>
                  </a:cubicBezTo>
                  <a:cubicBezTo>
                    <a:pt x="737210" y="572180"/>
                    <a:pt x="572180" y="737210"/>
                    <a:pt x="368605" y="737210"/>
                  </a:cubicBezTo>
                  <a:cubicBezTo>
                    <a:pt x="165030" y="737210"/>
                    <a:pt x="0" y="572180"/>
                    <a:pt x="0" y="36860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47" tIns="114947" rIns="114947" bIns="114947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dirty="0" err="1" smtClean="0"/>
                <a:t>메이지시대</a:t>
              </a:r>
              <a:endParaRPr lang="ko-KR" altLang="en-US" sz="1600" kern="1200" dirty="0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8058262" y="3994152"/>
            <a:ext cx="4011868" cy="2609850"/>
            <a:chOff x="8058262" y="3994152"/>
            <a:chExt cx="4011868" cy="2609850"/>
          </a:xfrm>
        </p:grpSpPr>
        <p:sp>
          <p:nvSpPr>
            <p:cNvPr id="28" name="자유형 27"/>
            <p:cNvSpPr/>
            <p:nvPr/>
          </p:nvSpPr>
          <p:spPr>
            <a:xfrm>
              <a:off x="9152408" y="3994152"/>
              <a:ext cx="2917722" cy="2609850"/>
            </a:xfrm>
            <a:custGeom>
              <a:avLst/>
              <a:gdLst>
                <a:gd name="connsiteX0" fmla="*/ 0 w 1474421"/>
                <a:gd name="connsiteY0" fmla="*/ 193325 h 1288830"/>
                <a:gd name="connsiteX1" fmla="*/ 830006 w 1474421"/>
                <a:gd name="connsiteY1" fmla="*/ 193325 h 1288830"/>
                <a:gd name="connsiteX2" fmla="*/ 830006 w 1474421"/>
                <a:gd name="connsiteY2" fmla="*/ 0 h 1288830"/>
                <a:gd name="connsiteX3" fmla="*/ 1474421 w 1474421"/>
                <a:gd name="connsiteY3" fmla="*/ 644415 h 1288830"/>
                <a:gd name="connsiteX4" fmla="*/ 830006 w 1474421"/>
                <a:gd name="connsiteY4" fmla="*/ 1288830 h 1288830"/>
                <a:gd name="connsiteX5" fmla="*/ 830006 w 1474421"/>
                <a:gd name="connsiteY5" fmla="*/ 1095506 h 1288830"/>
                <a:gd name="connsiteX6" fmla="*/ 0 w 1474421"/>
                <a:gd name="connsiteY6" fmla="*/ 1095506 h 1288830"/>
                <a:gd name="connsiteX7" fmla="*/ 0 w 1474421"/>
                <a:gd name="connsiteY7" fmla="*/ 193325 h 128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421" h="1288830">
                  <a:moveTo>
                    <a:pt x="0" y="193325"/>
                  </a:moveTo>
                  <a:lnTo>
                    <a:pt x="830006" y="193325"/>
                  </a:lnTo>
                  <a:lnTo>
                    <a:pt x="830006" y="0"/>
                  </a:lnTo>
                  <a:lnTo>
                    <a:pt x="1474421" y="644415"/>
                  </a:lnTo>
                  <a:lnTo>
                    <a:pt x="830006" y="1288830"/>
                  </a:lnTo>
                  <a:lnTo>
                    <a:pt x="830006" y="1095506"/>
                  </a:lnTo>
                  <a:lnTo>
                    <a:pt x="0" y="1095506"/>
                  </a:lnTo>
                  <a:lnTo>
                    <a:pt x="0" y="19332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466" tIns="199040" rIns="398465" bIns="199039" numCol="1" spcCol="1270" anchor="ctr" anchorCtr="0">
              <a:noAutofit/>
            </a:bodyPr>
            <a:lstStyle/>
            <a:p>
              <a:pPr marL="57150" lvl="1" indent="-57150" algn="l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400" kern="1200" dirty="0" err="1" smtClean="0"/>
                <a:t>나무묘호렌게쿄</a:t>
              </a:r>
              <a:r>
                <a:rPr lang="ko-KR" altLang="en-US" sz="1400" kern="1200" dirty="0" smtClean="0"/>
                <a:t>’ </a:t>
              </a:r>
              <a:r>
                <a:rPr lang="ko-KR" altLang="en-US" sz="1400" kern="1200" dirty="0" err="1" smtClean="0"/>
                <a:t>일련종</a:t>
              </a:r>
              <a:endParaRPr lang="ko-KR" altLang="en-US" sz="1400" kern="1200" dirty="0"/>
            </a:p>
            <a:p>
              <a:pPr marL="57150" lvl="1" indent="-57150" algn="l" defTabSz="40005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400" kern="1200" dirty="0" smtClean="0"/>
                <a:t>‘나무아미타불’ </a:t>
              </a:r>
              <a:r>
                <a:rPr lang="ko-KR" altLang="en-US" sz="1400" kern="1200" dirty="0" err="1" smtClean="0"/>
                <a:t>정토종</a:t>
              </a:r>
              <a:endParaRPr lang="ko-KR" altLang="en-US" sz="1400" kern="1200" dirty="0"/>
            </a:p>
          </p:txBody>
        </p:sp>
        <p:sp>
          <p:nvSpPr>
            <p:cNvPr id="29" name="자유형 28"/>
            <p:cNvSpPr/>
            <p:nvPr/>
          </p:nvSpPr>
          <p:spPr>
            <a:xfrm>
              <a:off x="8058262" y="4552661"/>
              <a:ext cx="1458860" cy="1492833"/>
            </a:xfrm>
            <a:custGeom>
              <a:avLst/>
              <a:gdLst>
                <a:gd name="connsiteX0" fmla="*/ 0 w 737210"/>
                <a:gd name="connsiteY0" fmla="*/ 368605 h 737210"/>
                <a:gd name="connsiteX1" fmla="*/ 368605 w 737210"/>
                <a:gd name="connsiteY1" fmla="*/ 0 h 737210"/>
                <a:gd name="connsiteX2" fmla="*/ 737210 w 737210"/>
                <a:gd name="connsiteY2" fmla="*/ 368605 h 737210"/>
                <a:gd name="connsiteX3" fmla="*/ 368605 w 737210"/>
                <a:gd name="connsiteY3" fmla="*/ 737210 h 737210"/>
                <a:gd name="connsiteX4" fmla="*/ 0 w 737210"/>
                <a:gd name="connsiteY4" fmla="*/ 368605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210" h="737210">
                  <a:moveTo>
                    <a:pt x="0" y="368605"/>
                  </a:moveTo>
                  <a:cubicBezTo>
                    <a:pt x="0" y="165030"/>
                    <a:pt x="165030" y="0"/>
                    <a:pt x="368605" y="0"/>
                  </a:cubicBezTo>
                  <a:cubicBezTo>
                    <a:pt x="572180" y="0"/>
                    <a:pt x="737210" y="165030"/>
                    <a:pt x="737210" y="368605"/>
                  </a:cubicBezTo>
                  <a:cubicBezTo>
                    <a:pt x="737210" y="572180"/>
                    <a:pt x="572180" y="737210"/>
                    <a:pt x="368605" y="737210"/>
                  </a:cubicBezTo>
                  <a:cubicBezTo>
                    <a:pt x="165030" y="737210"/>
                    <a:pt x="0" y="572180"/>
                    <a:pt x="0" y="36860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47" tIns="114947" rIns="114947" bIns="114947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kern="1200" smtClean="0"/>
                <a:t>현재</a:t>
              </a:r>
              <a:endParaRPr lang="ko-KR" alt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64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1580769" y="0"/>
            <a:ext cx="9997440" cy="1143000"/>
          </a:xfrm>
        </p:spPr>
        <p:txBody>
          <a:bodyPr rtlCol="0"/>
          <a:lstStyle/>
          <a:p>
            <a:pPr rtl="0"/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6019" y="1651337"/>
            <a:ext cx="3562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+mn-ea"/>
              </a:rPr>
              <a:t>1.</a:t>
            </a:r>
            <a:r>
              <a:rPr lang="ko-KR" altLang="en-US" sz="3000" dirty="0" smtClean="0">
                <a:latin typeface="+mn-ea"/>
              </a:rPr>
              <a:t>종교</a:t>
            </a:r>
            <a:endParaRPr lang="en-US" altLang="ko-KR" sz="3000" dirty="0" smtClean="0">
              <a:latin typeface="+mn-ea"/>
            </a:endParaRPr>
          </a:p>
          <a:p>
            <a:r>
              <a:rPr lang="en-US" altLang="ko-KR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1)</a:t>
            </a:r>
            <a:r>
              <a:rPr lang="ko-KR" altLang="en-US" sz="2000" dirty="0" smtClean="0">
                <a:latin typeface="+mn-ea"/>
              </a:rPr>
              <a:t>종교관</a:t>
            </a:r>
            <a:endParaRPr lang="en-US" altLang="ko-KR" sz="2000" dirty="0" smtClean="0">
              <a:latin typeface="+mn-ea"/>
            </a:endParaRPr>
          </a:p>
          <a:p>
            <a:endParaRPr lang="en-US" altLang="ko-KR" sz="2000" dirty="0" smtClean="0">
              <a:latin typeface="+mn-ea"/>
            </a:endParaRPr>
          </a:p>
          <a:p>
            <a:r>
              <a:rPr lang="en-US" altLang="ko-KR" sz="3000" dirty="0" smtClean="0">
                <a:latin typeface="+mn-ea"/>
              </a:rPr>
              <a:t>2.</a:t>
            </a:r>
            <a:r>
              <a:rPr lang="ko-KR" altLang="en-US" sz="3000" dirty="0" smtClean="0">
                <a:latin typeface="+mn-ea"/>
              </a:rPr>
              <a:t>신도</a:t>
            </a:r>
            <a:endParaRPr lang="en-US" altLang="ko-KR" sz="2000" dirty="0" smtClean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1</a:t>
            </a:r>
            <a:r>
              <a:rPr lang="en-US" altLang="ko-KR" sz="2000" dirty="0" smtClean="0">
                <a:latin typeface="+mn-ea"/>
              </a:rPr>
              <a:t>)</a:t>
            </a:r>
            <a:r>
              <a:rPr lang="ko-KR" altLang="en-US" sz="2000" dirty="0" smtClean="0">
                <a:latin typeface="+mn-ea"/>
              </a:rPr>
              <a:t>신사</a:t>
            </a:r>
            <a:endParaRPr lang="en-US" altLang="ko-KR" sz="2000" dirty="0" smtClean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4)</a:t>
            </a:r>
            <a:r>
              <a:rPr lang="ko-KR" altLang="en-US" sz="2000" dirty="0" err="1" smtClean="0">
                <a:latin typeface="+mn-ea"/>
              </a:rPr>
              <a:t>마쓰리</a:t>
            </a:r>
            <a:endParaRPr lang="en-US" altLang="ko-KR" sz="2000" dirty="0" smtClean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6550" y="1651337"/>
            <a:ext cx="426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n-ea"/>
              </a:rPr>
              <a:t>3.</a:t>
            </a:r>
            <a:r>
              <a:rPr lang="ko-KR" altLang="en-US" sz="2800" dirty="0">
                <a:latin typeface="+mn-ea"/>
              </a:rPr>
              <a:t>불교</a:t>
            </a:r>
            <a:endParaRPr lang="en-US" altLang="ko-KR" sz="2800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1)</a:t>
            </a:r>
            <a:r>
              <a:rPr lang="ko-KR" altLang="en-US" dirty="0">
                <a:latin typeface="+mn-ea"/>
              </a:rPr>
              <a:t>일본의 불교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2)</a:t>
            </a:r>
            <a:r>
              <a:rPr lang="ko-KR" altLang="en-US" dirty="0">
                <a:latin typeface="+mn-ea"/>
              </a:rPr>
              <a:t>역사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3)</a:t>
            </a:r>
            <a:r>
              <a:rPr lang="ko-KR" altLang="en-US" dirty="0">
                <a:latin typeface="+mn-ea"/>
              </a:rPr>
              <a:t>유물</a:t>
            </a:r>
            <a:r>
              <a:rPr lang="en-US" altLang="ko-KR" dirty="0">
                <a:latin typeface="+mn-ea"/>
              </a:rPr>
              <a:t>&amp;</a:t>
            </a:r>
            <a:r>
              <a:rPr lang="ko-KR" altLang="en-US" dirty="0">
                <a:latin typeface="+mn-ea"/>
              </a:rPr>
              <a:t>유적</a:t>
            </a:r>
            <a:endParaRPr lang="en-US" altLang="ko-KR" dirty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r>
              <a:rPr lang="en-US" altLang="ko-KR" sz="2800" dirty="0">
                <a:latin typeface="+mn-ea"/>
              </a:rPr>
              <a:t>4.</a:t>
            </a:r>
            <a:r>
              <a:rPr lang="ko-KR" altLang="en-US" sz="2800" dirty="0">
                <a:latin typeface="+mn-ea"/>
              </a:rPr>
              <a:t>그 외의 일본 종교</a:t>
            </a:r>
            <a:endParaRPr lang="en-US" altLang="ko-KR" sz="2800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1)</a:t>
            </a:r>
            <a:r>
              <a:rPr lang="ko-KR" altLang="en-US" dirty="0">
                <a:latin typeface="+mn-ea"/>
              </a:rPr>
              <a:t>크리스트교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2)</a:t>
            </a:r>
            <a:r>
              <a:rPr lang="ko-KR" altLang="en-US" dirty="0" smtClean="0">
                <a:latin typeface="+mn-ea"/>
              </a:rPr>
              <a:t>신흥종교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79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571244" y="0"/>
            <a:ext cx="3696081" cy="828675"/>
          </a:xfrm>
        </p:spPr>
        <p:txBody>
          <a:bodyPr/>
          <a:lstStyle/>
          <a:p>
            <a:r>
              <a:rPr lang="ko-KR" altLang="en-US" dirty="0" smtClean="0"/>
              <a:t>유물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유적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71244" y="828675"/>
            <a:ext cx="7791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2000" dirty="0"/>
              <a:t>약 </a:t>
            </a:r>
            <a:r>
              <a:rPr lang="en-US" altLang="ko-KR" sz="2000" dirty="0"/>
              <a:t>200</a:t>
            </a:r>
            <a:r>
              <a:rPr lang="ko-KR" altLang="en-US" sz="2000" dirty="0"/>
              <a:t>여 개의 종파에 약 </a:t>
            </a:r>
            <a:r>
              <a:rPr lang="en-US" altLang="ko-KR" sz="2000" dirty="0"/>
              <a:t>77000</a:t>
            </a:r>
            <a:r>
              <a:rPr lang="ko-KR" altLang="en-US" sz="2000" dirty="0"/>
              <a:t>여 사찰</a:t>
            </a:r>
            <a:r>
              <a:rPr lang="en-US" altLang="ko-KR" sz="2000" dirty="0"/>
              <a:t>(</a:t>
            </a:r>
            <a:r>
              <a:rPr lang="ko-KR" altLang="en-US" sz="2000" dirty="0" err="1"/>
              <a:t>문부과학성</a:t>
            </a:r>
            <a:r>
              <a:rPr lang="ko-KR" altLang="en-US" sz="2000" dirty="0"/>
              <a:t> </a:t>
            </a:r>
            <a:r>
              <a:rPr lang="en-US" altLang="ko-KR" sz="2000" dirty="0"/>
              <a:t>2010</a:t>
            </a:r>
            <a:r>
              <a:rPr lang="ko-KR" altLang="en-US" sz="2000" dirty="0"/>
              <a:t>년 통계</a:t>
            </a:r>
            <a:r>
              <a:rPr lang="en-US" altLang="ko-KR" sz="2000" dirty="0"/>
              <a:t>)</a:t>
            </a:r>
            <a:endParaRPr lang="ko-KR" altLang="en-US" sz="2000" dirty="0"/>
          </a:p>
          <a:p>
            <a:pPr fontAlgn="base" latinLnBrk="1"/>
            <a:r>
              <a:rPr lang="ko-KR" altLang="en-US" sz="2000" dirty="0"/>
              <a:t>약 </a:t>
            </a:r>
            <a:r>
              <a:rPr lang="en-US" altLang="ko-KR" sz="2000" dirty="0"/>
              <a:t>7 </a:t>
            </a:r>
            <a:r>
              <a:rPr lang="ko-KR" altLang="en-US" sz="2000" dirty="0"/>
              <a:t>만 </a:t>
            </a:r>
            <a:r>
              <a:rPr lang="en-US" altLang="ko-KR" sz="2000" dirty="0"/>
              <a:t>5000 </a:t>
            </a:r>
            <a:r>
              <a:rPr lang="ko-KR" altLang="en-US" sz="2000" dirty="0" smtClean="0"/>
              <a:t>사원</a:t>
            </a:r>
            <a:r>
              <a:rPr lang="en-US" altLang="ko-KR" sz="2000" dirty="0" smtClean="0"/>
              <a:t>&amp;30 </a:t>
            </a:r>
            <a:r>
              <a:rPr lang="ko-KR" altLang="en-US" sz="2000" dirty="0"/>
              <a:t>만 장 이상의 </a:t>
            </a:r>
            <a:r>
              <a:rPr lang="ko-KR" altLang="en-US" sz="2000" dirty="0" smtClean="0"/>
              <a:t>불상</a:t>
            </a:r>
            <a:endParaRPr lang="ko-KR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457" y="1742305"/>
            <a:ext cx="447200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5483" y="4627575"/>
            <a:ext cx="1447601" cy="2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4605" y="1742305"/>
            <a:ext cx="5857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5323" y="4622626"/>
            <a:ext cx="3224386" cy="19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62457" y="4822231"/>
            <a:ext cx="4853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dirty="0" smtClean="0"/>
              <a:t>-</a:t>
            </a:r>
            <a:r>
              <a:rPr lang="ko-KR" altLang="en-US" dirty="0" err="1" smtClean="0"/>
              <a:t>선덕종의</a:t>
            </a:r>
            <a:r>
              <a:rPr lang="ko-KR" altLang="en-US" dirty="0" smtClean="0"/>
              <a:t> </a:t>
            </a:r>
            <a:r>
              <a:rPr lang="ko-KR" altLang="en-US" dirty="0"/>
              <a:t>총본산</a:t>
            </a:r>
          </a:p>
          <a:p>
            <a:pPr fontAlgn="base" latinLnBrk="1"/>
            <a:r>
              <a:rPr lang="en-US" altLang="ko-KR" dirty="0" smtClean="0"/>
              <a:t>-607</a:t>
            </a:r>
            <a:r>
              <a:rPr lang="ko-KR" altLang="en-US" dirty="0"/>
              <a:t>년 건축된 것으로 추정</a:t>
            </a:r>
          </a:p>
          <a:p>
            <a:pPr fontAlgn="base" latinLnBrk="1"/>
            <a:r>
              <a:rPr lang="en-US" altLang="ko-KR" dirty="0" smtClean="0"/>
              <a:t>-</a:t>
            </a:r>
            <a:r>
              <a:rPr lang="ko-KR" altLang="en-US" dirty="0" smtClean="0"/>
              <a:t>세계에서 </a:t>
            </a:r>
            <a:r>
              <a:rPr lang="ko-KR" altLang="en-US" dirty="0"/>
              <a:t>가장 오래된 </a:t>
            </a:r>
            <a:r>
              <a:rPr lang="ko-KR" altLang="en-US" dirty="0" err="1"/>
              <a:t>목조건축물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-1993</a:t>
            </a:r>
            <a:r>
              <a:rPr lang="ko-KR" altLang="en-US" dirty="0"/>
              <a:t>년 유네스코 문화유산에 등록</a:t>
            </a:r>
          </a:p>
          <a:p>
            <a:pPr fontAlgn="base" latinLnBrk="1"/>
            <a:r>
              <a:rPr lang="en-US" altLang="ko-KR" dirty="0" smtClean="0"/>
              <a:t>-</a:t>
            </a:r>
            <a:r>
              <a:rPr lang="ko-KR" altLang="en-US" dirty="0" smtClean="0"/>
              <a:t>담징의 </a:t>
            </a:r>
            <a:r>
              <a:rPr lang="ko-KR" altLang="en-US" dirty="0"/>
              <a:t>금당 </a:t>
            </a:r>
            <a:r>
              <a:rPr lang="ko-KR" altLang="en-US" dirty="0" smtClean="0"/>
              <a:t>벽화</a:t>
            </a:r>
            <a:r>
              <a:rPr lang="en-US" altLang="ko-KR" dirty="0" smtClean="0"/>
              <a:t>:1949</a:t>
            </a:r>
            <a:r>
              <a:rPr lang="ko-KR" altLang="en-US" dirty="0"/>
              <a:t>년 화재에 의한 </a:t>
            </a:r>
            <a:r>
              <a:rPr lang="ko-KR" altLang="en-US" dirty="0" smtClean="0"/>
              <a:t>소실로</a:t>
            </a:r>
            <a:endParaRPr lang="en-US" altLang="ko-KR" dirty="0" smtClean="0"/>
          </a:p>
          <a:p>
            <a:pPr fontAlgn="base" latinLnBrk="1"/>
            <a:r>
              <a:rPr lang="ko-KR" altLang="en-US" dirty="0" smtClean="0"/>
              <a:t>                               복원하여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수장고에</a:t>
            </a:r>
            <a:r>
              <a:rPr lang="ko-KR" altLang="en-US" dirty="0" smtClean="0"/>
              <a:t> 보관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44605" y="4841155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dirty="0" smtClean="0"/>
              <a:t>-</a:t>
            </a:r>
            <a:r>
              <a:rPr lang="ko-KR" altLang="en-US" dirty="0" smtClean="0"/>
              <a:t>화엄종</a:t>
            </a:r>
            <a:r>
              <a:rPr lang="en-US" altLang="ko-KR" dirty="0"/>
              <a:t>(</a:t>
            </a:r>
            <a:r>
              <a:rPr lang="ko-KR" altLang="en-US" dirty="0"/>
              <a:t>華厳宗</a:t>
            </a:r>
            <a:r>
              <a:rPr lang="en-US" altLang="ko-KR" dirty="0"/>
              <a:t>)</a:t>
            </a:r>
            <a:r>
              <a:rPr lang="ko-KR" altLang="en-US" dirty="0"/>
              <a:t>의 총본산</a:t>
            </a:r>
          </a:p>
          <a:p>
            <a:pPr fontAlgn="base" latinLnBrk="1"/>
            <a:r>
              <a:rPr lang="en-US" altLang="ko-KR" dirty="0" smtClean="0"/>
              <a:t>-14.7m</a:t>
            </a:r>
            <a:r>
              <a:rPr lang="ko-KR" altLang="en-US" dirty="0"/>
              <a:t>의 </a:t>
            </a:r>
            <a:r>
              <a:rPr lang="ko-KR" altLang="en-US" dirty="0" err="1"/>
              <a:t>대불이</a:t>
            </a:r>
            <a:r>
              <a:rPr lang="ko-KR" altLang="en-US" dirty="0"/>
              <a:t> </a:t>
            </a:r>
            <a:r>
              <a:rPr lang="ko-KR" altLang="en-US" dirty="0" smtClean="0"/>
              <a:t>유명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85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rEMgYlEKR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1175" y="1229067"/>
            <a:ext cx="8720667" cy="4905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5" y="6534835"/>
            <a:ext cx="57245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신사</a:t>
            </a:r>
            <a:r>
              <a:rPr lang="en-US" altLang="ko-KR" sz="1500" dirty="0" smtClean="0"/>
              <a:t>vs</a:t>
            </a:r>
            <a:r>
              <a:rPr lang="ko-KR" altLang="en-US" sz="1500" dirty="0" smtClean="0"/>
              <a:t>절 </a:t>
            </a:r>
            <a:r>
              <a:rPr lang="en-US" altLang="ko-KR" sz="1500" dirty="0" smtClean="0"/>
              <a:t>https</a:t>
            </a:r>
            <a:r>
              <a:rPr lang="en-US" altLang="ko-KR" sz="1500" dirty="0"/>
              <a:t>://</a:t>
            </a:r>
            <a:r>
              <a:rPr lang="en-US" altLang="ko-KR" sz="1500" dirty="0" smtClean="0"/>
              <a:t>youtu.be/krEMgYlEKR4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4899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571244" y="0"/>
            <a:ext cx="3696081" cy="828675"/>
          </a:xfrm>
        </p:spPr>
        <p:txBody>
          <a:bodyPr/>
          <a:lstStyle/>
          <a:p>
            <a:r>
              <a:rPr lang="ko-KR" altLang="en-US" dirty="0" smtClean="0"/>
              <a:t>크리스트교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71244" y="1657350"/>
            <a:ext cx="10077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2000" dirty="0"/>
              <a:t></a:t>
            </a:r>
            <a:r>
              <a:rPr lang="en-US" altLang="ko-KR" sz="2000" dirty="0"/>
              <a:t>1549</a:t>
            </a:r>
            <a:r>
              <a:rPr lang="ko-KR" altLang="en-US" sz="2000" dirty="0"/>
              <a:t>년 스페인 예수회 소속의 </a:t>
            </a:r>
            <a:r>
              <a:rPr lang="ko-KR" altLang="en-US" sz="2000" dirty="0" err="1"/>
              <a:t>프란시스코</a:t>
            </a:r>
            <a:r>
              <a:rPr lang="ko-KR" altLang="en-US" sz="2000" dirty="0"/>
              <a:t> 자비엘선교사에 의해 일본에 소개되었다</a:t>
            </a:r>
            <a:r>
              <a:rPr lang="en-US" altLang="ko-KR" sz="2000" dirty="0" smtClean="0"/>
              <a:t>.</a:t>
            </a:r>
          </a:p>
          <a:p>
            <a:pPr fontAlgn="base" latinLnBrk="1"/>
            <a:endParaRPr lang="ko-KR" altLang="en-US" sz="2000" dirty="0"/>
          </a:p>
          <a:p>
            <a:pPr fontAlgn="base" latinLnBrk="1"/>
            <a:r>
              <a:rPr lang="ko-KR" altLang="en-US" sz="2000" dirty="0"/>
              <a:t>오다 </a:t>
            </a:r>
            <a:r>
              <a:rPr lang="ko-KR" altLang="en-US" sz="2000" dirty="0" err="1"/>
              <a:t>노부나가의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옹호→도요토미</a:t>
            </a:r>
            <a:r>
              <a:rPr lang="ko-KR" altLang="en-US" sz="2000" dirty="0"/>
              <a:t> 히데요시의 </a:t>
            </a:r>
            <a:r>
              <a:rPr lang="ko-KR" altLang="en-US" sz="2000" dirty="0" err="1"/>
              <a:t>박해→메이지시대에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재수용</a:t>
            </a:r>
            <a:endParaRPr lang="en-US" altLang="ko-KR" sz="2000" dirty="0" smtClean="0"/>
          </a:p>
          <a:p>
            <a:pPr fontAlgn="base" latinLnBrk="1"/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→</a:t>
            </a:r>
            <a:r>
              <a:rPr lang="ko-KR" altLang="en-US" sz="2000" dirty="0"/>
              <a:t>법적으로 자유롭게 포교를 개시</a:t>
            </a:r>
            <a:r>
              <a:rPr lang="en-US" altLang="ko-KR" sz="2000" dirty="0"/>
              <a:t>(</a:t>
            </a:r>
            <a:r>
              <a:rPr lang="ko-KR" altLang="en-US" sz="2000" dirty="0"/>
              <a:t>세계 </a:t>
            </a:r>
            <a:r>
              <a:rPr lang="en-US" altLang="ko-KR" sz="2000" dirty="0"/>
              <a:t>2</a:t>
            </a:r>
            <a:r>
              <a:rPr lang="ko-KR" altLang="en-US" sz="2000" dirty="0"/>
              <a:t>차대전 후</a:t>
            </a:r>
            <a:r>
              <a:rPr lang="en-US" altLang="ko-KR" sz="2000" dirty="0" smtClean="0"/>
              <a:t>)</a:t>
            </a:r>
          </a:p>
          <a:p>
            <a:pPr fontAlgn="base" latinLnBrk="1"/>
            <a:endParaRPr lang="ko-KR" altLang="en-US" sz="2000" dirty="0"/>
          </a:p>
          <a:p>
            <a:pPr fontAlgn="base" latinLnBrk="1"/>
            <a:r>
              <a:rPr lang="ko-KR" altLang="en-US" sz="2000" dirty="0"/>
              <a:t>교육사업</a:t>
            </a:r>
            <a:r>
              <a:rPr lang="en-US" altLang="ko-KR" sz="2000" dirty="0"/>
              <a:t>(</a:t>
            </a:r>
            <a:r>
              <a:rPr lang="ko-KR" altLang="en-US" sz="2000" dirty="0"/>
              <a:t>포교 수단</a:t>
            </a:r>
            <a:r>
              <a:rPr lang="en-US" altLang="ko-KR" sz="2000" dirty="0"/>
              <a:t>)</a:t>
            </a:r>
            <a:endParaRPr lang="ko-KR" altLang="en-US" sz="2000" dirty="0"/>
          </a:p>
          <a:p>
            <a:pPr fontAlgn="base" latinLnBrk="1"/>
            <a:r>
              <a:rPr lang="en-US" altLang="ko-KR" sz="2000" dirty="0"/>
              <a:t>-</a:t>
            </a:r>
            <a:r>
              <a:rPr lang="ko-KR" altLang="en-US" sz="2000" dirty="0"/>
              <a:t>도쿄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아오야마학원대학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조치대학</a:t>
            </a:r>
            <a:r>
              <a:rPr lang="en-US" altLang="ko-KR" sz="2000" dirty="0"/>
              <a:t>, </a:t>
            </a:r>
            <a:r>
              <a:rPr lang="ko-KR" altLang="en-US" sz="2000" dirty="0"/>
              <a:t>메이지학원대학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릿쿄대학</a:t>
            </a:r>
            <a:r>
              <a:rPr lang="ko-KR" altLang="en-US" sz="2000" dirty="0"/>
              <a:t> 등</a:t>
            </a:r>
          </a:p>
          <a:p>
            <a:pPr fontAlgn="base" latinLnBrk="1"/>
            <a:r>
              <a:rPr lang="en-US" altLang="ko-KR" sz="2000" dirty="0"/>
              <a:t>-</a:t>
            </a:r>
            <a:r>
              <a:rPr lang="ko-KR" altLang="en-US" sz="2000" dirty="0"/>
              <a:t>교토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도시샤대학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등</a:t>
            </a:r>
            <a:endParaRPr lang="en-US" altLang="ko-KR" sz="2000" dirty="0" smtClean="0"/>
          </a:p>
          <a:p>
            <a:pPr fontAlgn="base" latinLnBrk="1"/>
            <a:endParaRPr lang="ko-KR" altLang="en-US" sz="2000" dirty="0"/>
          </a:p>
          <a:p>
            <a:pPr fontAlgn="base" latinLnBrk="1"/>
            <a:r>
              <a:rPr lang="ko-KR" altLang="en-US" sz="2000" dirty="0"/>
              <a:t>특징</a:t>
            </a:r>
          </a:p>
          <a:p>
            <a:pPr fontAlgn="base" latinLnBrk="1"/>
            <a:r>
              <a:rPr lang="en-US" altLang="ko-KR" sz="2000" dirty="0"/>
              <a:t>-</a:t>
            </a:r>
            <a:r>
              <a:rPr lang="ko-KR" altLang="en-US" sz="2000" dirty="0"/>
              <a:t>작은 규모의 교회</a:t>
            </a:r>
            <a:r>
              <a:rPr lang="en-US" altLang="ko-KR" sz="2000" dirty="0"/>
              <a:t>, </a:t>
            </a:r>
            <a:r>
              <a:rPr lang="ko-KR" altLang="en-US" sz="2000" dirty="0"/>
              <a:t>적은 신도수</a:t>
            </a:r>
          </a:p>
          <a:p>
            <a:pPr fontAlgn="base" latinLnBrk="1"/>
            <a:r>
              <a:rPr lang="en-US" altLang="ko-KR" sz="2000" dirty="0"/>
              <a:t>-</a:t>
            </a:r>
            <a:r>
              <a:rPr lang="ko-KR" altLang="en-US" sz="2000" dirty="0"/>
              <a:t>다른 직업을 갖고 있는 담임목사</a:t>
            </a:r>
            <a:r>
              <a:rPr lang="en-US" altLang="ko-KR" sz="2000" dirty="0"/>
              <a:t>(</a:t>
            </a:r>
            <a:r>
              <a:rPr lang="ko-KR" altLang="en-US" sz="2000" dirty="0"/>
              <a:t>많은 경우</a:t>
            </a:r>
            <a:r>
              <a:rPr lang="en-US" altLang="ko-KR" sz="2000" dirty="0"/>
              <a:t>), </a:t>
            </a:r>
            <a:r>
              <a:rPr lang="ko-KR" altLang="en-US" sz="2000" dirty="0"/>
              <a:t>일요일 아침 예배</a:t>
            </a:r>
            <a:r>
              <a:rPr lang="en-US" altLang="ko-KR" sz="2000" dirty="0"/>
              <a:t>(</a:t>
            </a:r>
            <a:r>
              <a:rPr lang="ko-KR" altLang="en-US" sz="2000" dirty="0"/>
              <a:t>대부분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6196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571244" y="0"/>
            <a:ext cx="3696081" cy="828675"/>
          </a:xfrm>
        </p:spPr>
        <p:txBody>
          <a:bodyPr/>
          <a:lstStyle/>
          <a:p>
            <a:r>
              <a:rPr lang="ko-KR" altLang="en-US" dirty="0" smtClean="0"/>
              <a:t>신흥종교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71244" y="1457325"/>
            <a:ext cx="1070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2000" dirty="0"/>
              <a:t>일본인들의 관심도</a:t>
            </a:r>
          </a:p>
          <a:p>
            <a:pPr fontAlgn="base" latinLnBrk="1"/>
            <a:r>
              <a:rPr lang="ko-KR" altLang="en-US" sz="2000" dirty="0"/>
              <a:t>신흥종교</a:t>
            </a:r>
            <a:r>
              <a:rPr lang="en-US" altLang="ko-KR" sz="2000" dirty="0"/>
              <a:t>&lt;&lt;&lt;&lt;&lt;</a:t>
            </a:r>
            <a:r>
              <a:rPr lang="ko-KR" altLang="en-US" sz="2000" dirty="0"/>
              <a:t>불교</a:t>
            </a:r>
            <a:r>
              <a:rPr lang="en-US" altLang="ko-KR" sz="2000" dirty="0"/>
              <a:t>, </a:t>
            </a:r>
            <a:r>
              <a:rPr lang="ko-KR" altLang="en-US" sz="2000" dirty="0"/>
              <a:t>신도</a:t>
            </a:r>
            <a:r>
              <a:rPr lang="en-US" altLang="ko-KR" sz="2000" dirty="0"/>
              <a:t>, </a:t>
            </a:r>
            <a:r>
              <a:rPr lang="ko-KR" altLang="en-US" sz="2000" dirty="0" smtClean="0"/>
              <a:t>기독교</a:t>
            </a:r>
            <a:endParaRPr lang="en-US" altLang="ko-KR" sz="2000" dirty="0" smtClean="0"/>
          </a:p>
          <a:p>
            <a:pPr fontAlgn="base" latinLnBrk="1"/>
            <a:endParaRPr lang="ko-KR" altLang="en-US" sz="2000" dirty="0"/>
          </a:p>
          <a:p>
            <a:pPr fontAlgn="base" latinLnBrk="1"/>
            <a:r>
              <a:rPr lang="ko-KR" altLang="en-US" sz="2000" dirty="0"/>
              <a:t></a:t>
            </a:r>
            <a:r>
              <a:rPr lang="ko-KR" altLang="en-US" sz="2000" dirty="0" err="1"/>
              <a:t>소카학회</a:t>
            </a:r>
            <a:endParaRPr lang="ko-KR" altLang="en-US" sz="2000" dirty="0"/>
          </a:p>
          <a:p>
            <a:pPr fontAlgn="base" latinLnBrk="1"/>
            <a:r>
              <a:rPr lang="en-US" altLang="ko-KR" sz="2000" dirty="0"/>
              <a:t>-</a:t>
            </a:r>
            <a:r>
              <a:rPr lang="ko-KR" altLang="en-US" sz="2000" dirty="0"/>
              <a:t>신흥종교 중 가장 큰 조직력</a:t>
            </a:r>
          </a:p>
          <a:p>
            <a:pPr fontAlgn="base" latinLnBrk="1"/>
            <a:r>
              <a:rPr lang="en-US" altLang="ko-KR" sz="2000" dirty="0"/>
              <a:t>-1930</a:t>
            </a:r>
            <a:r>
              <a:rPr lang="ko-KR" altLang="en-US" sz="2000" dirty="0"/>
              <a:t>년 </a:t>
            </a:r>
            <a:r>
              <a:rPr lang="ko-KR" altLang="en-US" sz="2000" dirty="0" err="1"/>
              <a:t>마키구치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쓰네사부로등이</a:t>
            </a:r>
            <a:r>
              <a:rPr lang="ko-KR" altLang="en-US" sz="2000" dirty="0"/>
              <a:t> 설립</a:t>
            </a:r>
          </a:p>
          <a:p>
            <a:pPr fontAlgn="base" latinLnBrk="1"/>
            <a:r>
              <a:rPr lang="en-US" altLang="ko-KR" sz="2000" dirty="0"/>
              <a:t>-</a:t>
            </a:r>
            <a:r>
              <a:rPr lang="ko-KR" altLang="en-US" sz="2000" dirty="0" err="1"/>
              <a:t>니치렌의</a:t>
            </a:r>
            <a:r>
              <a:rPr lang="ko-KR" altLang="en-US" sz="2000" dirty="0"/>
              <a:t> 불법 정신에 근거한 </a:t>
            </a:r>
            <a:r>
              <a:rPr lang="ko-KR" altLang="en-US" sz="2000" dirty="0" err="1"/>
              <a:t>교육실천을</a:t>
            </a:r>
            <a:r>
              <a:rPr lang="ko-KR" altLang="en-US" sz="2000" dirty="0"/>
              <a:t> 목적으로 설립한 </a:t>
            </a:r>
            <a:r>
              <a:rPr lang="ko-KR" altLang="en-US" sz="2000" dirty="0" err="1"/>
              <a:t>소카교육학회가</a:t>
            </a:r>
            <a:r>
              <a:rPr lang="ko-KR" altLang="en-US" sz="2000" dirty="0"/>
              <a:t> 전신이다</a:t>
            </a:r>
            <a:r>
              <a:rPr lang="en-US" altLang="ko-KR" sz="2000" dirty="0" smtClean="0"/>
              <a:t>.</a:t>
            </a:r>
          </a:p>
          <a:p>
            <a:pPr fontAlgn="base" latinLnBrk="1"/>
            <a:endParaRPr lang="ko-KR" altLang="en-US" sz="2000" dirty="0"/>
          </a:p>
          <a:p>
            <a:pPr fontAlgn="base" latinLnBrk="1"/>
            <a:r>
              <a:rPr lang="ko-KR" altLang="en-US" sz="2000" dirty="0"/>
              <a:t></a:t>
            </a:r>
            <a:r>
              <a:rPr lang="ko-KR" altLang="en-US" sz="2000" dirty="0" err="1"/>
              <a:t>덴리쿄</a:t>
            </a:r>
            <a:endParaRPr lang="ko-KR" altLang="en-US" sz="2000" dirty="0"/>
          </a:p>
          <a:p>
            <a:pPr fontAlgn="base" latinLnBrk="1"/>
            <a:r>
              <a:rPr lang="en-US" altLang="ko-KR" sz="2000" dirty="0"/>
              <a:t>-</a:t>
            </a:r>
            <a:r>
              <a:rPr lang="ko-KR" altLang="en-US" sz="2000" dirty="0"/>
              <a:t>에도시대 말기에 만들어진 종교</a:t>
            </a:r>
          </a:p>
          <a:p>
            <a:pPr fontAlgn="base" latinLnBrk="1"/>
            <a:r>
              <a:rPr lang="en-US" altLang="ko-KR" sz="2000" dirty="0"/>
              <a:t>-</a:t>
            </a:r>
            <a:r>
              <a:rPr lang="ko-KR" altLang="en-US" sz="2000" dirty="0"/>
              <a:t>교주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나카야마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미키</a:t>
            </a:r>
            <a:endParaRPr lang="en-US" altLang="ko-KR" sz="2000" dirty="0" smtClean="0"/>
          </a:p>
          <a:p>
            <a:pPr fontAlgn="base" latinLnBrk="1"/>
            <a:endParaRPr lang="ko-KR" altLang="en-US" sz="2000" dirty="0"/>
          </a:p>
          <a:p>
            <a:pPr fontAlgn="base" latinLnBrk="1"/>
            <a:r>
              <a:rPr lang="ko-KR" altLang="en-US" sz="2000" dirty="0"/>
              <a:t></a:t>
            </a:r>
            <a:r>
              <a:rPr lang="ko-KR" altLang="en-US" sz="2000" dirty="0" err="1"/>
              <a:t>옴진리교</a:t>
            </a:r>
            <a:r>
              <a:rPr lang="en-US" altLang="ko-KR" sz="2000" dirty="0"/>
              <a:t>(1984</a:t>
            </a:r>
            <a:r>
              <a:rPr lang="ko-KR" altLang="en-US" sz="2000" dirty="0"/>
              <a:t>년 설립</a:t>
            </a:r>
            <a:r>
              <a:rPr lang="en-US" altLang="ko-KR" sz="2000" dirty="0"/>
              <a:t>, 1955</a:t>
            </a:r>
            <a:r>
              <a:rPr lang="ko-KR" altLang="en-US" sz="2000" dirty="0"/>
              <a:t>년 도쿄 지하철역 </a:t>
            </a:r>
            <a:r>
              <a:rPr lang="ko-KR" altLang="en-US" sz="2000" dirty="0" err="1"/>
              <a:t>사린가스</a:t>
            </a:r>
            <a:r>
              <a:rPr lang="ko-KR" altLang="en-US" sz="2000" dirty="0"/>
              <a:t> 사건</a:t>
            </a:r>
            <a:r>
              <a:rPr lang="en-US" altLang="ko-KR" sz="2000" dirty="0"/>
              <a:t>), </a:t>
            </a:r>
            <a:r>
              <a:rPr lang="ko-KR" altLang="en-US" sz="2000" dirty="0"/>
              <a:t>음양도</a:t>
            </a:r>
            <a:r>
              <a:rPr lang="en-US" altLang="ko-KR" sz="2000" dirty="0"/>
              <a:t>(</a:t>
            </a:r>
            <a:r>
              <a:rPr lang="ko-KR" altLang="en-US" sz="2000" dirty="0"/>
              <a:t>중국에서 전래</a:t>
            </a:r>
            <a:r>
              <a:rPr lang="en-US" altLang="ko-KR" sz="2000" dirty="0"/>
              <a:t>) </a:t>
            </a:r>
            <a:r>
              <a:rPr lang="ko-KR" altLang="en-US" sz="2000" dirty="0" smtClean="0"/>
              <a:t>등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05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571244" y="0"/>
            <a:ext cx="3696081" cy="828675"/>
          </a:xfrm>
        </p:spPr>
        <p:txBody>
          <a:bodyPr/>
          <a:lstStyle/>
          <a:p>
            <a:r>
              <a:rPr lang="ko-KR" altLang="en-US" dirty="0" smtClean="0"/>
              <a:t>종교관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1244" y="778964"/>
            <a:ext cx="6877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종교관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en-US" altLang="ko-KR" sz="2000" dirty="0" smtClean="0"/>
              <a:t>-</a:t>
            </a:r>
            <a:r>
              <a:rPr lang="ko-KR" altLang="en-US" sz="2000" dirty="0" smtClean="0"/>
              <a:t>다신교적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en-US" altLang="ko-KR" sz="2000" dirty="0" smtClean="0"/>
              <a:t>-</a:t>
            </a:r>
            <a:r>
              <a:rPr lang="ko-KR" altLang="en-US" sz="2000" dirty="0" smtClean="0"/>
              <a:t>신도</a:t>
            </a:r>
            <a:r>
              <a:rPr lang="en-US" altLang="ko-KR" sz="2000" dirty="0"/>
              <a:t>(</a:t>
            </a:r>
            <a:r>
              <a:rPr lang="ja-JP" altLang="en-US" sz="2000" dirty="0"/>
              <a:t>神道</a:t>
            </a:r>
            <a:r>
              <a:rPr lang="en-US" altLang="ja-JP" sz="2000" dirty="0"/>
              <a:t>)</a:t>
            </a:r>
            <a:r>
              <a:rPr lang="ko-KR" altLang="en-US" sz="2000" dirty="0"/>
              <a:t>를 중심으로 불교</a:t>
            </a:r>
            <a:r>
              <a:rPr lang="en-US" altLang="ko-KR" sz="2000" dirty="0"/>
              <a:t>, </a:t>
            </a:r>
            <a:r>
              <a:rPr lang="ko-KR" altLang="en-US" sz="2000" dirty="0"/>
              <a:t>크리스트교</a:t>
            </a:r>
            <a:r>
              <a:rPr lang="en-US" altLang="ko-KR" sz="2000" dirty="0"/>
              <a:t>, </a:t>
            </a:r>
            <a:r>
              <a:rPr lang="ko-KR" altLang="en-US" sz="2000" dirty="0"/>
              <a:t>신흥종교가 </a:t>
            </a:r>
            <a:r>
              <a:rPr lang="ko-KR" altLang="en-US" sz="2000" dirty="0" smtClean="0"/>
              <a:t>공존</a:t>
            </a:r>
            <a:endParaRPr lang="ja-JP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67450" y="2573591"/>
            <a:ext cx="5924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신도</a:t>
            </a:r>
            <a:r>
              <a:rPr lang="en-US" altLang="ko-KR" sz="2000" dirty="0" smtClean="0"/>
              <a:t>: 8473 </a:t>
            </a:r>
            <a:r>
              <a:rPr lang="ko-KR" altLang="en-US" sz="2000" dirty="0"/>
              <a:t>만 </a:t>
            </a:r>
            <a:r>
              <a:rPr lang="en-US" altLang="ko-KR" sz="2000" dirty="0"/>
              <a:t>9699 </a:t>
            </a:r>
            <a:r>
              <a:rPr lang="ko-KR" altLang="en-US" sz="2000" dirty="0"/>
              <a:t>명 </a:t>
            </a:r>
            <a:r>
              <a:rPr lang="en-US" altLang="ko-KR" sz="2000" dirty="0"/>
              <a:t>(46.5 </a:t>
            </a:r>
            <a:r>
              <a:rPr lang="en-US" altLang="ko-KR" sz="2000" dirty="0" smtClean="0"/>
              <a:t>%)</a:t>
            </a:r>
          </a:p>
          <a:p>
            <a:r>
              <a:rPr lang="ko-KR" altLang="en-US" sz="2000" dirty="0" smtClean="0"/>
              <a:t>불교</a:t>
            </a:r>
            <a:r>
              <a:rPr lang="en-US" altLang="ko-KR" sz="2000" dirty="0" smtClean="0"/>
              <a:t>: 8770 </a:t>
            </a:r>
            <a:r>
              <a:rPr lang="ko-KR" altLang="en-US" sz="2000" dirty="0"/>
              <a:t>만 </a:t>
            </a:r>
            <a:r>
              <a:rPr lang="en-US" altLang="ko-KR" sz="2000" dirty="0"/>
              <a:t>2069 </a:t>
            </a:r>
            <a:r>
              <a:rPr lang="ko-KR" altLang="en-US" sz="2000" dirty="0"/>
              <a:t>명 </a:t>
            </a:r>
            <a:r>
              <a:rPr lang="en-US" altLang="ko-KR" sz="2000" dirty="0"/>
              <a:t>(48.1 </a:t>
            </a:r>
            <a:r>
              <a:rPr lang="en-US" altLang="ko-KR" sz="2000" dirty="0" smtClean="0"/>
              <a:t>%)</a:t>
            </a:r>
          </a:p>
          <a:p>
            <a:r>
              <a:rPr lang="ko-KR" altLang="en-US" sz="2000" dirty="0" smtClean="0"/>
              <a:t>기독교</a:t>
            </a:r>
            <a:r>
              <a:rPr lang="en-US" altLang="ko-KR" sz="2000" dirty="0" smtClean="0"/>
              <a:t>: 191 </a:t>
            </a:r>
            <a:r>
              <a:rPr lang="ko-KR" altLang="en-US" sz="2000" dirty="0"/>
              <a:t>만 </a:t>
            </a:r>
            <a:r>
              <a:rPr lang="en-US" altLang="ko-KR" sz="2000" dirty="0"/>
              <a:t>4196 </a:t>
            </a:r>
            <a:r>
              <a:rPr lang="ko-KR" altLang="en-US" sz="2000" dirty="0"/>
              <a:t>명 </a:t>
            </a:r>
            <a:r>
              <a:rPr lang="en-US" altLang="ko-KR" sz="2000" dirty="0"/>
              <a:t>(1.1 </a:t>
            </a:r>
            <a:r>
              <a:rPr lang="en-US" altLang="ko-KR" sz="2000" dirty="0" smtClean="0"/>
              <a:t>%)</a:t>
            </a:r>
          </a:p>
          <a:p>
            <a:r>
              <a:rPr lang="ko-KR" altLang="en-US" sz="2000" dirty="0" smtClean="0"/>
              <a:t>기타</a:t>
            </a:r>
            <a:r>
              <a:rPr lang="en-US" altLang="ko-KR" sz="2000" dirty="0" smtClean="0"/>
              <a:t>: 791 </a:t>
            </a:r>
            <a:r>
              <a:rPr lang="ko-KR" altLang="en-US" sz="2000" dirty="0"/>
              <a:t>만 </a:t>
            </a:r>
            <a:r>
              <a:rPr lang="en-US" altLang="ko-KR" sz="2000" dirty="0"/>
              <a:t>0440 </a:t>
            </a:r>
            <a:r>
              <a:rPr lang="ko-KR" altLang="en-US" sz="2000" dirty="0"/>
              <a:t>명 </a:t>
            </a:r>
            <a:r>
              <a:rPr lang="en-US" altLang="ko-KR" sz="2000" dirty="0"/>
              <a:t>(4.3 </a:t>
            </a:r>
            <a:r>
              <a:rPr lang="en-US" altLang="ko-KR" sz="2000" dirty="0" smtClean="0"/>
              <a:t>%)</a:t>
            </a:r>
          </a:p>
          <a:p>
            <a:r>
              <a:rPr lang="ko-KR" altLang="en-US" sz="2000" dirty="0" smtClean="0"/>
              <a:t>합계</a:t>
            </a:r>
            <a:r>
              <a:rPr lang="en-US" altLang="ko-KR" sz="2000" dirty="0"/>
              <a:t>:</a:t>
            </a:r>
            <a:r>
              <a:rPr lang="ko-KR" altLang="en-US" sz="2000" dirty="0" smtClean="0"/>
              <a:t> </a:t>
            </a:r>
            <a:r>
              <a:rPr lang="en-US" altLang="ko-KR" sz="2000" dirty="0"/>
              <a:t>1 </a:t>
            </a:r>
            <a:r>
              <a:rPr lang="ko-KR" altLang="en-US" sz="2000" dirty="0"/>
              <a:t>억 </a:t>
            </a:r>
            <a:r>
              <a:rPr lang="en-US" altLang="ko-KR" sz="2000" dirty="0"/>
              <a:t>8226 </a:t>
            </a:r>
            <a:r>
              <a:rPr lang="ko-KR" altLang="en-US" sz="2000" dirty="0"/>
              <a:t>만 </a:t>
            </a:r>
            <a:r>
              <a:rPr lang="en-US" altLang="ko-KR" sz="2000" dirty="0"/>
              <a:t>6404 </a:t>
            </a:r>
            <a:r>
              <a:rPr lang="ko-KR" altLang="en-US" sz="2000" dirty="0" smtClean="0"/>
              <a:t>명</a:t>
            </a:r>
            <a:endParaRPr lang="en-US" altLang="ko-KR" sz="2000" dirty="0" smtClean="0"/>
          </a:p>
          <a:p>
            <a:r>
              <a:rPr lang="ko-KR" altLang="en-US" sz="2000" dirty="0"/>
              <a:t> </a:t>
            </a:r>
            <a:r>
              <a:rPr lang="ko-KR" altLang="en-US" sz="2000" dirty="0" smtClean="0"/>
              <a:t>      일본의 </a:t>
            </a:r>
            <a:r>
              <a:rPr lang="ko-KR" altLang="en-US" sz="2000" dirty="0"/>
              <a:t>총 인구 </a:t>
            </a:r>
            <a:r>
              <a:rPr lang="en-US" altLang="ko-KR" sz="2000" dirty="0"/>
              <a:t>(</a:t>
            </a:r>
            <a:r>
              <a:rPr lang="ko-KR" altLang="en-US" sz="2000" dirty="0"/>
              <a:t>약 </a:t>
            </a:r>
            <a:r>
              <a:rPr lang="en-US" altLang="ko-KR" sz="2000" dirty="0"/>
              <a:t>1 </a:t>
            </a:r>
            <a:r>
              <a:rPr lang="ko-KR" altLang="en-US" sz="2000" dirty="0"/>
              <a:t>억 </a:t>
            </a:r>
            <a:r>
              <a:rPr lang="en-US" altLang="ko-KR" sz="2000" dirty="0"/>
              <a:t>2600 </a:t>
            </a:r>
            <a:r>
              <a:rPr lang="ko-KR" altLang="en-US" sz="2000" dirty="0"/>
              <a:t>만명</a:t>
            </a:r>
            <a:r>
              <a:rPr lang="en-US" altLang="ko-KR" sz="2000" dirty="0"/>
              <a:t>)</a:t>
            </a:r>
            <a:r>
              <a:rPr lang="ko-KR" altLang="en-US" sz="2000" dirty="0"/>
              <a:t>의 약 </a:t>
            </a:r>
            <a:r>
              <a:rPr lang="en-US" altLang="ko-KR" sz="2000" dirty="0"/>
              <a:t>1.5 </a:t>
            </a:r>
            <a:r>
              <a:rPr lang="ko-KR" altLang="en-US" sz="2000" dirty="0" smtClean="0"/>
              <a:t>배</a:t>
            </a:r>
            <a:endParaRPr lang="ko-KR" altLang="en-US" sz="2000" dirty="0"/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2215919966"/>
              </p:ext>
            </p:extLst>
          </p:nvPr>
        </p:nvGraphicFramePr>
        <p:xfrm>
          <a:off x="-9525" y="1744916"/>
          <a:ext cx="6953250" cy="497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43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6uK-DnmYM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85925" y="238125"/>
            <a:ext cx="9330267" cy="5248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5" y="6534835"/>
            <a:ext cx="57245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일본의 종교관 </a:t>
            </a:r>
            <a:r>
              <a:rPr lang="en-US" altLang="ko-KR" sz="1500" dirty="0" smtClean="0"/>
              <a:t>https</a:t>
            </a:r>
            <a:r>
              <a:rPr lang="en-US" altLang="ko-KR" sz="1500" dirty="0"/>
              <a:t>://youtu.be/H6uK-DnmYM0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356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571244" y="0"/>
            <a:ext cx="3696081" cy="828675"/>
          </a:xfrm>
        </p:spPr>
        <p:txBody>
          <a:bodyPr/>
          <a:lstStyle/>
          <a:p>
            <a:r>
              <a:rPr lang="ko-KR" altLang="en-US" dirty="0" smtClean="0"/>
              <a:t>신사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71244" y="1515071"/>
            <a:ext cx="8877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신도</a:t>
            </a:r>
            <a:endParaRPr lang="en-US" altLang="ko-KR" sz="2000" dirty="0" smtClean="0"/>
          </a:p>
          <a:p>
            <a:r>
              <a:rPr lang="en-US" altLang="ko-KR" sz="2000" dirty="0" smtClean="0"/>
              <a:t>-</a:t>
            </a:r>
            <a:r>
              <a:rPr lang="ko-KR" altLang="en-US" sz="2000" dirty="0" smtClean="0"/>
              <a:t>일본의 </a:t>
            </a:r>
            <a:r>
              <a:rPr lang="ko-KR" altLang="en-US" sz="2000" dirty="0" err="1" smtClean="0"/>
              <a:t>토속신앙</a:t>
            </a:r>
            <a:r>
              <a:rPr lang="en-US" altLang="ko-KR" sz="2000" dirty="0" smtClean="0"/>
              <a:t> </a:t>
            </a:r>
          </a:p>
          <a:p>
            <a:r>
              <a:rPr lang="en-US" altLang="ko-KR" sz="2000" dirty="0" smtClean="0"/>
              <a:t>-‘</a:t>
            </a:r>
            <a:r>
              <a:rPr lang="ko-KR" altLang="en-US" sz="2000" dirty="0" smtClean="0"/>
              <a:t>신도는 </a:t>
            </a:r>
            <a:r>
              <a:rPr lang="ko-KR" altLang="en-US" sz="2000" dirty="0"/>
              <a:t>국외에서 전래된 불교와 구분 짓기 위해 사용한 단어이다</a:t>
            </a:r>
            <a:r>
              <a:rPr lang="en-US" altLang="ko-KR" sz="2000" dirty="0"/>
              <a:t>.</a:t>
            </a:r>
          </a:p>
          <a:p>
            <a:r>
              <a:rPr lang="en-US" altLang="ko-KR" sz="2000" dirty="0"/>
              <a:t>-</a:t>
            </a:r>
            <a:r>
              <a:rPr lang="ko-KR" altLang="en-US" sz="2000" dirty="0" err="1" smtClean="0"/>
              <a:t>야오요로즈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세상에는 </a:t>
            </a:r>
            <a:r>
              <a:rPr lang="ko-KR" altLang="en-US" sz="2000" dirty="0"/>
              <a:t>수많은 신들이 </a:t>
            </a:r>
            <a:r>
              <a:rPr lang="ko-KR" altLang="en-US" sz="2000" dirty="0" smtClean="0"/>
              <a:t>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r>
              <a:rPr lang="en-US" altLang="ko-KR" sz="2000" dirty="0" smtClean="0"/>
              <a:t>-</a:t>
            </a:r>
            <a:r>
              <a:rPr lang="en-US" altLang="ko-KR" sz="2000" dirty="0"/>
              <a:t>8</a:t>
            </a:r>
            <a:r>
              <a:rPr lang="ko-KR" altLang="en-US" sz="2000" dirty="0"/>
              <a:t>만여 곳의 </a:t>
            </a:r>
            <a:r>
              <a:rPr lang="ko-KR" altLang="en-US" sz="2000" dirty="0" err="1"/>
              <a:t>신사마다</a:t>
            </a:r>
            <a:r>
              <a:rPr lang="ko-KR" altLang="en-US" sz="2000" dirty="0"/>
              <a:t> 모시는 신이 다르다</a:t>
            </a:r>
            <a:r>
              <a:rPr lang="en-US" altLang="ko-KR" sz="2000" dirty="0" smtClean="0"/>
              <a:t>.</a:t>
            </a:r>
            <a:endParaRPr lang="en-US" altLang="ko-K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71244" y="4000798"/>
            <a:ext cx="4295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기원</a:t>
            </a:r>
          </a:p>
          <a:p>
            <a:r>
              <a:rPr lang="en-US" altLang="ko-KR" sz="2000" dirty="0"/>
              <a:t>-</a:t>
            </a:r>
            <a:r>
              <a:rPr lang="ko-KR" altLang="en-US" sz="2000" dirty="0"/>
              <a:t>오래전 일본의 풍토와 일본인의 생활 습관에 따라 자연스럽게 발생</a:t>
            </a:r>
            <a:endParaRPr lang="en-US" altLang="ko-KR" sz="2000" dirty="0"/>
          </a:p>
          <a:p>
            <a:r>
              <a:rPr lang="en-US" altLang="ko-KR" sz="2000" dirty="0"/>
              <a:t>-</a:t>
            </a:r>
            <a:r>
              <a:rPr lang="ko-KR" altLang="en-US" sz="2000" dirty="0"/>
              <a:t>지연 </a:t>
            </a:r>
            <a:r>
              <a:rPr lang="en-US" altLang="ko-KR" sz="2000" dirty="0"/>
              <a:t>· </a:t>
            </a:r>
            <a:r>
              <a:rPr lang="ko-KR" altLang="en-US" sz="2000" dirty="0"/>
              <a:t>혈연 등으로 맺어진 공동체 보호 </a:t>
            </a:r>
            <a:r>
              <a:rPr lang="ko-KR" altLang="en-US" sz="2000" dirty="0" smtClean="0"/>
              <a:t>목적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3651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244" y="828675"/>
            <a:ext cx="88110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신사</a:t>
            </a:r>
          </a:p>
          <a:p>
            <a:r>
              <a:rPr lang="en-US" altLang="ko-KR" sz="2000" dirty="0"/>
              <a:t>-</a:t>
            </a:r>
            <a:r>
              <a:rPr lang="ko-KR" altLang="en-US" sz="2000" dirty="0"/>
              <a:t>약 </a:t>
            </a:r>
            <a:r>
              <a:rPr lang="en-US" altLang="ko-KR" sz="2000" dirty="0"/>
              <a:t>8</a:t>
            </a:r>
            <a:r>
              <a:rPr lang="ko-KR" altLang="en-US" sz="2000" dirty="0"/>
              <a:t>만 </a:t>
            </a:r>
            <a:r>
              <a:rPr lang="en-US" altLang="ko-KR" sz="2000" dirty="0"/>
              <a:t>5</a:t>
            </a:r>
            <a:r>
              <a:rPr lang="ko-KR" altLang="en-US" sz="2000" dirty="0"/>
              <a:t>천의 </a:t>
            </a:r>
            <a:r>
              <a:rPr lang="ko-KR" altLang="en-US" sz="2000" dirty="0" smtClean="0"/>
              <a:t>신사</a:t>
            </a:r>
            <a:endParaRPr lang="en-US" altLang="ko-KR" sz="2000" dirty="0" smtClean="0"/>
          </a:p>
          <a:p>
            <a:r>
              <a:rPr lang="en-US" altLang="ko-KR" sz="2000" dirty="0" smtClean="0"/>
              <a:t>-</a:t>
            </a:r>
            <a:r>
              <a:rPr lang="ko-KR" altLang="en-US" sz="2000" dirty="0" smtClean="0"/>
              <a:t>등록되지 </a:t>
            </a:r>
            <a:r>
              <a:rPr lang="ko-KR" altLang="en-US" sz="2000" dirty="0"/>
              <a:t>않은 수만의 작은 신사를 포함하면 </a:t>
            </a:r>
            <a:r>
              <a:rPr lang="en-US" altLang="ko-KR" sz="2000" dirty="0"/>
              <a:t>10 </a:t>
            </a:r>
            <a:r>
              <a:rPr lang="ko-KR" altLang="en-US" sz="2000" dirty="0"/>
              <a:t>만여 </a:t>
            </a:r>
            <a:r>
              <a:rPr lang="ko-KR" altLang="en-US" sz="2000" dirty="0" smtClean="0"/>
              <a:t>신사</a:t>
            </a:r>
            <a:endParaRPr lang="ko-KR" altLang="en-US" sz="2000" dirty="0"/>
          </a:p>
          <a:p>
            <a:r>
              <a:rPr lang="en-US" altLang="ko-KR" sz="2000" dirty="0"/>
              <a:t>-</a:t>
            </a:r>
            <a:r>
              <a:rPr lang="ko-KR" altLang="en-US" sz="2000" dirty="0"/>
              <a:t>도리이</a:t>
            </a:r>
            <a:r>
              <a:rPr lang="en-US" altLang="ko-KR" sz="2000" dirty="0"/>
              <a:t>: </a:t>
            </a:r>
            <a:r>
              <a:rPr lang="ko-KR" altLang="en-US" sz="2000" dirty="0"/>
              <a:t>신사 입구에 놓여 인간과 신이 사는 곳을 경계 짓는다</a:t>
            </a:r>
            <a:r>
              <a:rPr lang="en-US" altLang="ko-KR" sz="2000" dirty="0"/>
              <a:t>.</a:t>
            </a:r>
          </a:p>
          <a:p>
            <a:r>
              <a:rPr lang="en-US" altLang="ko-KR" sz="2000" dirty="0"/>
              <a:t>-</a:t>
            </a:r>
            <a:r>
              <a:rPr lang="ko-KR" altLang="en-US" sz="2000" dirty="0" err="1"/>
              <a:t>고마이누</a:t>
            </a:r>
            <a:r>
              <a:rPr lang="en-US" altLang="ko-KR" sz="2000" dirty="0"/>
              <a:t>: </a:t>
            </a:r>
            <a:r>
              <a:rPr lang="ko-KR" altLang="en-US" sz="2000" dirty="0"/>
              <a:t>신사와 절의 입구나 본전</a:t>
            </a:r>
            <a:r>
              <a:rPr lang="en-US" altLang="ko-KR" sz="2000" dirty="0"/>
              <a:t>.</a:t>
            </a:r>
            <a:r>
              <a:rPr lang="ko-KR" altLang="en-US" sz="2000" dirty="0"/>
              <a:t>본당 등에 마주보게 놓여 잡귀를 쫓고 신사를 지키는 상상의 </a:t>
            </a:r>
            <a:r>
              <a:rPr lang="ko-KR" altLang="en-US" sz="2000" dirty="0" err="1"/>
              <a:t>동물상이다</a:t>
            </a:r>
            <a:r>
              <a:rPr lang="en-US" altLang="ko-KR" sz="2000" dirty="0"/>
              <a:t>.</a:t>
            </a:r>
          </a:p>
          <a:p>
            <a:r>
              <a:rPr lang="en-US" altLang="ko-KR" sz="2000" dirty="0"/>
              <a:t>-</a:t>
            </a:r>
            <a:r>
              <a:rPr lang="ko-KR" altLang="en-US" sz="2000" dirty="0" err="1"/>
              <a:t>데미즈야</a:t>
            </a:r>
            <a:r>
              <a:rPr lang="en-US" altLang="ko-KR" sz="2000" dirty="0"/>
              <a:t>: </a:t>
            </a:r>
            <a:r>
              <a:rPr lang="ko-KR" altLang="en-US" sz="2000" dirty="0"/>
              <a:t>손을 씻는 곳이다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75" y="3075444"/>
            <a:ext cx="3875162" cy="307389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18785"/>
            <a:ext cx="2793206" cy="37242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69" y="3248025"/>
            <a:ext cx="3500438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6534835"/>
            <a:ext cx="57245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신사</a:t>
            </a:r>
            <a:r>
              <a:rPr lang="en-US" altLang="ko-KR" sz="1500" dirty="0" smtClean="0"/>
              <a:t>vs</a:t>
            </a:r>
            <a:r>
              <a:rPr lang="ko-KR" altLang="en-US" sz="1500" dirty="0" smtClean="0"/>
              <a:t>절 </a:t>
            </a:r>
            <a:r>
              <a:rPr lang="en-US" altLang="ko-KR" sz="1500" dirty="0"/>
              <a:t>https://youtu.be/erSVQTvBDtw</a:t>
            </a:r>
            <a:endParaRPr lang="ko-KR" altLang="en-US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1323975" y="4226511"/>
            <a:ext cx="9344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dirty="0"/>
              <a:t>신사 참배</a:t>
            </a:r>
          </a:p>
          <a:p>
            <a:pPr fontAlgn="base" latinLnBrk="1"/>
            <a:r>
              <a:rPr lang="ko-KR" altLang="en-US" dirty="0"/>
              <a:t>①</a:t>
            </a:r>
            <a:r>
              <a:rPr lang="ko-KR" altLang="en-US" dirty="0" err="1"/>
              <a:t>옷매무새</a:t>
            </a:r>
            <a:r>
              <a:rPr lang="ko-KR" altLang="en-US" dirty="0"/>
              <a:t> 다듬기</a:t>
            </a:r>
          </a:p>
          <a:p>
            <a:pPr fontAlgn="base" latinLnBrk="1"/>
            <a:r>
              <a:rPr lang="ko-KR" altLang="en-US" dirty="0"/>
              <a:t>②물을 떠서 왼손</a:t>
            </a:r>
            <a:r>
              <a:rPr lang="en-US" altLang="ko-KR" dirty="0"/>
              <a:t>(</a:t>
            </a:r>
            <a:r>
              <a:rPr lang="ko-KR" altLang="en-US" dirty="0"/>
              <a:t>오른손으로</a:t>
            </a:r>
            <a:r>
              <a:rPr lang="en-US" altLang="ko-KR" dirty="0"/>
              <a:t>), </a:t>
            </a:r>
            <a:r>
              <a:rPr lang="ko-KR" altLang="en-US" dirty="0"/>
              <a:t>오른손</a:t>
            </a:r>
            <a:r>
              <a:rPr lang="en-US" altLang="ko-KR" dirty="0"/>
              <a:t>(</a:t>
            </a:r>
            <a:r>
              <a:rPr lang="ko-KR" altLang="en-US" dirty="0"/>
              <a:t>왼손으로</a:t>
            </a:r>
            <a:r>
              <a:rPr lang="en-US" altLang="ko-KR" dirty="0"/>
              <a:t>) </a:t>
            </a:r>
            <a:r>
              <a:rPr lang="ko-KR" altLang="en-US" dirty="0"/>
              <a:t>순으로 씻기</a:t>
            </a:r>
          </a:p>
          <a:p>
            <a:pPr fontAlgn="base" latinLnBrk="1"/>
            <a:r>
              <a:rPr lang="ko-KR" altLang="en-US" dirty="0"/>
              <a:t>③</a:t>
            </a:r>
            <a:r>
              <a:rPr lang="en-US" altLang="ko-KR" dirty="0"/>
              <a:t>(</a:t>
            </a:r>
            <a:r>
              <a:rPr lang="ko-KR" altLang="en-US" dirty="0"/>
              <a:t>왼손에</a:t>
            </a:r>
            <a:r>
              <a:rPr lang="en-US" altLang="ko-KR" dirty="0"/>
              <a:t>)</a:t>
            </a:r>
            <a:r>
              <a:rPr lang="ko-KR" altLang="en-US" dirty="0"/>
              <a:t>물을 받아 입을 헹궈 몸을 정갈하게 하기</a:t>
            </a:r>
            <a:r>
              <a:rPr lang="en-US" altLang="ko-KR" dirty="0"/>
              <a:t>(</a:t>
            </a:r>
            <a:r>
              <a:rPr lang="ko-KR" altLang="en-US" dirty="0"/>
              <a:t>입이 직접 국자에 닿지 </a:t>
            </a:r>
            <a:r>
              <a:rPr lang="ko-KR" altLang="en-US" dirty="0" err="1"/>
              <a:t>않도록한다</a:t>
            </a:r>
            <a:r>
              <a:rPr lang="en-US" altLang="ko-KR" dirty="0"/>
              <a:t>.)</a:t>
            </a:r>
            <a:endParaRPr lang="ko-KR" altLang="en-US" dirty="0"/>
          </a:p>
          <a:p>
            <a:pPr fontAlgn="base" latinLnBrk="1"/>
            <a:r>
              <a:rPr lang="ko-KR" altLang="en-US" dirty="0"/>
              <a:t>④시주함에 돈 넣기</a:t>
            </a:r>
          </a:p>
          <a:p>
            <a:pPr fontAlgn="base" latinLnBrk="1"/>
            <a:r>
              <a:rPr lang="ko-KR" altLang="en-US" dirty="0"/>
              <a:t>⑤방울을 흔들어 소리 내기</a:t>
            </a:r>
          </a:p>
          <a:p>
            <a:pPr fontAlgn="base" latinLnBrk="1"/>
            <a:r>
              <a:rPr lang="ko-KR" altLang="en-US" dirty="0"/>
              <a:t>⑥두 번 절하기</a:t>
            </a:r>
          </a:p>
          <a:p>
            <a:pPr fontAlgn="base" latinLnBrk="1"/>
            <a:r>
              <a:rPr lang="ko-KR" altLang="en-US" dirty="0"/>
              <a:t>⑦손뼉을 두 번 치고 다시 한 번 절 </a:t>
            </a:r>
            <a:r>
              <a:rPr lang="ko-KR" altLang="en-US" dirty="0" smtClean="0"/>
              <a:t>하기</a:t>
            </a:r>
            <a:endParaRPr lang="ko-KR" altLang="en-US" dirty="0"/>
          </a:p>
        </p:txBody>
      </p:sp>
      <p:pic>
        <p:nvPicPr>
          <p:cNvPr id="3" name="erSVQTvBDt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49625" y="66675"/>
            <a:ext cx="8372924" cy="47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5"/>
          <p:cNvSpPr>
            <a:spLocks noGrp="1"/>
          </p:cNvSpPr>
          <p:nvPr>
            <p:ph type="title"/>
          </p:nvPr>
        </p:nvSpPr>
        <p:spPr>
          <a:xfrm>
            <a:off x="1571244" y="0"/>
            <a:ext cx="3334131" cy="676275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마쓰리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마츠리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1244" y="676275"/>
            <a:ext cx="7439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2000" dirty="0"/>
              <a:t></a:t>
            </a:r>
            <a:r>
              <a:rPr lang="ko-KR" altLang="en-US" sz="2000" dirty="0" err="1"/>
              <a:t>마쓰루</a:t>
            </a:r>
            <a:r>
              <a:rPr lang="en-US" altLang="ko-KR" sz="2000" dirty="0"/>
              <a:t>(</a:t>
            </a:r>
            <a:r>
              <a:rPr lang="ko-KR" altLang="en-US" sz="2000" dirty="0"/>
              <a:t>祭る</a:t>
            </a:r>
            <a:r>
              <a:rPr lang="en-US" altLang="ko-KR" sz="2000" dirty="0"/>
              <a:t>): ‘</a:t>
            </a:r>
            <a:r>
              <a:rPr lang="ko-KR" altLang="en-US" sz="2000" dirty="0"/>
              <a:t>제사 지내다</a:t>
            </a:r>
            <a:r>
              <a:rPr lang="en-US" altLang="ko-KR" sz="2000" dirty="0"/>
              <a:t>, </a:t>
            </a:r>
            <a:r>
              <a:rPr lang="ko-KR" altLang="en-US" sz="2000" dirty="0"/>
              <a:t>신으로 받들어 모시다’</a:t>
            </a:r>
          </a:p>
          <a:p>
            <a:pPr fontAlgn="base" latinLnBrk="1"/>
            <a:r>
              <a:rPr lang="ko-KR" altLang="en-US" sz="2000" dirty="0"/>
              <a:t>현대</a:t>
            </a:r>
            <a:r>
              <a:rPr lang="en-US" altLang="ko-KR" sz="2000" dirty="0"/>
              <a:t>: </a:t>
            </a:r>
            <a:r>
              <a:rPr lang="ko-KR" altLang="en-US" sz="2000" dirty="0"/>
              <a:t>제사의 기능</a:t>
            </a:r>
            <a:r>
              <a:rPr lang="en-US" altLang="ko-KR" sz="2000" dirty="0"/>
              <a:t>&lt;&lt;&lt;&lt;&lt;</a:t>
            </a:r>
            <a:r>
              <a:rPr lang="ko-KR" altLang="en-US" sz="2000" dirty="0" err="1"/>
              <a:t>오락기능</a:t>
            </a:r>
            <a:endParaRPr lang="ko-KR" altLang="en-US" sz="2000" dirty="0"/>
          </a:p>
          <a:p>
            <a:pPr fontAlgn="base" latinLnBrk="1"/>
            <a:r>
              <a:rPr lang="ko-KR" altLang="en-US" sz="2000" dirty="0"/>
              <a:t>목적에 따라서 개최 시기나 행사의 내용이 아주 다양하다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2" name="IgKqMgkQjR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76044" y="1691938"/>
            <a:ext cx="8449056" cy="47525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2875" y="6534835"/>
            <a:ext cx="5724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기온 </a:t>
            </a:r>
            <a:r>
              <a:rPr lang="ko-KR" altLang="en-US" sz="1500" dirty="0" err="1" smtClean="0"/>
              <a:t>마츠리</a:t>
            </a:r>
            <a:r>
              <a:rPr lang="ko-KR" altLang="en-US" sz="1500" dirty="0" smtClean="0"/>
              <a:t> </a:t>
            </a:r>
            <a:r>
              <a:rPr lang="en-US" altLang="ko-KR" sz="1600" dirty="0"/>
              <a:t>https://youtu.be/IgKqMgkQjRc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632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922" y="6396335"/>
            <a:ext cx="1048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네이버 블로그 </a:t>
            </a:r>
            <a:r>
              <a:rPr lang="en-US" altLang="ko-KR" sz="1200" dirty="0" smtClean="0"/>
              <a:t>《</a:t>
            </a:r>
            <a:r>
              <a:rPr lang="ko-KR" altLang="en-US" sz="1200" dirty="0" err="1"/>
              <a:t>소우싸마의</a:t>
            </a:r>
            <a:r>
              <a:rPr lang="ko-KR" altLang="en-US" sz="1200" dirty="0"/>
              <a:t> 여행과 일본 이야기 </a:t>
            </a:r>
            <a:r>
              <a:rPr lang="en-US" altLang="ko-KR" sz="1200" dirty="0" smtClean="0"/>
              <a:t>》, &lt;</a:t>
            </a:r>
            <a:r>
              <a:rPr lang="ko-KR" altLang="en-US" sz="1200" dirty="0" err="1" smtClean="0"/>
              <a:t>일본지도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일본전도</a:t>
            </a:r>
            <a:r>
              <a:rPr lang="en-US" altLang="ko-KR" sz="1200" dirty="0" smtClean="0"/>
              <a:t>&gt;</a:t>
            </a:r>
          </a:p>
          <a:p>
            <a:r>
              <a:rPr lang="en-US" altLang="ko-KR" sz="1200" dirty="0" smtClean="0"/>
              <a:t>https</a:t>
            </a:r>
            <a:r>
              <a:rPr lang="en-US" altLang="ko-KR" sz="1200" dirty="0"/>
              <a:t>://blog.naver.com/soussama/221499115002</a:t>
            </a:r>
            <a:endParaRPr lang="ko-KR" altLang="en-US" sz="1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13679" r="27359" b="-38"/>
          <a:stretch/>
        </p:blipFill>
        <p:spPr>
          <a:xfrm>
            <a:off x="2133599" y="0"/>
            <a:ext cx="9058275" cy="6396335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7148148" y="4017317"/>
            <a:ext cx="778848" cy="478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2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줄기">
  <a:themeElements>
    <a:clrScheme name="줄기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줄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테마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ED04C-AD43-4E06-AD63-36D8B5E8378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</TotalTime>
  <Words>1159</Words>
  <Application>Microsoft Office PowerPoint</Application>
  <PresentationFormat>와이드스크린</PresentationFormat>
  <Paragraphs>222</Paragraphs>
  <Slides>23</Slides>
  <Notes>23</Notes>
  <HiddenSlides>0</HiddenSlides>
  <MMClips>4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1" baseType="lpstr">
      <vt:lpstr>HY중고딕</vt:lpstr>
      <vt:lpstr>メイリオ</vt:lpstr>
      <vt:lpstr>독립서체 한용운 GS</vt:lpstr>
      <vt:lpstr>맑은 고딕</vt:lpstr>
      <vt:lpstr>Arial</vt:lpstr>
      <vt:lpstr>Century Gothic</vt:lpstr>
      <vt:lpstr>Wingdings 3</vt:lpstr>
      <vt:lpstr>줄기</vt:lpstr>
      <vt:lpstr>일본의 신도, 불교과 종교</vt:lpstr>
      <vt:lpstr>차례</vt:lpstr>
      <vt:lpstr>종교관</vt:lpstr>
      <vt:lpstr>PowerPoint 프레젠테이션</vt:lpstr>
      <vt:lpstr>신사</vt:lpstr>
      <vt:lpstr>PowerPoint 프레젠테이션</vt:lpstr>
      <vt:lpstr>PowerPoint 프레젠테이션</vt:lpstr>
      <vt:lpstr>마쓰리(마츠리)</vt:lpstr>
      <vt:lpstr>PowerPoint 프레젠테이션</vt:lpstr>
      <vt:lpstr>마쓰리(마츠리)</vt:lpstr>
      <vt:lpstr>PowerPoint 프레젠테이션</vt:lpstr>
      <vt:lpstr>마쓰리(마츠리)</vt:lpstr>
      <vt:lpstr>PowerPoint 프레젠테이션</vt:lpstr>
      <vt:lpstr>마쓰리(마츠리)</vt:lpstr>
      <vt:lpstr>PowerPoint 프레젠테이션</vt:lpstr>
      <vt:lpstr>PowerPoint 프레젠테이션</vt:lpstr>
      <vt:lpstr>PowerPoint 프레젠테이션</vt:lpstr>
      <vt:lpstr>일본의 불교</vt:lpstr>
      <vt:lpstr>역사</vt:lpstr>
      <vt:lpstr>유물&amp;유적</vt:lpstr>
      <vt:lpstr>PowerPoint 프레젠테이션</vt:lpstr>
      <vt:lpstr>크리스트교</vt:lpstr>
      <vt:lpstr>신흥종교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 레이아웃</dc:title>
  <dc:creator>USER</dc:creator>
  <cp:lastModifiedBy>USER</cp:lastModifiedBy>
  <cp:revision>29</cp:revision>
  <dcterms:created xsi:type="dcterms:W3CDTF">2020-09-28T08:21:30Z</dcterms:created>
  <dcterms:modified xsi:type="dcterms:W3CDTF">2020-09-30T12:41:05Z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