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660"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p:sldAll/>
    <p:penClr>
      <a:srgbClr val="ff0000"/>
    </p:penClr>
    <p:extLst>
      <p:ext uri="{2FDB2607-1784-4EEB-B798-7EB5836EED8A}">
        <p14:showMediaCtrls xmlns:p14="http://schemas.microsoft.com/office/powerpoint/2010/main" val="1"/>
      </p:ext>
    </p:extLst>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horzBarState="maximized">
    <p:restoredLeft sz="14796"/>
    <p:restoredTop sz="94660"/>
  </p:normalViewPr>
  <p:slideViewPr>
    <p:cSldViewPr snapToGrid="0">
      <p:cViewPr varScale="1">
        <p:scale>
          <a:sx n="63" d="100"/>
          <a:sy n="63" d="100"/>
        </p:scale>
        <p:origin x="732" y="60"/>
      </p:cViewPr>
      <p:guideLst>
        <p:guide orient="horz" pos="2158"/>
        <p:guide pos="3838"/>
      </p:guideLst>
    </p:cSldViewPr>
  </p:slideViewPr>
  <p:notesTextViewPr>
    <p:cViewPr>
      <p:scale>
        <a:sx n="100" d="100"/>
        <a:sy n="100" d="100"/>
      </p:scale>
      <p:origin x="0" y="0"/>
    </p:cViewPr>
  </p:notesTextViewPr>
  <p:notesViewPr>
    <p:cSldViewPr snapToGrid="0" snapToObjects="1">
      <p:cViewPr varScale="1">
        <p:scale>
          <a:sx n="100" d="100"/>
          <a:sy n="100" d="100"/>
        </p:scale>
        <p:origin x="0" y="0"/>
      </p:cViewPr>
      <p:guideLst>
        <p:guide orient="horz" pos="2878"/>
        <p:guide pos="2158"/>
      </p:guideLst>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1">
              <a:rPr lang="ko-KR" altLang="en-US"/>
              <a:pPr lvl="0">
                <a:defRPr lang="ko-KR" altLang="en-US"/>
              </a:pPr>
              <a:t>2020-09-30</a:t>
            </a:fld>
            <a:endParaRPr lang="ko-KR" altLang="en-US"/>
          </a:p>
        </p:txBody>
      </p:sp>
      <p:sp>
        <p:nvSpPr>
          <p:cNvPr id="4" name="슬라이드 이미지 개체 틀 3"/>
          <p:cNvSpPr>
            <a:spLocks noGrp="1" noRot="1" noChangeAspect="1" noTextEdi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1</a:t>
            </a:fld>
            <a:endParaRPr lang="en-US" altLang="en-US"/>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2</a:t>
            </a:fld>
            <a:endParaRPr lang="en-US"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3</a:t>
            </a:fld>
            <a:endParaRPr lang="en-US"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idx="0"/>
          </p:nvPr>
        </p:nvSpPr>
        <p:spPr>
          <a:xfrm>
            <a:off x="1524000" y="1122363"/>
            <a:ext cx="9144000" cy="2387600"/>
          </a:xfrm>
        </p:spPr>
        <p:txBody>
          <a:bodyPr anchor="b"/>
          <a:lstStyle>
            <a:lvl1pPr algn="ctr">
              <a:defRPr sz="6000"/>
            </a:lvl1pPr>
          </a:lstStyle>
          <a:p>
            <a:pPr lvl="0">
              <a:defRPr lang="ko-KR" altLang="en-US"/>
            </a:pPr>
            <a:r>
              <a:rPr lang="ko-KR" altLang="en-US"/>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defRPr lang="ko-KR" altLang="en-US"/>
            </a:pPr>
            <a:r>
              <a:rPr lang="ko-KR" altLang="en-US"/>
              <a:t>클릭하여 마스터 부제목 스타일 편집</a:t>
            </a:r>
            <a:endParaRPr lang="ko-KR" altLang="en-US"/>
          </a:p>
        </p:txBody>
      </p:sp>
      <p:sp>
        <p:nvSpPr>
          <p:cNvPr id="4" name="날짜 개체 틀 3"/>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5" name="바닥글 개체 틀 4"/>
          <p:cNvSpPr>
            <a:spLocks noGrp="1"/>
          </p:cNvSpPr>
          <p:nvPr>
            <p:ph type="ftr" sz="quarter" idx="11"/>
          </p:nvPr>
        </p:nvSpPr>
        <p:spPr/>
        <p:txBody>
          <a:bodyPr/>
          <a:lstStyle/>
          <a:p>
            <a:pPr lvl="0">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세로 본문" type="vertTx" preserve="1">
  <p:cSld name="제목 및 세로 본문">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4" name="날짜 개체 틀 3"/>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5" name="바닥글 개체 틀 4"/>
          <p:cNvSpPr>
            <a:spLocks noGrp="1"/>
          </p:cNvSpPr>
          <p:nvPr>
            <p:ph type="ftr" sz="quarter" idx="11"/>
          </p:nvPr>
        </p:nvSpPr>
        <p:spPr/>
        <p:txBody>
          <a:bodyPr/>
          <a:lstStyle/>
          <a:p>
            <a:pPr lvl="0">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idx="0"/>
          </p:nvPr>
        </p:nvSpPr>
        <p:spPr>
          <a:xfrm>
            <a:off x="8724900" y="365125"/>
            <a:ext cx="2628900" cy="5811838"/>
          </a:xfrm>
        </p:spPr>
        <p:txBody>
          <a:bodyPr vert="eaVert"/>
          <a:lstStyle/>
          <a:p>
            <a:pPr lvl="0">
              <a:defRPr lang="ko-KR" altLang="en-US"/>
            </a:pPr>
            <a:r>
              <a:rPr lang="ko-KR" altLang="en-US"/>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4" name="날짜 개체 틀 3"/>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5" name="바닥글 개체 틀 4"/>
          <p:cNvSpPr>
            <a:spLocks noGrp="1"/>
          </p:cNvSpPr>
          <p:nvPr>
            <p:ph type="ftr" sz="quarter" idx="11"/>
          </p:nvPr>
        </p:nvSpPr>
        <p:spPr/>
        <p:txBody>
          <a:bodyPr/>
          <a:lstStyle/>
          <a:p>
            <a:pPr lvl="0">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idx="1"/>
          </p:nvPr>
        </p:nvSpPr>
        <p:spPr/>
        <p:txBody>
          <a:body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4" name="날짜 개체 틀 3"/>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5" name="바닥글 개체 틀 4"/>
          <p:cNvSpPr>
            <a:spLocks noGrp="1"/>
          </p:cNvSpPr>
          <p:nvPr>
            <p:ph type="ftr" sz="quarter" idx="11"/>
          </p:nvPr>
        </p:nvSpPr>
        <p:spPr/>
        <p:txBody>
          <a:bodyPr/>
          <a:lstStyle/>
          <a:p>
            <a:pPr lvl="0">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idx="0"/>
          </p:nvPr>
        </p:nvSpPr>
        <p:spPr>
          <a:xfrm>
            <a:off x="831850" y="1709738"/>
            <a:ext cx="10515600" cy="2852737"/>
          </a:xfrm>
        </p:spPr>
        <p:txBody>
          <a:bodyPr anchor="b"/>
          <a:lstStyle>
            <a:lvl1pPr>
              <a:defRPr sz="6000"/>
            </a:lvl1pP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lang="ko-KR" altLang="en-US"/>
            </a:pPr>
            <a:r>
              <a:rPr lang="ko-KR" altLang="en-US"/>
              <a:t>마스터 텍스트 스타일을 편집하려면 클릭</a:t>
            </a:r>
            <a:endParaRPr lang="ko-KR" altLang="en-US"/>
          </a:p>
        </p:txBody>
      </p:sp>
      <p:sp>
        <p:nvSpPr>
          <p:cNvPr id="4" name="날짜 개체 틀 3"/>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5" name="바닥글 개체 틀 4"/>
          <p:cNvSpPr>
            <a:spLocks noGrp="1"/>
          </p:cNvSpPr>
          <p:nvPr>
            <p:ph type="ftr" sz="quarter" idx="11"/>
          </p:nvPr>
        </p:nvSpPr>
        <p:spPr/>
        <p:txBody>
          <a:bodyPr/>
          <a:lstStyle/>
          <a:p>
            <a:pPr lvl="0">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내용 2개"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5" name="날짜 개체 틀 4"/>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6" name="바닥글 개체 틀 5"/>
          <p:cNvSpPr>
            <a:spLocks noGrp="1"/>
          </p:cNvSpPr>
          <p:nvPr>
            <p:ph type="ftr" sz="quarter" idx="11"/>
          </p:nvPr>
        </p:nvSpPr>
        <p:spPr/>
        <p:txBody>
          <a:bodyPr/>
          <a:lstStyle/>
          <a:p>
            <a:pPr lvl="0">
              <a:defRPr lang="ko-KR" altLang="en-US"/>
            </a:pPr>
            <a:r>
              <a:rPr lang="ko-KR" altLang="en-US"/>
              <a:t/>
            </a: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idx="0"/>
          </p:nvPr>
        </p:nvSpPr>
        <p:spPr>
          <a:xfrm>
            <a:off x="839788" y="365125"/>
            <a:ext cx="10515600" cy="1325563"/>
          </a:xfrm>
        </p:spPr>
        <p:txBody>
          <a:bodyP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편집하려면 클릭</a:t>
            </a:r>
            <a:endParaRPr lang="ko-KR" altLang="en-US"/>
          </a:p>
        </p:txBody>
      </p:sp>
      <p:sp>
        <p:nvSpPr>
          <p:cNvPr id="4" name="내용 개체 틀 3"/>
          <p:cNvSpPr>
            <a:spLocks noGrp="1"/>
          </p:cNvSpPr>
          <p:nvPr>
            <p:ph sz="half" idx="2"/>
          </p:nvPr>
        </p:nvSpPr>
        <p:spPr>
          <a:xfrm>
            <a:off x="839788" y="2505075"/>
            <a:ext cx="5157787" cy="3684588"/>
          </a:xfrm>
        </p:spPr>
        <p:txBody>
          <a:body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편집하려면 클릭</a:t>
            </a:r>
            <a:endParaRPr lang="ko-KR" altLang="en-US"/>
          </a:p>
        </p:txBody>
      </p:sp>
      <p:sp>
        <p:nvSpPr>
          <p:cNvPr id="6" name="내용 개체 틀 5"/>
          <p:cNvSpPr>
            <a:spLocks noGrp="1"/>
          </p:cNvSpPr>
          <p:nvPr>
            <p:ph sz="quarter" idx="4"/>
          </p:nvPr>
        </p:nvSpPr>
        <p:spPr>
          <a:xfrm>
            <a:off x="6172200" y="2505075"/>
            <a:ext cx="5183188" cy="3684588"/>
          </a:xfrm>
        </p:spPr>
        <p:txBody>
          <a:body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7" name="날짜 개체 틀 6"/>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8" name="바닥글 개체 틀 7"/>
          <p:cNvSpPr>
            <a:spLocks noGrp="1"/>
          </p:cNvSpPr>
          <p:nvPr>
            <p:ph type="ftr" sz="quarter" idx="11"/>
          </p:nvPr>
        </p:nvSpPr>
        <p:spPr/>
        <p:txBody>
          <a:bodyPr/>
          <a:lstStyle/>
          <a:p>
            <a:pPr lvl="0">
              <a:defRPr lang="ko-KR" altLang="en-US"/>
            </a:pPr>
            <a:r>
              <a:rPr lang="ko-KR" altLang="en-US"/>
              <a:t/>
            </a: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날짜 개체 틀 2"/>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4" name="바닥글 개체 틀 3"/>
          <p:cNvSpPr>
            <a:spLocks noGrp="1"/>
          </p:cNvSpPr>
          <p:nvPr>
            <p:ph type="ftr" sz="quarter" idx="11"/>
          </p:nvPr>
        </p:nvSpPr>
        <p:spPr/>
        <p:txBody>
          <a:bodyPr/>
          <a:lstStyle/>
          <a:p>
            <a:pPr lvl="0">
              <a:defRPr lang="ko-KR" altLang="en-US"/>
            </a:pPr>
            <a:r>
              <a:rPr lang="ko-KR" altLang="en-US"/>
              <a:t/>
            </a: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CEEB01C-B3D6-41E8-B21E-35276A2697FB}"/>
              </a:ext>
            </a:extLst>
          </p:cNvPr>
          <p:cNvSpPr>
            <a:spLocks noGrp="1"/>
          </p:cNvSpPr>
          <p:nvPr>
            <p:ph type="dt" sz="half" idx="10"/>
          </p:nvPr>
        </p:nvSpPr>
        <p:spPr/>
        <p:txBody>
          <a:bodyPr/>
          <a:lstStyle/>
          <a:p>
            <a:fld id="{8B390A40-6D27-4A7D-98C9-8A81D823990C}" type="datetimeFigureOut">
              <a:rPr lang="ko-KR" altLang="en-US" smtClean="0"/>
              <a:t>2019-11-17</a:t>
            </a:fld>
            <a:endParaRPr lang="ko-KR" altLang="en-US"/>
          </a:p>
        </p:txBody>
      </p:sp>
      <p:sp>
        <p:nvSpPr>
          <p:cNvPr id="3" name="바닥글 개체 틀 2">
            <a:extLst>
              <a:ext uri="{FF2B5EF4-FFF2-40B4-BE49-F238E27FC236}">
                <a16:creationId xmlns:a16="http://schemas.microsoft.com/office/drawing/2014/main" id="{4CCB3746-0151-480A-89EE-32CB55886A61}"/>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850F944-12C8-4E3A-B952-E652E7BF7922}"/>
              </a:ext>
            </a:extLst>
          </p:cNvPr>
          <p:cNvSpPr>
            <a:spLocks noGrp="1"/>
          </p:cNvSpPr>
          <p:nvPr>
            <p:ph type="sldNum" sz="quarter" idx="12"/>
          </p:nvPr>
        </p:nvSpPr>
        <p:spPr/>
        <p:txBody>
          <a:bodyPr/>
          <a:lstStyle/>
          <a:p>
            <a:fld id="{B6B1E016-7B8F-413E-99A4-6DB5227B76FD}" type="slidenum">
              <a:rPr lang="ko-KR" altLang="en-US" smtClean="0"/>
              <a:t>‹#›</a:t>
            </a:fld>
            <a:endParaRPr lang="ko-KR" altLang="en-US"/>
          </a:p>
        </p:txBody>
      </p:sp>
    </p:spTree>
    <p:extLst>
      <p:ext uri="{BB962C8B-B14F-4D97-AF65-F5344CB8AC3E}">
        <p14:creationId xmlns:p14="http://schemas.microsoft.com/office/powerpoint/2010/main" val="2758444856"/>
      </p:ext>
    </p:extLst>
  </p:cSld>
  <p:clrMapOvr>
    <a:masterClrMapping/>
  </p:clrMapOvr>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내용 및 설명" type="objTx" preserve="1">
  <p:cSld name="내용 및 설명">
    <p:spTree>
      <p:nvGrpSpPr>
        <p:cNvPr id="1" name=""/>
        <p:cNvGrpSpPr/>
        <p:nvPr/>
      </p:nvGrpSpPr>
      <p:grpSpPr>
        <a:xfrm>
          <a:off x="0" y="0"/>
          <a:ext cx="0" cy="0"/>
          <a:chOff x="0" y="0"/>
          <a:chExt cx="0" cy="0"/>
        </a:xfrm>
      </p:grpSpPr>
      <p:sp>
        <p:nvSpPr>
          <p:cNvPr id="2" name="제목 1"/>
          <p:cNvSpPr>
            <a:spLocks noGrp="1"/>
          </p:cNvSpPr>
          <p:nvPr>
            <p:ph type="title" idx="0"/>
          </p:nvPr>
        </p:nvSpPr>
        <p:spPr>
          <a:xfrm>
            <a:off x="839788" y="457200"/>
            <a:ext cx="3932237" cy="1600200"/>
          </a:xfrm>
        </p:spPr>
        <p:txBody>
          <a:bodyPr anchor="b"/>
          <a:lstStyle>
            <a:lvl1pPr>
              <a:defRPr sz="3200"/>
            </a:lvl1pPr>
          </a:lstStyle>
          <a:p>
            <a:pPr lvl="0">
              <a:defRPr lang="ko-KR" altLang="en-US"/>
            </a:pPr>
            <a:r>
              <a:rPr lang="ko-KR" altLang="en-US"/>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lang="ko-KR" altLang="en-US"/>
            </a:pPr>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6" name="바닥글 개체 틀 5"/>
          <p:cNvSpPr>
            <a:spLocks noGrp="1"/>
          </p:cNvSpPr>
          <p:nvPr>
            <p:ph type="ftr" sz="quarter" idx="11"/>
          </p:nvPr>
        </p:nvSpPr>
        <p:spPr/>
        <p:txBody>
          <a:bodyPr/>
          <a:lstStyle/>
          <a:p>
            <a:pPr lvl="0">
              <a:defRPr lang="ko-KR" altLang="en-US"/>
            </a:pPr>
            <a:r>
              <a:rPr lang="ko-KR" altLang="en-US"/>
              <a:t/>
            </a: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idx="0"/>
          </p:nvPr>
        </p:nvSpPr>
        <p:spPr>
          <a:xfrm>
            <a:off x="839788" y="457200"/>
            <a:ext cx="3932237" cy="1600200"/>
          </a:xfrm>
        </p:spPr>
        <p:txBody>
          <a:bodyPr anchor="b"/>
          <a:lstStyle>
            <a:lvl1pPr>
              <a:defRPr sz="3200"/>
            </a:lvl1pPr>
          </a:lstStyle>
          <a:p>
            <a:pPr lvl="0">
              <a:defRPr lang="ko-KR" altLang="en-US"/>
            </a:pPr>
            <a:r>
              <a:rPr lang="ko-KR" altLang="en-US"/>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lang="ko-KR" altLang="en-US"/>
            </a:pPr>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pPr lvl="0">
              <a:defRPr lang="ko-KR" altLang="en-US"/>
            </a:pPr>
            <a:fld id="{8B390A40-6D27-4A7D-98C9-8A81D823990C}" type="datetime1">
              <a:rPr lang="ko-KR" altLang="en-US"/>
              <a:pPr lvl="0">
                <a:defRPr lang="ko-KR" altLang="en-US"/>
              </a:pPr>
              <a:t>2020-09-30</a:t>
            </a:fld>
            <a:endParaRPr lang="ko-KR" altLang="en-US"/>
          </a:p>
        </p:txBody>
      </p:sp>
      <p:sp>
        <p:nvSpPr>
          <p:cNvPr id="6" name="바닥글 개체 틀 5"/>
          <p:cNvSpPr>
            <a:spLocks noGrp="1"/>
          </p:cNvSpPr>
          <p:nvPr>
            <p:ph type="ftr" sz="quarter" idx="11"/>
          </p:nvPr>
        </p:nvSpPr>
        <p:spPr/>
        <p:txBody>
          <a:bodyPr/>
          <a:lstStyle/>
          <a:p>
            <a:pPr lvl="0">
              <a:defRPr lang="ko-KR" altLang="en-US"/>
            </a:pPr>
            <a:r>
              <a:rPr lang="ko-KR" altLang="en-US"/>
              <a:t/>
            </a: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B6B1E016-7B8F-413E-99A4-6DB5227B76FD}"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13" Type="http://schemas.openxmlformats.org/officeDocument/2006/relationships/image" Target="../media/image1.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9F5A4B50-4240-4583-99A7-D49E16CA0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E59A3754-8B48-4412-9FED-FF5AC8305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3550096-DC34-4E58-9EB7-DA07CEBF3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90A40-6D27-4A7D-98C9-8A81D823990C}" type="datetimeFigureOut">
              <a:rPr lang="ko-KR" altLang="en-US" smtClean="0"/>
              <a:t>2019-11-17</a:t>
            </a:fld>
            <a:endParaRPr lang="ko-KR" altLang="en-US"/>
          </a:p>
        </p:txBody>
      </p:sp>
      <p:sp>
        <p:nvSpPr>
          <p:cNvPr id="5" name="바닥글 개체 틀 4">
            <a:extLst>
              <a:ext uri="{FF2B5EF4-FFF2-40B4-BE49-F238E27FC236}">
                <a16:creationId xmlns:a16="http://schemas.microsoft.com/office/drawing/2014/main" id="{6819C0DA-15A8-4424-94EF-E68ECDA15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ABF5DEEE-46F7-4A5E-9895-EB1AB44F7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E016-7B8F-413E-99A4-6DB5227B76FD}" type="slidenum">
              <a:rPr lang="ko-KR" altLang="en-US" smtClean="0"/>
              <a:t>‹#›</a:t>
            </a:fld>
            <a:endParaRPr lang="ko-KR" altLang="en-US"/>
          </a:p>
        </p:txBody>
      </p:sp>
      <p:sp>
        <p:nvSpPr>
          <p:cNvPr id="7" name="TextBox 6">
            <a:extLst>
              <a:ext uri="{FF2B5EF4-FFF2-40B4-BE49-F238E27FC236}">
                <a16:creationId xmlns:a16="http://schemas.microsoft.com/office/drawing/2014/main" id="{D318B8BA-9128-4A7F-9688-60F282A53A5E}"/>
              </a:ext>
            </a:extLst>
          </p:cNvPr>
          <p:cNvSpPr txBox="1"/>
          <p:nvPr userDrawn="1"/>
        </p:nvSpPr>
        <p:spPr>
          <a:xfrm>
            <a:off x="10367024" y="6512330"/>
            <a:ext cx="1786066" cy="276999"/>
          </a:xfrm>
          <a:prstGeom prst="rect">
            <a:avLst/>
          </a:prstGeom>
          <a:noFill/>
        </p:spPr>
        <p:txBody>
          <a:bodyPr wrap="none" rtlCol="0">
            <a:spAutoFit/>
          </a:bodyPr>
          <a:lstStyle/>
          <a:p>
            <a:pPr algn="r"/>
            <a:r>
              <a:rPr lang="en-US" altLang="ko-KR" sz="1200" dirty="0" err="1">
                <a:solidFill>
                  <a:srgbClr val="404040"/>
                </a:solidFill>
              </a:rPr>
              <a:t>Saebyeol’s</a:t>
            </a:r>
            <a:r>
              <a:rPr lang="en-US" altLang="ko-KR" sz="1200" dirty="0">
                <a:solidFill>
                  <a:srgbClr val="404040"/>
                </a:solidFill>
              </a:rPr>
              <a:t> PowerPoint</a:t>
            </a:r>
            <a:endParaRPr lang="ko-KR" altLang="en-US" sz="1200" dirty="0">
              <a:solidFill>
                <a:srgbClr val="404040"/>
              </a:solidFill>
            </a:endParaRPr>
          </a:p>
        </p:txBody>
      </p:sp>
    </p:spTree>
    <p:extLst>
      <p:ext uri="{BB962C8B-B14F-4D97-AF65-F5344CB8AC3E}">
        <p14:creationId xmlns:p14="http://schemas.microsoft.com/office/powerpoint/2010/main" val="332896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7.xml"  /><Relationship Id="rId3"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jpeg"  /><Relationship Id="rId3" Type="http://schemas.openxmlformats.org/officeDocument/2006/relationships/image" Target="../media/image14.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16.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png"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7.xml"  /><Relationship Id="rId3" Type="http://schemas.openxmlformats.org/officeDocument/2006/relationships/image" Target="../media/image3.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7.xml"  /><Relationship Id="rId3" Type="http://schemas.openxmlformats.org/officeDocument/2006/relationships/image" Target="../media/image4.jpeg"  /><Relationship Id="rId4" Type="http://schemas.openxmlformats.org/officeDocument/2006/relationships/hyperlink" Target="https://www.youtube.com/watch?v=muB4_LNZ2Rk&amp;t=7s" TargetMode="Externa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jpe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731520" y="731520"/>
            <a:ext cx="1127760" cy="1127760"/>
          </a:xfrm>
          <a:prstGeom prst="rect">
            <a:avLst/>
          </a:prstGeom>
          <a:noFill/>
          <a:ln w="9525">
            <a:solidFill>
              <a:srgbClr val="8a8a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5" name="직사각형 4"/>
          <p:cNvSpPr/>
          <p:nvPr/>
        </p:nvSpPr>
        <p:spPr>
          <a:xfrm>
            <a:off x="731520" y="1859280"/>
            <a:ext cx="1127760" cy="1127760"/>
          </a:xfrm>
          <a:prstGeom prst="rect">
            <a:avLst/>
          </a:prstGeom>
          <a:noFill/>
          <a:ln w="9525">
            <a:solidFill>
              <a:srgbClr val="8a8a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직사각형 5"/>
          <p:cNvSpPr/>
          <p:nvPr/>
        </p:nvSpPr>
        <p:spPr>
          <a:xfrm>
            <a:off x="731520" y="2987040"/>
            <a:ext cx="1127760" cy="1127760"/>
          </a:xfrm>
          <a:prstGeom prst="rect">
            <a:avLst/>
          </a:prstGeom>
          <a:noFill/>
          <a:ln w="9525">
            <a:solidFill>
              <a:srgbClr val="8a8a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12" name="그룹 11"/>
          <p:cNvGrpSpPr/>
          <p:nvPr/>
        </p:nvGrpSpPr>
        <p:grpSpPr>
          <a:xfrm rot="0">
            <a:off x="355600" y="717231"/>
            <a:ext cx="2001520" cy="20635"/>
            <a:chOff x="355600" y="717231"/>
            <a:chExt cx="2001520" cy="20635"/>
          </a:xfrm>
        </p:grpSpPr>
        <p:cxnSp>
          <p:nvCxnSpPr>
            <p:cNvPr id="8" name="직선 연결선 7"/>
            <p:cNvCxnSpPr/>
            <p:nvPr/>
          </p:nvCxnSpPr>
          <p:spPr>
            <a:xfrm>
              <a:off x="355600" y="725168"/>
              <a:ext cx="2001520" cy="0"/>
            </a:xfrm>
            <a:prstGeom prst="line">
              <a:avLst/>
            </a:prstGeom>
            <a:noFill/>
            <a:ln w="1270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직선 연결선 8"/>
            <p:cNvCxnSpPr/>
            <p:nvPr/>
          </p:nvCxnSpPr>
          <p:spPr>
            <a:xfrm>
              <a:off x="563623" y="737866"/>
              <a:ext cx="1463554"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직선 연결선 10"/>
            <p:cNvCxnSpPr/>
            <p:nvPr/>
          </p:nvCxnSpPr>
          <p:spPr>
            <a:xfrm>
              <a:off x="624583" y="717231"/>
              <a:ext cx="1463554"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그룹 12"/>
          <p:cNvGrpSpPr/>
          <p:nvPr/>
        </p:nvGrpSpPr>
        <p:grpSpPr>
          <a:xfrm rot="5400000">
            <a:off x="868837" y="3636062"/>
            <a:ext cx="2001520" cy="20635"/>
            <a:chOff x="355600" y="717231"/>
            <a:chExt cx="2001520" cy="20635"/>
          </a:xfrm>
        </p:grpSpPr>
        <p:cxnSp>
          <p:nvCxnSpPr>
            <p:cNvPr id="14" name="직선 연결선 13"/>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직선 연결선 14"/>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직선 연결선 15"/>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그룹 16"/>
          <p:cNvGrpSpPr/>
          <p:nvPr/>
        </p:nvGrpSpPr>
        <p:grpSpPr>
          <a:xfrm rot="5400000">
            <a:off x="-258924" y="3641379"/>
            <a:ext cx="2001520" cy="20635"/>
            <a:chOff x="355600" y="717231"/>
            <a:chExt cx="2001520" cy="20635"/>
          </a:xfrm>
        </p:grpSpPr>
        <p:cxnSp>
          <p:nvCxnSpPr>
            <p:cNvPr id="18" name="직선 연결선 17"/>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직선 연결선 18"/>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직선 연결선 19"/>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그룹 20"/>
          <p:cNvGrpSpPr/>
          <p:nvPr/>
        </p:nvGrpSpPr>
        <p:grpSpPr>
          <a:xfrm rot="5400000">
            <a:off x="-258925" y="2244791"/>
            <a:ext cx="2001520" cy="20635"/>
            <a:chOff x="355600" y="717231"/>
            <a:chExt cx="2001520" cy="20635"/>
          </a:xfrm>
        </p:grpSpPr>
        <p:cxnSp>
          <p:nvCxnSpPr>
            <p:cNvPr id="22" name="직선 연결선 21"/>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직선 연결선 22"/>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직선 연결선 23"/>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그룹 24"/>
          <p:cNvGrpSpPr/>
          <p:nvPr/>
        </p:nvGrpSpPr>
        <p:grpSpPr>
          <a:xfrm rot="5400000">
            <a:off x="-258926" y="848203"/>
            <a:ext cx="2001520" cy="20635"/>
            <a:chOff x="355600" y="717231"/>
            <a:chExt cx="2001520" cy="20635"/>
          </a:xfrm>
        </p:grpSpPr>
        <p:cxnSp>
          <p:nvCxnSpPr>
            <p:cNvPr id="26" name="직선 연결선 25"/>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직선 연결선 26"/>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직선 연결선 27"/>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그룹 28"/>
          <p:cNvGrpSpPr/>
          <p:nvPr/>
        </p:nvGrpSpPr>
        <p:grpSpPr>
          <a:xfrm rot="5400000">
            <a:off x="868522" y="1285082"/>
            <a:ext cx="2001520" cy="20635"/>
            <a:chOff x="355600" y="717231"/>
            <a:chExt cx="2001520" cy="20635"/>
          </a:xfrm>
        </p:grpSpPr>
        <p:cxnSp>
          <p:nvCxnSpPr>
            <p:cNvPr id="30" name="직선 연결선 29"/>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직선 연결선 30"/>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직선 연결선 31"/>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그룹 32"/>
          <p:cNvGrpSpPr/>
          <p:nvPr/>
        </p:nvGrpSpPr>
        <p:grpSpPr>
          <a:xfrm rot="5400000">
            <a:off x="869152" y="2581252"/>
            <a:ext cx="2001520" cy="20635"/>
            <a:chOff x="355600" y="717231"/>
            <a:chExt cx="2001520" cy="20635"/>
          </a:xfrm>
        </p:grpSpPr>
        <p:cxnSp>
          <p:nvCxnSpPr>
            <p:cNvPr id="34" name="직선 연결선 33"/>
            <p:cNvCxnSpPr/>
            <p:nvPr/>
          </p:nvCxnSpPr>
          <p:spPr>
            <a:xfrm>
              <a:off x="355600" y="725168"/>
              <a:ext cx="2001520" cy="0"/>
            </a:xfrm>
            <a:prstGeom prst="line">
              <a:avLst/>
            </a:prstGeom>
            <a:noFill/>
            <a:ln w="1905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직선 연결선 34"/>
            <p:cNvCxnSpPr/>
            <p:nvPr/>
          </p:nvCxnSpPr>
          <p:spPr>
            <a:xfrm>
              <a:off x="563623" y="737866"/>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직선 연결선 35"/>
            <p:cNvCxnSpPr/>
            <p:nvPr/>
          </p:nvCxnSpPr>
          <p:spPr>
            <a:xfrm>
              <a:off x="624583" y="717231"/>
              <a:ext cx="1463554" cy="0"/>
            </a:xfrm>
            <a:prstGeom prst="line">
              <a:avLst/>
            </a:prstGeom>
            <a:noFill/>
            <a:ln w="1905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그룹 36"/>
          <p:cNvGrpSpPr/>
          <p:nvPr/>
        </p:nvGrpSpPr>
        <p:grpSpPr>
          <a:xfrm rot="0">
            <a:off x="476102" y="4094164"/>
            <a:ext cx="2001520" cy="20635"/>
            <a:chOff x="355600" y="717231"/>
            <a:chExt cx="2001520" cy="20635"/>
          </a:xfrm>
        </p:grpSpPr>
        <p:cxnSp>
          <p:nvCxnSpPr>
            <p:cNvPr id="38" name="직선 연결선 37"/>
            <p:cNvCxnSpPr/>
            <p:nvPr/>
          </p:nvCxnSpPr>
          <p:spPr>
            <a:xfrm>
              <a:off x="355600" y="725168"/>
              <a:ext cx="2001520" cy="0"/>
            </a:xfrm>
            <a:prstGeom prst="line">
              <a:avLst/>
            </a:prstGeom>
            <a:noFill/>
            <a:ln w="1270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직선 연결선 38"/>
            <p:cNvCxnSpPr/>
            <p:nvPr/>
          </p:nvCxnSpPr>
          <p:spPr>
            <a:xfrm>
              <a:off x="563623" y="737866"/>
              <a:ext cx="1463554"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직선 연결선 39"/>
            <p:cNvCxnSpPr/>
            <p:nvPr/>
          </p:nvCxnSpPr>
          <p:spPr>
            <a:xfrm>
              <a:off x="624583" y="717231"/>
              <a:ext cx="1463554"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42" name="직선 연결선 41"/>
          <p:cNvCxnSpPr/>
          <p:nvPr/>
        </p:nvCxnSpPr>
        <p:spPr>
          <a:xfrm>
            <a:off x="563623" y="1842610"/>
            <a:ext cx="1411227" cy="0"/>
          </a:xfrm>
          <a:prstGeom prst="line">
            <a:avLst/>
          </a:prstGeom>
          <a:noFill/>
          <a:ln w="12700">
            <a:solidFill>
              <a:srgbClr val="8a8a8a">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직선 연결선 42"/>
          <p:cNvCxnSpPr/>
          <p:nvPr/>
        </p:nvCxnSpPr>
        <p:spPr>
          <a:xfrm>
            <a:off x="623165" y="1855308"/>
            <a:ext cx="1303002"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직선 연결선 43"/>
          <p:cNvCxnSpPr/>
          <p:nvPr/>
        </p:nvCxnSpPr>
        <p:spPr>
          <a:xfrm>
            <a:off x="684125" y="1841616"/>
            <a:ext cx="1242042"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직선 연결선 48"/>
          <p:cNvCxnSpPr/>
          <p:nvPr/>
        </p:nvCxnSpPr>
        <p:spPr>
          <a:xfrm>
            <a:off x="731517" y="2993076"/>
            <a:ext cx="1242042" cy="0"/>
          </a:xfrm>
          <a:prstGeom prst="line">
            <a:avLst/>
          </a:prstGeom>
          <a:noFill/>
          <a:ln w="12700">
            <a:solidFill>
              <a:srgbClr val="8a8a8a">
                <a:alpha val="7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직선 연결선 49"/>
          <p:cNvCxnSpPr/>
          <p:nvPr/>
        </p:nvCxnSpPr>
        <p:spPr>
          <a:xfrm>
            <a:off x="563623" y="2994837"/>
            <a:ext cx="1242042" cy="0"/>
          </a:xfrm>
          <a:prstGeom prst="line">
            <a:avLst/>
          </a:prstGeom>
          <a:noFill/>
          <a:ln w="1270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708660" y="838110"/>
            <a:ext cx="5716905" cy="903060"/>
          </a:xfrm>
          <a:prstGeom prst="rect">
            <a:avLst/>
          </a:prstGeom>
          <a:noFill/>
        </p:spPr>
        <p:txBody>
          <a:bodyPr wrap="none">
            <a:spAutoFit/>
          </a:bodyPr>
          <a:lstStyle/>
          <a:p>
            <a:pPr algn="ctr">
              <a:defRPr lang="ko-KR" altLang="en-US"/>
            </a:pPr>
            <a:r>
              <a:rPr lang="ko-KR" altLang="en-US" sz="5400" b="1">
                <a:latin typeface="함초롬바탕"/>
                <a:ea typeface="함초롬바탕"/>
              </a:rPr>
              <a:t>독도가 한국영토인</a:t>
            </a:r>
            <a:endParaRPr lang="ko-KR" altLang="en-US" sz="5400" b="1">
              <a:latin typeface="함초롬바탕"/>
              <a:ea typeface="함초롬바탕"/>
            </a:endParaRPr>
          </a:p>
        </p:txBody>
      </p:sp>
      <p:sp>
        <p:nvSpPr>
          <p:cNvPr id="52" name="TextBox 51"/>
          <p:cNvSpPr txBox="1"/>
          <p:nvPr/>
        </p:nvSpPr>
        <p:spPr>
          <a:xfrm>
            <a:off x="755227" y="1954842"/>
            <a:ext cx="6583680" cy="910278"/>
          </a:xfrm>
          <a:prstGeom prst="rect">
            <a:avLst/>
          </a:prstGeom>
          <a:noFill/>
        </p:spPr>
        <p:txBody>
          <a:bodyPr wrap="none">
            <a:spAutoFit/>
          </a:bodyPr>
          <a:lstStyle/>
          <a:p>
            <a:pPr algn="ctr">
              <a:defRPr lang="ko-KR" altLang="en-US"/>
            </a:pPr>
            <a:r>
              <a:rPr lang="ko-KR" altLang="en-US" sz="5400" b="1">
                <a:latin typeface="함초롬바탕"/>
                <a:ea typeface="함초롬바탕"/>
              </a:rPr>
              <a:t>역사적 지리적 근거와</a:t>
            </a:r>
            <a:endParaRPr lang="ko-KR" altLang="en-US" sz="5400" b="1">
              <a:latin typeface="함초롬바탕"/>
              <a:ea typeface="함초롬바탕"/>
            </a:endParaRPr>
          </a:p>
        </p:txBody>
      </p:sp>
      <p:sp>
        <p:nvSpPr>
          <p:cNvPr id="53" name="TextBox 52"/>
          <p:cNvSpPr txBox="1"/>
          <p:nvPr/>
        </p:nvSpPr>
        <p:spPr>
          <a:xfrm>
            <a:off x="496992" y="2974032"/>
            <a:ext cx="4592956" cy="910263"/>
          </a:xfrm>
          <a:prstGeom prst="rect">
            <a:avLst/>
          </a:prstGeom>
          <a:noFill/>
        </p:spPr>
        <p:txBody>
          <a:bodyPr wrap="none">
            <a:spAutoFit/>
          </a:bodyPr>
          <a:lstStyle/>
          <a:p>
            <a:pPr algn="ctr">
              <a:defRPr lang="ko-KR" altLang="en-US"/>
            </a:pPr>
            <a:r>
              <a:rPr lang="ko-KR" altLang="en-US" sz="5400" b="1">
                <a:latin typeface="함초롬바탕"/>
                <a:ea typeface="함초롬바탕"/>
              </a:rPr>
              <a:t> 국제법적 지위</a:t>
            </a:r>
            <a:endParaRPr lang="ko-KR" altLang="en-US" sz="5400" b="1">
              <a:latin typeface="함초롬바탕"/>
              <a:ea typeface="함초롬바탕"/>
            </a:endParaRPr>
          </a:p>
        </p:txBody>
      </p:sp>
      <p:pic>
        <p:nvPicPr>
          <p:cNvPr id="55" name="그림 54" descr="식물, 꽃, 분홍색, 하얀색이(가) 표시된 사진  자동 생성된 설명"/>
          <p:cNvPicPr>
            <a:picLocks noChangeAspect="1"/>
          </p:cNvPicPr>
          <p:nvPr/>
        </p:nvPicPr>
        <p:blipFill rotWithShape="1">
          <a:blip r:embed="rId3"/>
          <a:stretch>
            <a:fillRect/>
          </a:stretch>
        </p:blipFill>
        <p:spPr>
          <a:xfrm>
            <a:off x="5642356" y="1337930"/>
            <a:ext cx="6393610" cy="5334668"/>
          </a:xfrm>
          <a:prstGeom prst="rect">
            <a:avLst/>
          </a:prstGeom>
        </p:spPr>
      </p:pic>
      <p:sp>
        <p:nvSpPr>
          <p:cNvPr id="56" name=""/>
          <p:cNvSpPr txBox="1"/>
          <p:nvPr/>
        </p:nvSpPr>
        <p:spPr>
          <a:xfrm>
            <a:off x="8701512" y="5126145"/>
            <a:ext cx="3490488" cy="1731855"/>
          </a:xfrm>
          <a:prstGeom prst="rect">
            <a:avLst/>
          </a:prstGeom>
        </p:spPr>
        <p:txBody>
          <a:bodyPr wrap="square">
            <a:spAutoFit/>
          </a:bodyPr>
          <a:p>
            <a:pPr>
              <a:defRPr lang="ko-KR" altLang="en-US"/>
            </a:pPr>
            <a:r>
              <a:rPr lang="ko-KR" altLang="en-US" sz="2700" b="1">
                <a:latin typeface="함초롬바탕"/>
                <a:ea typeface="함초롬바탕"/>
                <a:cs typeface="함초롬바탕"/>
              </a:rPr>
              <a:t>과목</a:t>
            </a:r>
            <a:r>
              <a:rPr lang="en-US" altLang="ko-KR" sz="2700" b="1">
                <a:latin typeface="함초롬바탕"/>
                <a:ea typeface="함초롬바탕"/>
                <a:cs typeface="함초롬바탕"/>
              </a:rPr>
              <a:t>:</a:t>
            </a:r>
            <a:r>
              <a:rPr lang="ko-KR" altLang="en-US" sz="2700" b="1">
                <a:latin typeface="함초롬바탕"/>
                <a:ea typeface="함초롬바탕"/>
                <a:cs typeface="함초롬바탕"/>
              </a:rPr>
              <a:t> 독도영토학</a:t>
            </a:r>
            <a:endParaRPr lang="ko-KR" altLang="en-US" sz="2700" b="1">
              <a:latin typeface="함초롬바탕"/>
              <a:ea typeface="함초롬바탕"/>
              <a:cs typeface="함초롬바탕"/>
            </a:endParaRPr>
          </a:p>
          <a:p>
            <a:pPr>
              <a:defRPr lang="ko-KR" altLang="en-US"/>
            </a:pPr>
            <a:r>
              <a:rPr lang="ko-KR" altLang="en-US" sz="2700" b="1">
                <a:latin typeface="함초롬바탕"/>
                <a:ea typeface="함초롬바탕"/>
                <a:cs typeface="함초롬바탕"/>
              </a:rPr>
              <a:t>학과</a:t>
            </a:r>
            <a:r>
              <a:rPr lang="en-US" altLang="ko-KR" sz="2700" b="1">
                <a:latin typeface="함초롬바탕"/>
                <a:ea typeface="함초롬바탕"/>
                <a:cs typeface="함초롬바탕"/>
              </a:rPr>
              <a:t>: </a:t>
            </a:r>
            <a:r>
              <a:rPr lang="ko-KR" altLang="en-US" sz="2700" b="1">
                <a:latin typeface="함초롬바탕"/>
                <a:ea typeface="함초롬바탕"/>
                <a:cs typeface="함초롬바탕"/>
              </a:rPr>
              <a:t>영어영문학과</a:t>
            </a:r>
            <a:endParaRPr lang="ko-KR" altLang="en-US" sz="2700" b="1">
              <a:latin typeface="함초롬바탕"/>
              <a:ea typeface="함초롬바탕"/>
              <a:cs typeface="함초롬바탕"/>
            </a:endParaRPr>
          </a:p>
          <a:p>
            <a:pPr>
              <a:defRPr lang="ko-KR" altLang="en-US"/>
            </a:pPr>
            <a:r>
              <a:rPr lang="ko-KR" altLang="en-US" sz="2700" b="1">
                <a:latin typeface="함초롬바탕"/>
                <a:ea typeface="함초롬바탕"/>
                <a:cs typeface="함초롬바탕"/>
              </a:rPr>
              <a:t>학번</a:t>
            </a:r>
            <a:r>
              <a:rPr lang="en-US" altLang="ko-KR" sz="2700" b="1">
                <a:latin typeface="함초롬바탕"/>
                <a:ea typeface="함초롬바탕"/>
                <a:cs typeface="함초롬바탕"/>
              </a:rPr>
              <a:t>: 2</a:t>
            </a:r>
            <a:r>
              <a:rPr lang="ko-KR" altLang="en-US" sz="2700" b="1">
                <a:latin typeface="함초롬바탕"/>
                <a:ea typeface="함초롬바탕"/>
                <a:cs typeface="함초롬바탕"/>
              </a:rPr>
              <a:t>1502308</a:t>
            </a:r>
            <a:endParaRPr lang="ko-KR" altLang="en-US" sz="2700" b="1">
              <a:latin typeface="함초롬바탕"/>
              <a:ea typeface="함초롬바탕"/>
              <a:cs typeface="함초롬바탕"/>
            </a:endParaRPr>
          </a:p>
          <a:p>
            <a:pPr>
              <a:defRPr lang="ko-KR" altLang="en-US"/>
            </a:pPr>
            <a:r>
              <a:rPr lang="ko-KR" altLang="en-US" sz="2700" b="1">
                <a:latin typeface="함초롬바탕"/>
                <a:ea typeface="함초롬바탕"/>
                <a:cs typeface="함초롬바탕"/>
              </a:rPr>
              <a:t>이름</a:t>
            </a:r>
            <a:r>
              <a:rPr lang="en-US" altLang="ko-KR" sz="2700" b="1">
                <a:latin typeface="함초롬바탕"/>
                <a:ea typeface="함초롬바탕"/>
                <a:cs typeface="함초롬바탕"/>
              </a:rPr>
              <a:t>: </a:t>
            </a:r>
            <a:r>
              <a:rPr lang="ko-KR" altLang="en-US" sz="2700" b="1">
                <a:latin typeface="함초롬바탕"/>
                <a:ea typeface="함초롬바탕"/>
                <a:cs typeface="함초롬바탕"/>
              </a:rPr>
              <a:t>김기성</a:t>
            </a:r>
            <a:endParaRPr lang="ko-KR" altLang="en-US" sz="2700" b="1">
              <a:latin typeface="함초롬바탕"/>
              <a:ea typeface="함초롬바탕"/>
              <a:cs typeface="함초롬바탕"/>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67500" y="3460325"/>
            <a:ext cx="5524500" cy="3405295"/>
          </a:xfrm>
          <a:prstGeom prst="rect">
            <a:avLst/>
          </a:prstGeom>
          <a:noFill/>
        </p:spPr>
        <p:txBody>
          <a:bodyPr wrap="square">
            <a:spAutoFit/>
          </a:bodyPr>
          <a:lstStyle/>
          <a:p>
            <a:pPr algn="just">
              <a:defRPr lang="ko-KR" altLang="en-US"/>
            </a:pPr>
            <a:r>
              <a:rPr lang="ko-KR" altLang="en-US" sz="3100" b="1">
                <a:latin typeface="함초롬바탕"/>
                <a:ea typeface="함초롬바탕"/>
              </a:rPr>
              <a:t>독도에서 가장 가까운 우리나라 울릉도(독도로부터 87.4㎞)에서는 맑은 날이면 육안으로 독도를 볼 수 있습니다. 이러한 지리적 특성으로 인하여 독도는 역사적으로 울릉도의 일부로 인식되어 왔습니다. </a:t>
            </a:r>
            <a:endParaRPr lang="ko-KR" altLang="en-US" sz="3100" b="1">
              <a:latin typeface="함초롬바탕"/>
              <a:ea typeface="함초롬바탕"/>
            </a:endParaRPr>
          </a:p>
        </p:txBody>
      </p:sp>
      <p:pic>
        <p:nvPicPr>
          <p:cNvPr id="14" name=""/>
          <p:cNvPicPr>
            <a:picLocks noChangeAspect="1"/>
          </p:cNvPicPr>
          <p:nvPr/>
        </p:nvPicPr>
        <p:blipFill rotWithShape="1">
          <a:blip r:embed="rId2"/>
          <a:stretch>
            <a:fillRect/>
          </a:stretch>
        </p:blipFill>
        <p:spPr>
          <a:xfrm>
            <a:off x="0" y="0"/>
            <a:ext cx="6659033" cy="4618566"/>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56000" y="3928954"/>
            <a:ext cx="8636000" cy="2929045"/>
          </a:xfrm>
          <a:prstGeom prst="rect">
            <a:avLst/>
          </a:prstGeom>
          <a:noFill/>
        </p:spPr>
        <p:txBody>
          <a:bodyPr wrap="square">
            <a:spAutoFit/>
          </a:bodyPr>
          <a:lstStyle/>
          <a:p>
            <a:pPr algn="just">
              <a:defRPr lang="ko-KR" altLang="en-US"/>
            </a:pPr>
            <a:r>
              <a:rPr lang="ko-KR" altLang="en-US" sz="3100" b="1">
                <a:latin typeface="함초롬바탕"/>
                <a:ea typeface="함초롬바탕"/>
              </a:rPr>
              <a:t>지리적 특성 때문에 독도는 먼 옛날부터 울릉도의 일부로 생각되어 왔다. 이에 비해 독도와 가장 가까운 일본 땅은 오키 섬으로 독도에서 157.5㎞나 떨어져 있다. 그래서 우리나라 땅인 울릉도와 훨씬 가까이 있는 독도는 우리 땅에 포함되어야 하는 것이 당연하다.</a:t>
            </a:r>
            <a:endParaRPr lang="ko-KR" altLang="en-US" sz="3100" b="1">
              <a:latin typeface="함초롬바탕"/>
              <a:ea typeface="함초롬바탕"/>
            </a:endParaRPr>
          </a:p>
        </p:txBody>
      </p:sp>
      <p:pic>
        <p:nvPicPr>
          <p:cNvPr id="16" name=""/>
          <p:cNvPicPr>
            <a:picLocks noChangeAspect="1"/>
          </p:cNvPicPr>
          <p:nvPr/>
        </p:nvPicPr>
        <p:blipFill rotWithShape="1">
          <a:blip r:embed="rId2"/>
          <a:stretch>
            <a:fillRect/>
          </a:stretch>
        </p:blipFill>
        <p:spPr>
          <a:xfrm>
            <a:off x="0" y="0"/>
            <a:ext cx="8470900" cy="3712633"/>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55999" y="5351143"/>
            <a:ext cx="8636000" cy="1506857"/>
          </a:xfrm>
          <a:prstGeom prst="rect">
            <a:avLst/>
          </a:prstGeom>
          <a:noFill/>
        </p:spPr>
        <p:txBody>
          <a:bodyPr wrap="square">
            <a:spAutoFit/>
          </a:bodyPr>
          <a:lstStyle/>
          <a:p>
            <a:pPr algn="just">
              <a:defRPr lang="ko-KR" altLang="en-US"/>
            </a:pPr>
            <a:r>
              <a:rPr lang="ko-KR" altLang="en-US" sz="3100" b="1">
                <a:latin typeface="함초롬바탕"/>
                <a:ea typeface="함초롬바탕"/>
              </a:rPr>
              <a:t>『세종실록』「지리지」(1432년)에는 울릉도를 ‘본도’라 하고 독도의 당시 명칭인 우산도를 울릉도의 ‘속도’라고 하였다.</a:t>
            </a:r>
            <a:endParaRPr lang="ko-KR" altLang="en-US" sz="3100" b="1">
              <a:latin typeface="함초롬바탕"/>
              <a:ea typeface="함초롬바탕"/>
            </a:endParaRPr>
          </a:p>
        </p:txBody>
      </p:sp>
      <p:pic>
        <p:nvPicPr>
          <p:cNvPr id="17" name=""/>
          <p:cNvPicPr>
            <a:picLocks noChangeAspect="1"/>
          </p:cNvPicPr>
          <p:nvPr/>
        </p:nvPicPr>
        <p:blipFill rotWithShape="1">
          <a:blip r:embed="rId2"/>
          <a:stretch>
            <a:fillRect/>
          </a:stretch>
        </p:blipFill>
        <p:spPr>
          <a:xfrm>
            <a:off x="3746500" y="0"/>
            <a:ext cx="4699000" cy="4584699"/>
          </a:xfrm>
          <a:prstGeom prst="rect">
            <a:avLst/>
          </a:prstGeom>
        </p:spPr>
      </p:pic>
      <p:pic>
        <p:nvPicPr>
          <p:cNvPr id="18" name=""/>
          <p:cNvPicPr>
            <a:picLocks noChangeAspect="1"/>
          </p:cNvPicPr>
          <p:nvPr/>
        </p:nvPicPr>
        <p:blipFill rotWithShape="1">
          <a:blip r:embed="rId3"/>
          <a:stretch>
            <a:fillRect/>
          </a:stretch>
        </p:blipFill>
        <p:spPr>
          <a:xfrm>
            <a:off x="0" y="0"/>
            <a:ext cx="3937000" cy="4605866"/>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17" name=""/>
          <p:cNvPicPr>
            <a:picLocks noChangeAspect="1"/>
          </p:cNvPicPr>
          <p:nvPr/>
        </p:nvPicPr>
        <p:blipFill rotWithShape="1">
          <a:blip r:embed="rId2"/>
          <a:stretch>
            <a:fillRect/>
          </a:stretch>
        </p:blipFill>
        <p:spPr>
          <a:xfrm>
            <a:off x="0" y="0"/>
            <a:ext cx="7089773" cy="3429000"/>
          </a:xfrm>
          <a:prstGeom prst="rect">
            <a:avLst/>
          </a:prstGeom>
        </p:spPr>
      </p:pic>
      <p:sp>
        <p:nvSpPr>
          <p:cNvPr id="6" name="TextBox 5"/>
          <p:cNvSpPr txBox="1"/>
          <p:nvPr/>
        </p:nvSpPr>
        <p:spPr>
          <a:xfrm>
            <a:off x="7048500" y="1567073"/>
            <a:ext cx="5143500" cy="5290926"/>
          </a:xfrm>
          <a:prstGeom prst="rect">
            <a:avLst/>
          </a:prstGeom>
          <a:noFill/>
        </p:spPr>
        <p:txBody>
          <a:bodyPr wrap="square">
            <a:spAutoFit/>
          </a:bodyPr>
          <a:lstStyle/>
          <a:p>
            <a:pPr algn="just">
              <a:defRPr lang="ko-KR" altLang="en-US"/>
            </a:pPr>
            <a:r>
              <a:rPr lang="ko-KR" altLang="en-US" sz="3100" b="1">
                <a:latin typeface="함초롬바탕"/>
                <a:ea typeface="함초롬바탕"/>
              </a:rPr>
              <a:t>『세종실록』「지리지」 (1454년)</a:t>
            </a:r>
            <a:endParaRPr lang="ko-KR" altLang="en-US" sz="3100" b="1">
              <a:latin typeface="함초롬바탕"/>
              <a:ea typeface="함초롬바탕"/>
            </a:endParaRPr>
          </a:p>
          <a:p>
            <a:pPr algn="just">
              <a:defRPr lang="ko-KR" altLang="en-US"/>
            </a:pPr>
            <a:r>
              <a:rPr lang="ko-KR" altLang="en-US" sz="3100" b="1">
                <a:latin typeface="함초롬바탕"/>
                <a:ea typeface="함초롬바탕"/>
              </a:rPr>
              <a:t>우산(于山)과 무릉(武陵) 두 섬이 (울진)현의 정동쪽 바다 가운데 있다.</a:t>
            </a:r>
            <a:endParaRPr lang="ko-KR" altLang="en-US" sz="3100" b="1">
              <a:latin typeface="함초롬바탕"/>
              <a:ea typeface="함초롬바탕"/>
            </a:endParaRPr>
          </a:p>
          <a:p>
            <a:pPr algn="just">
              <a:defRPr lang="ko-KR" altLang="en-US"/>
            </a:pPr>
            <a:endParaRPr lang="ko-KR" altLang="en-US" sz="3100" b="1">
              <a:latin typeface="함초롬바탕"/>
              <a:ea typeface="함초롬바탕"/>
            </a:endParaRPr>
          </a:p>
          <a:p>
            <a:pPr algn="just">
              <a:defRPr lang="ko-KR" altLang="en-US"/>
            </a:pPr>
            <a:r>
              <a:rPr lang="ko-KR" altLang="en-US" sz="3100" b="1">
                <a:latin typeface="함초롬바탕"/>
                <a:ea typeface="함초롬바탕"/>
              </a:rPr>
              <a:t>두 섬은 서로 멀리 떨어져 있지 않아, 날씨가 맑으면 바라볼 수 있다.</a:t>
            </a:r>
            <a:endParaRPr lang="ko-KR" altLang="en-US" sz="3100" b="1">
              <a:latin typeface="함초롬바탕"/>
              <a:ea typeface="함초롬바탕"/>
            </a:endParaRPr>
          </a:p>
          <a:p>
            <a:pPr algn="just">
              <a:defRPr lang="ko-KR" altLang="en-US"/>
            </a:pPr>
            <a:endParaRPr lang="ko-KR" altLang="en-US" sz="3100" b="1">
              <a:latin typeface="함초롬바탕"/>
              <a:ea typeface="함초롬바탕"/>
            </a:endParaRPr>
          </a:p>
          <a:p>
            <a:pPr algn="just">
              <a:defRPr lang="ko-KR" altLang="en-US"/>
            </a:pPr>
            <a:r>
              <a:rPr lang="ko-KR" altLang="en-US" sz="3100" b="1">
                <a:latin typeface="함초롬바탕"/>
                <a:ea typeface="함초롬바탕"/>
              </a:rPr>
              <a:t>신라 때에 우산국 또는 울릉도라 하였다.</a:t>
            </a:r>
            <a:endParaRPr lang="ko-KR" altLang="en-US" sz="3100" b="1">
              <a:latin typeface="함초롬바탕"/>
              <a:ea typeface="함초롬바탕"/>
            </a:endParaRPr>
          </a:p>
        </p:txBody>
      </p:sp>
      <p:pic>
        <p:nvPicPr>
          <p:cNvPr id="18" name=""/>
          <p:cNvPicPr>
            <a:picLocks noChangeAspect="1"/>
          </p:cNvPicPr>
          <p:nvPr/>
        </p:nvPicPr>
        <p:blipFill rotWithShape="1">
          <a:blip r:embed="rId3"/>
          <a:stretch>
            <a:fillRect/>
          </a:stretch>
        </p:blipFill>
        <p:spPr>
          <a:xfrm>
            <a:off x="0" y="3132666"/>
            <a:ext cx="5238750" cy="3419475"/>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9498" y="0"/>
            <a:ext cx="7302502" cy="6227445"/>
          </a:xfrm>
          <a:prstGeom prst="rect">
            <a:avLst/>
          </a:prstGeom>
          <a:noFill/>
        </p:spPr>
        <p:txBody>
          <a:bodyPr wrap="square">
            <a:spAutoFit/>
          </a:bodyPr>
          <a:lstStyle/>
          <a:p>
            <a:pPr algn="just">
              <a:defRPr lang="ko-KR" altLang="en-US"/>
            </a:pPr>
            <a:r>
              <a:rPr lang="ko-KR" altLang="en-US" sz="3100" b="1">
                <a:latin typeface="함초롬바탕"/>
                <a:ea typeface="함초롬바탕"/>
              </a:rPr>
              <a:t>한국방공식별구역(KADIZ)은 대한민국의 영토를 지키기 위해 하늘에 설정해 놓은 구역으로 말그대로 식별하는 구역입니다.</a:t>
            </a:r>
            <a:endParaRPr lang="ko-KR" altLang="en-US" sz="3100" b="1">
              <a:latin typeface="함초롬바탕"/>
              <a:ea typeface="함초롬바탕"/>
            </a:endParaRPr>
          </a:p>
          <a:p>
            <a:pPr algn="just">
              <a:defRPr lang="ko-KR" altLang="en-US"/>
            </a:pPr>
            <a:r>
              <a:rPr lang="ko-KR" altLang="en-US" sz="3100" b="1">
                <a:latin typeface="함초롬바탕"/>
                <a:ea typeface="함초롬바탕"/>
              </a:rPr>
              <a:t>이 구역안에 적기나 미확인 항공기가 나타날 경우 공군은 곧바로 출격을 하게 됩니다.  1951년 미태평양공군사령부가 극동아시아 방위를 목적으로 설정하였으며 우리는 동쪽과 남쪽으로 일본방공식별구역(JADIZ)과 맞닿아 있습니다.</a:t>
            </a:r>
            <a:endParaRPr lang="ko-KR" altLang="en-US" sz="3100" b="1">
              <a:latin typeface="함초롬바탕"/>
              <a:ea typeface="함초롬바탕"/>
            </a:endParaRPr>
          </a:p>
          <a:p>
            <a:pPr algn="just">
              <a:defRPr lang="ko-KR" altLang="en-US"/>
            </a:pPr>
            <a:r>
              <a:rPr lang="ko-KR" altLang="en-US" sz="3100" b="1">
                <a:latin typeface="함초롬바탕"/>
                <a:ea typeface="함초롬바탕"/>
              </a:rPr>
              <a:t>당시 지도에도 분명 독도는 우리 KADIZ 안에 있음을 명확히 보여주고 있습니다.</a:t>
            </a:r>
            <a:endParaRPr lang="ko-KR" altLang="en-US" sz="3100" b="1">
              <a:latin typeface="함초롬바탕"/>
              <a:ea typeface="함초롬바탕"/>
            </a:endParaRPr>
          </a:p>
          <a:p>
            <a:pPr algn="just">
              <a:defRPr lang="ko-KR" altLang="en-US"/>
            </a:pPr>
            <a:endParaRPr lang="ko-KR" altLang="en-US" sz="3100" b="1">
              <a:latin typeface="함초롬바탕"/>
              <a:ea typeface="함초롬바탕"/>
            </a:endParaRPr>
          </a:p>
          <a:p>
            <a:pPr algn="just">
              <a:defRPr lang="ko-KR" altLang="en-US"/>
            </a:pPr>
            <a:endParaRPr lang="ko-KR" altLang="en-US" sz="3100" b="1">
              <a:latin typeface="함초롬바탕"/>
              <a:ea typeface="함초롬바탕"/>
            </a:endParaRPr>
          </a:p>
        </p:txBody>
      </p:sp>
      <p:pic>
        <p:nvPicPr>
          <p:cNvPr id="17" name=""/>
          <p:cNvPicPr>
            <a:picLocks noChangeAspect="1"/>
          </p:cNvPicPr>
          <p:nvPr/>
        </p:nvPicPr>
        <p:blipFill rotWithShape="1">
          <a:blip r:embed="rId2"/>
          <a:stretch>
            <a:fillRect/>
          </a:stretch>
        </p:blipFill>
        <p:spPr>
          <a:xfrm>
            <a:off x="0" y="0"/>
            <a:ext cx="4935008" cy="3993091"/>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9498" y="0"/>
            <a:ext cx="7302502" cy="560070"/>
          </a:xfrm>
          <a:prstGeom prst="rect">
            <a:avLst/>
          </a:prstGeom>
          <a:noFill/>
        </p:spPr>
        <p:txBody>
          <a:bodyPr wrap="square">
            <a:spAutoFit/>
          </a:bodyPr>
          <a:lstStyle/>
          <a:p>
            <a:pPr algn="just">
              <a:defRPr lang="ko-KR" altLang="en-US"/>
            </a:pPr>
            <a:endParaRPr lang="ko-KR" altLang="en-US" sz="3100" b="1">
              <a:latin typeface="함초롬바탕"/>
              <a:ea typeface="함초롬바탕"/>
            </a:endParaRPr>
          </a:p>
        </p:txBody>
      </p:sp>
      <p:pic>
        <p:nvPicPr>
          <p:cNvPr id="20" name=""/>
          <p:cNvPicPr>
            <a:picLocks noChangeAspect="1"/>
          </p:cNvPicPr>
          <p:nvPr/>
        </p:nvPicPr>
        <p:blipFill rotWithShape="1">
          <a:blip r:embed="rId2"/>
          <a:stretch>
            <a:fillRect/>
          </a:stretch>
        </p:blipFill>
        <p:spPr>
          <a:xfrm>
            <a:off x="0" y="0"/>
            <a:ext cx="4837642" cy="6858000"/>
          </a:xfrm>
          <a:prstGeom prst="rect">
            <a:avLst/>
          </a:prstGeom>
        </p:spPr>
      </p:pic>
      <p:sp>
        <p:nvSpPr>
          <p:cNvPr id="23" name=""/>
          <p:cNvSpPr txBox="1"/>
          <p:nvPr/>
        </p:nvSpPr>
        <p:spPr>
          <a:xfrm>
            <a:off x="0" y="0"/>
            <a:ext cx="11550015" cy="560070"/>
          </a:xfrm>
          <a:prstGeom prst="rect">
            <a:avLst/>
          </a:prstGeom>
        </p:spPr>
        <p:txBody>
          <a:bodyPr wrap="square">
            <a:spAutoFit/>
          </a:bodyPr>
          <a:p>
            <a:pPr>
              <a:defRPr lang="ko-KR" altLang="en-US"/>
            </a:pPr>
            <a:endParaRPr xmlns:mc="http://schemas.openxmlformats.org/markup-compatibility/2006" xmlns:hp="http://schemas.haansoft.com/office/presentation/8.0" lang="ko-KR" altLang="en-US" sz="3100" b="0" i="0" u="none" strike="noStrike" mc:Ignorable="hp" hp:hslEmbossed="0">
              <a:solidFill>
                <a:srgbClr val="000000"/>
              </a:solidFill>
              <a:latin typeface="함초롬바탕"/>
              <a:ea typeface="함초롬바탕"/>
            </a:endParaRPr>
          </a:p>
        </p:txBody>
      </p:sp>
      <p:sp>
        <p:nvSpPr>
          <p:cNvPr id="24" name=""/>
          <p:cNvSpPr txBox="1"/>
          <p:nvPr/>
        </p:nvSpPr>
        <p:spPr>
          <a:xfrm>
            <a:off x="4868332" y="2"/>
            <a:ext cx="7073900" cy="3865243"/>
          </a:xfrm>
          <a:prstGeom prst="rect">
            <a:avLst/>
          </a:prstGeom>
        </p:spPr>
        <p:txBody>
          <a:bodyPr wrap="square">
            <a:spAutoFit/>
          </a:bodyPr>
          <a:p>
            <a:pPr>
              <a:defRPr lang="ko-KR" altLang="en-US"/>
            </a:pPr>
            <a:r>
              <a:rPr xmlns:mc="http://schemas.openxmlformats.org/markup-compatibility/2006" xmlns:hp="http://schemas.haansoft.com/office/presentation/8.0" kumimoji="0" lang="ko-KR" altLang="en-US" sz="3100" b="0" i="0" u="none" strike="noStrike" kern="1200" cap="none" normalizeH="0" baseline="0" mc:Ignorable="hp" hp:hslEmbossed="0">
                <a:solidFill>
                  <a:srgbClr val="000000"/>
                </a:solidFill>
                <a:latin typeface="함초롬바탕"/>
                <a:ea typeface="함초롬바탕"/>
              </a:rPr>
              <a:t>비행정보구역(FIR, Flight Information Region) 설정에서도 독도 상공은 당연히 인천비행정보구역(Incheon FIR)에 포함되고 있고, 일본은 후쿠오카 비행정보구역, 북한은 평양 정보구역으로 규정되어 있다. </a:t>
            </a:r>
            <a:r>
              <a:rPr xmlns:mc="http://schemas.openxmlformats.org/markup-compatibility/2006" xmlns:hp="http://schemas.haansoft.com/office/presentation/8.0" kumimoji="0" lang="ko-KR" altLang="en-US" sz="3100" b="0" i="0" u="none" strike="noStrike" kern="1200" cap="none" normalizeH="0" baseline="0" mc:Ignorable="hp" hp:hslEmbossed="0">
                <a:latin typeface="함초롬바탕"/>
                <a:ea typeface="함초롬바탕"/>
              </a:rPr>
              <a:t>또한 일본의 방공식별구역(JADIZ)에서도 일본 열도와 동해의 일본측 해역이 포함되고 있다.</a:t>
            </a:r>
            <a:endParaRPr xmlns:mc="http://schemas.openxmlformats.org/markup-compatibility/2006" xmlns:hp="http://schemas.haansoft.com/office/presentation/8.0" kumimoji="0" lang="ko-KR" altLang="en-US" sz="3100" b="0" i="0" u="none" strike="noStrike" kern="1200" cap="none" normalizeH="0" baseline="0" mc:Ignorable="hp" hp:hslEmbossed="0">
              <a:latin typeface="함초롬바탕"/>
              <a:ea typeface="함초롬바탕"/>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5" name="그림 4" descr="건물, 케이크, 테이블, 대형이(가) 표시된 사진  자동 생성된 설명"/>
          <p:cNvPicPr>
            <a:picLocks noChangeAspect="1"/>
          </p:cNvPicPr>
          <p:nvPr/>
        </p:nvPicPr>
        <p:blipFill rotWithShape="1">
          <a:blip r:embed="rId2"/>
          <a:srcRect/>
          <a:stretch>
            <a:fillRect/>
          </a:stretch>
        </p:blipFill>
        <p:spPr>
          <a:xfrm>
            <a:off x="0" y="0"/>
            <a:ext cx="12192000" cy="6858000"/>
          </a:xfrm>
          <a:prstGeom prst="rect">
            <a:avLst/>
          </a:prstGeom>
        </p:spPr>
      </p:pic>
      <p:sp>
        <p:nvSpPr>
          <p:cNvPr id="6" name="직각 삼각형 5"/>
          <p:cNvSpPr/>
          <p:nvPr/>
        </p:nvSpPr>
        <p:spPr>
          <a:xfrm>
            <a:off x="1" y="0"/>
            <a:ext cx="2211572" cy="6858000"/>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직각 삼각형 14"/>
          <p:cNvSpPr/>
          <p:nvPr/>
        </p:nvSpPr>
        <p:spPr>
          <a:xfrm rot="10800000" flipV="1">
            <a:off x="0" y="4263655"/>
            <a:ext cx="12192000" cy="2615609"/>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TextBox 20"/>
          <p:cNvSpPr txBox="1"/>
          <p:nvPr/>
        </p:nvSpPr>
        <p:spPr>
          <a:xfrm>
            <a:off x="7233285" y="388444"/>
            <a:ext cx="4447549" cy="1352726"/>
          </a:xfrm>
          <a:prstGeom prst="rect">
            <a:avLst/>
          </a:prstGeom>
          <a:noFill/>
        </p:spPr>
        <p:txBody>
          <a:bodyPr wrap="none">
            <a:spAutoFit/>
          </a:bodyPr>
          <a:lstStyle/>
          <a:p>
            <a:pPr algn="r">
              <a:lnSpc>
                <a:spcPct val="130000"/>
              </a:lnSpc>
              <a:defRPr lang="ko-KR" altLang="en-US"/>
            </a:pPr>
            <a:r>
              <a:rPr lang="en-US" altLang="ko-KR" sz="2800">
                <a:solidFill>
                  <a:schemeClr val="bg1"/>
                </a:solidFill>
              </a:rPr>
              <a:t>Part </a:t>
            </a:r>
            <a:r>
              <a:rPr lang="ko-KR" altLang="en-US" sz="2800">
                <a:solidFill>
                  <a:schemeClr val="bg1"/>
                </a:solidFill>
              </a:rPr>
              <a:t>3</a:t>
            </a:r>
            <a:r>
              <a:rPr lang="en-US" altLang="ko-KR" sz="2400" b="1">
                <a:solidFill>
                  <a:schemeClr val="bg1"/>
                </a:solidFill>
              </a:rPr>
              <a:t>,</a:t>
            </a:r>
            <a:endParaRPr lang="en-US" altLang="ko-KR" sz="2400" b="1">
              <a:solidFill>
                <a:schemeClr val="bg1"/>
              </a:solidFill>
            </a:endParaRPr>
          </a:p>
          <a:p>
            <a:pPr algn="r">
              <a:lnSpc>
                <a:spcPct val="130000"/>
              </a:lnSpc>
              <a:defRPr lang="ko-KR" altLang="en-US"/>
            </a:pPr>
            <a:r>
              <a:rPr lang="ko-KR" altLang="en-US" sz="3600" b="1">
                <a:solidFill>
                  <a:schemeClr val="bg1"/>
                </a:solidFill>
              </a:rPr>
              <a:t>독도의 국제법적 지위</a:t>
            </a:r>
            <a:endParaRPr lang="ko-KR" altLang="en-US" sz="3600" b="1">
              <a:solidFill>
                <a:schemeClr val="bg1"/>
              </a:solidFill>
            </a:endParaRPr>
          </a:p>
        </p:txBody>
      </p:sp>
      <p:sp>
        <p:nvSpPr>
          <p:cNvPr id="22" name="양쪽 대괄호 21"/>
          <p:cNvSpPr/>
          <p:nvPr/>
        </p:nvSpPr>
        <p:spPr>
          <a:xfrm>
            <a:off x="6837680" y="337644"/>
            <a:ext cx="5096894" cy="1613076"/>
          </a:xfrm>
          <a:prstGeom prst="bracketPair">
            <a:avLst>
              <a:gd name="adj" fmla="val 1275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9498" y="0"/>
            <a:ext cx="7302502" cy="560070"/>
          </a:xfrm>
          <a:prstGeom prst="rect">
            <a:avLst/>
          </a:prstGeom>
          <a:noFill/>
        </p:spPr>
        <p:txBody>
          <a:bodyPr wrap="square">
            <a:spAutoFit/>
          </a:bodyPr>
          <a:lstStyle/>
          <a:p>
            <a:pPr algn="just">
              <a:defRPr lang="ko-KR" altLang="en-US"/>
            </a:pPr>
            <a:endParaRPr lang="ko-KR" altLang="en-US" sz="3100" b="1">
              <a:latin typeface="함초롬바탕"/>
              <a:ea typeface="함초롬바탕"/>
            </a:endParaRPr>
          </a:p>
        </p:txBody>
      </p:sp>
      <p:sp>
        <p:nvSpPr>
          <p:cNvPr id="23" name=""/>
          <p:cNvSpPr txBox="1"/>
          <p:nvPr/>
        </p:nvSpPr>
        <p:spPr>
          <a:xfrm>
            <a:off x="0" y="0"/>
            <a:ext cx="11550015" cy="560070"/>
          </a:xfrm>
          <a:prstGeom prst="rect">
            <a:avLst/>
          </a:prstGeom>
        </p:spPr>
        <p:txBody>
          <a:bodyPr wrap="square">
            <a:spAutoFit/>
          </a:bodyPr>
          <a:p>
            <a:pPr>
              <a:defRPr lang="ko-KR" altLang="en-US"/>
            </a:pPr>
            <a:endParaRPr xmlns:mc="http://schemas.openxmlformats.org/markup-compatibility/2006" xmlns:hp="http://schemas.haansoft.com/office/presentation/8.0" lang="ko-KR" altLang="en-US" sz="3100" b="0" i="0" u="none" strike="noStrike" mc:Ignorable="hp" hp:hslEmbossed="0">
              <a:solidFill>
                <a:srgbClr val="000000"/>
              </a:solidFill>
              <a:latin typeface="함초롬바탕"/>
              <a:ea typeface="함초롬바탕"/>
            </a:endParaRPr>
          </a:p>
        </p:txBody>
      </p:sp>
      <p:sp>
        <p:nvSpPr>
          <p:cNvPr id="24" name=""/>
          <p:cNvSpPr txBox="1"/>
          <p:nvPr/>
        </p:nvSpPr>
        <p:spPr>
          <a:xfrm>
            <a:off x="5435600" y="1068708"/>
            <a:ext cx="6756400" cy="5796912"/>
          </a:xfrm>
          <a:prstGeom prst="rect">
            <a:avLst/>
          </a:prstGeom>
        </p:spPr>
        <p:txBody>
          <a:bodyPr wrap="square">
            <a:spAutoFit/>
          </a:bodyPr>
          <a:p>
            <a:pPr>
              <a:defRPr lang="ko-KR" altLang="en-US"/>
            </a:pPr>
            <a:r>
              <a:rPr lang="ko-KR" altLang="en-US" sz="3300" b="1">
                <a:solidFill>
                  <a:schemeClr val="bg2">
                    <a:lumMod val="50000"/>
                  </a:schemeClr>
                </a:solidFill>
                <a:latin typeface="함초롬바탕"/>
                <a:ea typeface="함초롬바탕"/>
                <a:cs typeface="함초롬바탕"/>
              </a:rPr>
              <a:t>카이로 선언</a:t>
            </a:r>
            <a:endParaRPr lang="ko-KR" altLang="en-US" sz="3300" b="1">
              <a:solidFill>
                <a:schemeClr val="bg2">
                  <a:lumMod val="50000"/>
                </a:schemeClr>
              </a:solidFill>
              <a:latin typeface="함초롬바탕"/>
              <a:ea typeface="함초롬바탕"/>
              <a:cs typeface="함초롬바탕"/>
            </a:endParaRPr>
          </a:p>
          <a:p>
            <a:pPr>
              <a:defRPr lang="ko-KR" altLang="en-US"/>
            </a:pPr>
            <a:r>
              <a:rPr lang="ko-KR" altLang="en-US" sz="3100" b="1">
                <a:latin typeface="함초롬바탕"/>
                <a:ea typeface="함초롬바탕"/>
                <a:cs typeface="함초롬바탕"/>
              </a:rPr>
              <a:t>1943년에 미국과 영국, 중국 등의 대표가 이집트의 카이로에 모여 제2차 세계 대전에 관한 여러 가지 문제에 대해 의논한 내용을 발표한 공동 선언이다. 이 회담에서 연합국은 승전하더라도 자국의 영도 확장을 도모하지 않을 것이며, 일본이 제1차 세계 대전 후 타국으로부터 약탈한 영토를 반환할 것을 요구했다. 우리나라의 독립 문제가 국제적으로 논의된 것은 처음이였다.</a:t>
            </a:r>
            <a:endParaRPr lang="ko-KR" altLang="en-US" sz="3100" b="1">
              <a:latin typeface="함초롬바탕"/>
              <a:ea typeface="함초롬바탕"/>
              <a:cs typeface="함초롬바탕"/>
            </a:endParaRPr>
          </a:p>
          <a:p>
            <a:pPr>
              <a:defRPr lang="ko-KR" altLang="en-US"/>
            </a:pPr>
            <a:endParaRPr lang="ko-KR" altLang="en-US" sz="3100" b="1">
              <a:solidFill>
                <a:schemeClr val="bg2">
                  <a:lumMod val="50000"/>
                </a:schemeClr>
              </a:solidFill>
              <a:latin typeface="함초롬바탕"/>
              <a:ea typeface="함초롬바탕"/>
              <a:cs typeface="함초롬바탕"/>
            </a:endParaRPr>
          </a:p>
        </p:txBody>
      </p:sp>
      <p:pic>
        <p:nvPicPr>
          <p:cNvPr id="25" name=""/>
          <p:cNvPicPr>
            <a:picLocks noChangeAspect="1"/>
          </p:cNvPicPr>
          <p:nvPr/>
        </p:nvPicPr>
        <p:blipFill rotWithShape="1">
          <a:blip r:embed="rId2"/>
          <a:stretch>
            <a:fillRect/>
          </a:stretch>
        </p:blipFill>
        <p:spPr>
          <a:xfrm>
            <a:off x="0" y="0"/>
            <a:ext cx="520065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9498" y="0"/>
            <a:ext cx="7302502" cy="560070"/>
          </a:xfrm>
          <a:prstGeom prst="rect">
            <a:avLst/>
          </a:prstGeom>
          <a:noFill/>
        </p:spPr>
        <p:txBody>
          <a:bodyPr wrap="square">
            <a:spAutoFit/>
          </a:bodyPr>
          <a:lstStyle/>
          <a:p>
            <a:pPr algn="just">
              <a:defRPr lang="ko-KR" altLang="en-US"/>
            </a:pPr>
            <a:endParaRPr lang="ko-KR" altLang="en-US" sz="3100" b="1">
              <a:latin typeface="함초롬바탕"/>
              <a:ea typeface="함초롬바탕"/>
            </a:endParaRPr>
          </a:p>
        </p:txBody>
      </p:sp>
      <p:sp>
        <p:nvSpPr>
          <p:cNvPr id="23" name=""/>
          <p:cNvSpPr txBox="1"/>
          <p:nvPr/>
        </p:nvSpPr>
        <p:spPr>
          <a:xfrm>
            <a:off x="0" y="0"/>
            <a:ext cx="11550015" cy="560070"/>
          </a:xfrm>
          <a:prstGeom prst="rect">
            <a:avLst/>
          </a:prstGeom>
        </p:spPr>
        <p:txBody>
          <a:bodyPr wrap="square">
            <a:spAutoFit/>
          </a:bodyPr>
          <a:p>
            <a:pPr>
              <a:defRPr lang="ko-KR" altLang="en-US"/>
            </a:pPr>
            <a:endParaRPr xmlns:mc="http://schemas.openxmlformats.org/markup-compatibility/2006" xmlns:hp="http://schemas.haansoft.com/office/presentation/8.0" lang="ko-KR" altLang="en-US" sz="3100" b="0" i="0" u="none" strike="noStrike" mc:Ignorable="hp" hp:hslEmbossed="0">
              <a:solidFill>
                <a:srgbClr val="000000"/>
              </a:solidFill>
              <a:latin typeface="함초롬바탕"/>
              <a:ea typeface="함초롬바탕"/>
            </a:endParaRPr>
          </a:p>
        </p:txBody>
      </p:sp>
      <p:sp>
        <p:nvSpPr>
          <p:cNvPr id="24" name=""/>
          <p:cNvSpPr txBox="1"/>
          <p:nvPr/>
        </p:nvSpPr>
        <p:spPr>
          <a:xfrm>
            <a:off x="5710766" y="562613"/>
            <a:ext cx="6481234" cy="6739887"/>
          </a:xfrm>
          <a:prstGeom prst="rect">
            <a:avLst/>
          </a:prstGeom>
        </p:spPr>
        <p:txBody>
          <a:bodyPr wrap="square">
            <a:spAutoFit/>
          </a:bodyPr>
          <a:p>
            <a:pPr>
              <a:defRPr lang="ko-KR" altLang="en-US"/>
            </a:pPr>
            <a:r>
              <a:rPr lang="ko-KR" altLang="en-US" sz="3300" b="1">
                <a:solidFill>
                  <a:schemeClr val="bg2">
                    <a:lumMod val="50000"/>
                  </a:schemeClr>
                </a:solidFill>
                <a:latin typeface="함초롬바탕"/>
                <a:ea typeface="함초롬바탕"/>
                <a:cs typeface="함초롬바탕"/>
              </a:rPr>
              <a:t>포츠담 선언</a:t>
            </a:r>
            <a:endParaRPr lang="ko-KR" altLang="en-US" sz="3300" b="1">
              <a:solidFill>
                <a:schemeClr val="bg2">
                  <a:lumMod val="50000"/>
                </a:schemeClr>
              </a:solidFill>
              <a:latin typeface="함초롬바탕"/>
              <a:ea typeface="함초롬바탕"/>
              <a:cs typeface="함초롬바탕"/>
            </a:endParaRPr>
          </a:p>
          <a:p>
            <a:pPr>
              <a:defRPr lang="ko-KR" altLang="en-US"/>
            </a:pPr>
            <a:endParaRPr lang="ko-KR" altLang="en-US" sz="3100" b="1">
              <a:latin typeface="함초롬바탕"/>
              <a:ea typeface="함초롬바탕"/>
              <a:cs typeface="함초롬바탕"/>
            </a:endParaRPr>
          </a:p>
          <a:p>
            <a:pPr>
              <a:defRPr lang="ko-KR" altLang="en-US"/>
            </a:pPr>
            <a:r>
              <a:rPr lang="ko-KR" altLang="en-US" sz="3100" b="1">
                <a:latin typeface="함초롬바탕"/>
                <a:ea typeface="함초롬바탕"/>
                <a:cs typeface="함초롬바탕"/>
              </a:rPr>
              <a:t>1943년에 미국과 영국, 중국 등의 대표가 이집트의 카이로에 모여 제2차 세계 대전에 관한 여러 가지 문제에 대해 의논한 내용을 발표한 공동 선언인 카이로선언과 1945년 7월 독일 포츠담에서 미국과 영국, 소련 등 연합국 정상들이 만나 제2차 세계 대전의 처리를 의논한 회담에서 이뤄졌다.일본은 처음에는 포츠담 선언을 거부했지만 미국의 원자 폭탄 공격을 받은 뒤 이 선언을 받아들였다. </a:t>
            </a:r>
            <a:endParaRPr lang="ko-KR" altLang="en-US" sz="3100" b="1">
              <a:latin typeface="함초롬바탕"/>
              <a:ea typeface="함초롬바탕"/>
              <a:cs typeface="함초롬바탕"/>
            </a:endParaRPr>
          </a:p>
          <a:p>
            <a:pPr>
              <a:defRPr lang="ko-KR" altLang="en-US"/>
            </a:pPr>
            <a:endParaRPr lang="ko-KR" altLang="en-US" sz="3100" b="1">
              <a:solidFill>
                <a:schemeClr val="bg2">
                  <a:lumMod val="50000"/>
                </a:schemeClr>
              </a:solidFill>
              <a:latin typeface="함초롬바탕"/>
              <a:ea typeface="함초롬바탕"/>
              <a:cs typeface="함초롬바탕"/>
            </a:endParaRPr>
          </a:p>
        </p:txBody>
      </p:sp>
      <p:pic>
        <p:nvPicPr>
          <p:cNvPr id="26" name=""/>
          <p:cNvPicPr>
            <a:picLocks noChangeAspect="1"/>
          </p:cNvPicPr>
          <p:nvPr/>
        </p:nvPicPr>
        <p:blipFill rotWithShape="1">
          <a:blip r:embed="rId2"/>
          <a:stretch>
            <a:fillRect/>
          </a:stretch>
        </p:blipFill>
        <p:spPr>
          <a:xfrm>
            <a:off x="0" y="0"/>
            <a:ext cx="5709708" cy="3691466"/>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9498" y="0"/>
            <a:ext cx="7302502" cy="560070"/>
          </a:xfrm>
          <a:prstGeom prst="rect">
            <a:avLst/>
          </a:prstGeom>
          <a:noFill/>
        </p:spPr>
        <p:txBody>
          <a:bodyPr wrap="square">
            <a:spAutoFit/>
          </a:bodyPr>
          <a:lstStyle/>
          <a:p>
            <a:pPr algn="just">
              <a:defRPr lang="ko-KR" altLang="en-US"/>
            </a:pPr>
            <a:endParaRPr lang="ko-KR" altLang="en-US" sz="3100" b="1">
              <a:latin typeface="함초롬바탕"/>
              <a:ea typeface="함초롬바탕"/>
            </a:endParaRPr>
          </a:p>
        </p:txBody>
      </p:sp>
      <p:sp>
        <p:nvSpPr>
          <p:cNvPr id="23" name=""/>
          <p:cNvSpPr txBox="1"/>
          <p:nvPr/>
        </p:nvSpPr>
        <p:spPr>
          <a:xfrm>
            <a:off x="0" y="0"/>
            <a:ext cx="11550015" cy="560070"/>
          </a:xfrm>
          <a:prstGeom prst="rect">
            <a:avLst/>
          </a:prstGeom>
        </p:spPr>
        <p:txBody>
          <a:bodyPr wrap="square">
            <a:spAutoFit/>
          </a:bodyPr>
          <a:p>
            <a:pPr>
              <a:defRPr lang="ko-KR" altLang="en-US"/>
            </a:pPr>
            <a:endParaRPr xmlns:mc="http://schemas.openxmlformats.org/markup-compatibility/2006" xmlns:hp="http://schemas.haansoft.com/office/presentation/8.0" lang="ko-KR" altLang="en-US" sz="3100" b="0" i="0" u="none" strike="noStrike" mc:Ignorable="hp" hp:hslEmbossed="0">
              <a:solidFill>
                <a:srgbClr val="000000"/>
              </a:solidFill>
              <a:latin typeface="함초롬바탕"/>
              <a:ea typeface="함초롬바탕"/>
            </a:endParaRPr>
          </a:p>
        </p:txBody>
      </p:sp>
      <p:sp>
        <p:nvSpPr>
          <p:cNvPr id="24" name=""/>
          <p:cNvSpPr txBox="1"/>
          <p:nvPr/>
        </p:nvSpPr>
        <p:spPr>
          <a:xfrm>
            <a:off x="5710766" y="1097919"/>
            <a:ext cx="6481234" cy="5767701"/>
          </a:xfrm>
          <a:prstGeom prst="rect">
            <a:avLst/>
          </a:prstGeom>
        </p:spPr>
        <p:txBody>
          <a:bodyPr wrap="square">
            <a:spAutoFit/>
          </a:bodyPr>
          <a:p>
            <a:pPr>
              <a:defRPr lang="ko-KR" altLang="en-US"/>
            </a:pPr>
            <a:r>
              <a:rPr lang="ko-KR" altLang="en-US" sz="3100" b="1">
                <a:latin typeface="함초롬바탕"/>
                <a:ea typeface="함초롬바탕"/>
                <a:cs typeface="함초롬바탕"/>
              </a:rPr>
              <a:t>1945년 9월 일본 도쿄에 설치된 연합국 최고사령부(GHQ)는 수개월의 조사 끝에 1946년 1월 29일 SCAPIN 제 677호를 발표했다. 이 지령 3조에서는 일본의 영토에서 ‘울릉도와 리앙쿠르암(독도), 제주도를 제외한다’고 명시했다. 이것은 독도가 한국 영토임을 최종 판결한 국제 문서였다. 또한 1946년 6월 22일의 SCAPIN 제1033호에서는 일명 '맥아더 라인'을 설정해 일본 선박들을 독도의 12해리 이내에 진입하지 못하도록 했다.</a:t>
            </a:r>
            <a:endParaRPr lang="ko-KR" altLang="en-US" sz="3100" b="1">
              <a:latin typeface="함초롬바탕"/>
              <a:ea typeface="함초롬바탕"/>
              <a:cs typeface="함초롬바탕"/>
            </a:endParaRPr>
          </a:p>
        </p:txBody>
      </p:sp>
      <p:pic>
        <p:nvPicPr>
          <p:cNvPr id="28" name=""/>
          <p:cNvPicPr>
            <a:picLocks noChangeAspect="1"/>
          </p:cNvPicPr>
          <p:nvPr/>
        </p:nvPicPr>
        <p:blipFill rotWithShape="1">
          <a:blip r:embed="rId2"/>
          <a:stretch>
            <a:fillRect/>
          </a:stretch>
        </p:blipFill>
        <p:spPr>
          <a:xfrm>
            <a:off x="0" y="0"/>
            <a:ext cx="5373159" cy="4163483"/>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55" name="그림 54" descr="식물, 꽃, 분홍색, 하얀색이(가) 표시된 사진  자동 생성된 설명"/>
          <p:cNvPicPr>
            <a:picLocks noChangeAspect="1"/>
          </p:cNvPicPr>
          <p:nvPr/>
        </p:nvPicPr>
        <p:blipFill rotWithShape="1">
          <a:blip r:embed="rId3"/>
          <a:stretch>
            <a:fillRect/>
          </a:stretch>
        </p:blipFill>
        <p:spPr>
          <a:xfrm>
            <a:off x="8757346" y="3937000"/>
            <a:ext cx="3278620" cy="2735598"/>
          </a:xfrm>
          <a:prstGeom prst="rect">
            <a:avLst/>
          </a:prstGeom>
        </p:spPr>
      </p:pic>
      <p:sp>
        <p:nvSpPr>
          <p:cNvPr id="2" name="양쪽 대괄호 1"/>
          <p:cNvSpPr/>
          <p:nvPr/>
        </p:nvSpPr>
        <p:spPr>
          <a:xfrm>
            <a:off x="279400" y="317500"/>
            <a:ext cx="5435600" cy="990600"/>
          </a:xfrm>
          <a:prstGeom prst="bracketPair">
            <a:avLst>
              <a:gd name="adj" fmla="val 16667"/>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
        <p:nvSpPr>
          <p:cNvPr id="3" name="TextBox 2"/>
          <p:cNvSpPr txBox="1"/>
          <p:nvPr/>
        </p:nvSpPr>
        <p:spPr>
          <a:xfrm>
            <a:off x="965200" y="428079"/>
            <a:ext cx="1269365" cy="751116"/>
          </a:xfrm>
          <a:prstGeom prst="rect">
            <a:avLst/>
          </a:prstGeom>
          <a:noFill/>
        </p:spPr>
        <p:txBody>
          <a:bodyPr wrap="none">
            <a:spAutoFit/>
          </a:bodyPr>
          <a:lstStyle/>
          <a:p>
            <a:pPr lvl="0">
              <a:defRPr lang="ko-KR" altLang="en-US"/>
            </a:pPr>
            <a:r>
              <a:rPr lang="ko-KR" altLang="en-US" sz="4400" b="1">
                <a:solidFill>
                  <a:schemeClr val="tx1">
                    <a:lumMod val="75000"/>
                    <a:lumOff val="25000"/>
                  </a:schemeClr>
                </a:solidFill>
              </a:rPr>
              <a:t>목차</a:t>
            </a:r>
            <a:endParaRPr lang="ko-KR" altLang="en-US" sz="4400" b="1">
              <a:solidFill>
                <a:schemeClr val="tx1">
                  <a:lumMod val="75000"/>
                  <a:lumOff val="25000"/>
                </a:schemeClr>
              </a:solidFill>
            </a:endParaRPr>
          </a:p>
        </p:txBody>
      </p:sp>
      <p:sp>
        <p:nvSpPr>
          <p:cNvPr id="48" name="TextBox 47"/>
          <p:cNvSpPr txBox="1"/>
          <p:nvPr/>
        </p:nvSpPr>
        <p:spPr>
          <a:xfrm>
            <a:off x="2481936" y="797410"/>
            <a:ext cx="2391054" cy="400110"/>
          </a:xfrm>
          <a:prstGeom prst="rect">
            <a:avLst/>
          </a:prstGeom>
          <a:noFill/>
        </p:spPr>
        <p:txBody>
          <a:bodyPr wrap="none">
            <a:spAutoFit/>
          </a:bodyPr>
          <a:lstStyle/>
          <a:p>
            <a:pPr lvl="0">
              <a:defRPr lang="ko-KR" altLang="en-US"/>
            </a:pPr>
            <a:r>
              <a:rPr lang="en-US" altLang="ko-KR" sz="2000" b="1">
                <a:solidFill>
                  <a:schemeClr val="tx1">
                    <a:lumMod val="75000"/>
                    <a:lumOff val="25000"/>
                  </a:schemeClr>
                </a:solidFill>
              </a:rPr>
              <a:t>table of contents</a:t>
            </a:r>
            <a:endParaRPr lang="ko-KR" altLang="en-US" sz="2000" b="1">
              <a:solidFill>
                <a:schemeClr val="tx1">
                  <a:lumMod val="75000"/>
                  <a:lumOff val="25000"/>
                </a:schemeClr>
              </a:solidFill>
            </a:endParaRPr>
          </a:p>
        </p:txBody>
      </p:sp>
      <p:sp>
        <p:nvSpPr>
          <p:cNvPr id="7" name="TextBox 6"/>
          <p:cNvSpPr txBox="1"/>
          <p:nvPr/>
        </p:nvSpPr>
        <p:spPr>
          <a:xfrm>
            <a:off x="1308100" y="2032000"/>
            <a:ext cx="497839" cy="756920"/>
          </a:xfrm>
          <a:prstGeom prst="rect">
            <a:avLst/>
          </a:prstGeom>
          <a:noFill/>
        </p:spPr>
        <p:txBody>
          <a:bodyPr wrap="none">
            <a:spAutoFit/>
          </a:bodyPr>
          <a:lstStyle/>
          <a:p>
            <a:pPr algn="ctr">
              <a:defRPr lang="ko-KR" altLang="en-US"/>
            </a:pPr>
            <a:r>
              <a:rPr lang="en-US" altLang="ko-KR" sz="4400" b="1">
                <a:solidFill>
                  <a:schemeClr val="tx1">
                    <a:lumMod val="75000"/>
                    <a:lumOff val="25000"/>
                  </a:schemeClr>
                </a:solidFill>
              </a:rPr>
              <a:t>1</a:t>
            </a:r>
            <a:endParaRPr lang="ko-KR" altLang="en-US" sz="4400" b="1">
              <a:solidFill>
                <a:schemeClr val="tx1">
                  <a:lumMod val="75000"/>
                  <a:lumOff val="25000"/>
                </a:schemeClr>
              </a:solidFill>
            </a:endParaRPr>
          </a:p>
        </p:txBody>
      </p:sp>
      <p:sp>
        <p:nvSpPr>
          <p:cNvPr id="54" name="TextBox 53"/>
          <p:cNvSpPr txBox="1"/>
          <p:nvPr/>
        </p:nvSpPr>
        <p:spPr>
          <a:xfrm>
            <a:off x="1308099" y="3429000"/>
            <a:ext cx="497841" cy="750570"/>
          </a:xfrm>
          <a:prstGeom prst="rect">
            <a:avLst/>
          </a:prstGeom>
          <a:noFill/>
        </p:spPr>
        <p:txBody>
          <a:bodyPr wrap="none">
            <a:spAutoFit/>
          </a:bodyPr>
          <a:lstStyle/>
          <a:p>
            <a:pPr algn="ctr">
              <a:defRPr lang="ko-KR" altLang="en-US"/>
            </a:pPr>
            <a:r>
              <a:rPr lang="en-US" altLang="ko-KR" sz="4400" b="1">
                <a:solidFill>
                  <a:schemeClr val="tx1">
                    <a:lumMod val="75000"/>
                    <a:lumOff val="25000"/>
                  </a:schemeClr>
                </a:solidFill>
              </a:rPr>
              <a:t>2</a:t>
            </a:r>
            <a:endParaRPr lang="ko-KR" altLang="en-US" sz="4400" b="1">
              <a:solidFill>
                <a:schemeClr val="tx1">
                  <a:lumMod val="75000"/>
                  <a:lumOff val="25000"/>
                </a:schemeClr>
              </a:solidFill>
            </a:endParaRPr>
          </a:p>
        </p:txBody>
      </p:sp>
      <p:sp>
        <p:nvSpPr>
          <p:cNvPr id="56" name="TextBox 55"/>
          <p:cNvSpPr txBox="1"/>
          <p:nvPr/>
        </p:nvSpPr>
        <p:spPr>
          <a:xfrm>
            <a:off x="1308098" y="4826000"/>
            <a:ext cx="497842" cy="753744"/>
          </a:xfrm>
          <a:prstGeom prst="rect">
            <a:avLst/>
          </a:prstGeom>
          <a:noFill/>
        </p:spPr>
        <p:txBody>
          <a:bodyPr wrap="none">
            <a:spAutoFit/>
          </a:bodyPr>
          <a:lstStyle/>
          <a:p>
            <a:pPr algn="ctr">
              <a:defRPr lang="ko-KR" altLang="en-US"/>
            </a:pPr>
            <a:r>
              <a:rPr lang="en-US" altLang="ko-KR" sz="4400" b="1">
                <a:solidFill>
                  <a:schemeClr val="tx1">
                    <a:lumMod val="75000"/>
                    <a:lumOff val="25000"/>
                  </a:schemeClr>
                </a:solidFill>
              </a:rPr>
              <a:t>3</a:t>
            </a:r>
            <a:endParaRPr lang="ko-KR" altLang="en-US" sz="4400" b="1">
              <a:solidFill>
                <a:schemeClr val="tx1">
                  <a:lumMod val="75000"/>
                  <a:lumOff val="25000"/>
                </a:schemeClr>
              </a:solidFill>
            </a:endParaRPr>
          </a:p>
        </p:txBody>
      </p:sp>
      <p:sp>
        <p:nvSpPr>
          <p:cNvPr id="10" name="TextBox 9"/>
          <p:cNvSpPr txBox="1"/>
          <p:nvPr/>
        </p:nvSpPr>
        <p:spPr>
          <a:xfrm>
            <a:off x="2824836" y="2244099"/>
            <a:ext cx="4287164" cy="567046"/>
          </a:xfrm>
          <a:prstGeom prst="rect">
            <a:avLst/>
          </a:prstGeom>
          <a:noFill/>
        </p:spPr>
        <p:txBody>
          <a:bodyPr wrap="square">
            <a:spAutoFit/>
          </a:bodyPr>
          <a:lstStyle/>
          <a:p>
            <a:pPr lvl="0">
              <a:defRPr lang="ko-KR" altLang="en-US"/>
            </a:pPr>
            <a:r>
              <a:rPr lang="ko-KR" altLang="en-US" sz="3100" b="1">
                <a:latin typeface="함초롬바탕"/>
                <a:ea typeface="함초롬바탕"/>
              </a:rPr>
              <a:t>독도의 역사 속 근거</a:t>
            </a:r>
            <a:endParaRPr lang="ko-KR" altLang="en-US" sz="3100" b="1">
              <a:latin typeface="함초롬바탕"/>
              <a:ea typeface="함초롬바탕"/>
            </a:endParaRPr>
          </a:p>
        </p:txBody>
      </p:sp>
      <p:sp>
        <p:nvSpPr>
          <p:cNvPr id="57" name="TextBox 56"/>
          <p:cNvSpPr txBox="1"/>
          <p:nvPr/>
        </p:nvSpPr>
        <p:spPr>
          <a:xfrm>
            <a:off x="2770435" y="3676739"/>
            <a:ext cx="3600731" cy="567389"/>
          </a:xfrm>
          <a:prstGeom prst="rect">
            <a:avLst/>
          </a:prstGeom>
          <a:noFill/>
        </p:spPr>
        <p:txBody>
          <a:bodyPr wrap="none">
            <a:spAutoFit/>
          </a:bodyPr>
          <a:lstStyle/>
          <a:p>
            <a:pPr lvl="0">
              <a:defRPr lang="ko-KR" altLang="en-US"/>
            </a:pPr>
            <a:r>
              <a:rPr lang="ko-KR" altLang="en-US" sz="3100" b="1">
                <a:ea typeface="함초롬바탕"/>
              </a:rPr>
              <a:t> </a:t>
            </a:r>
            <a:r>
              <a:rPr lang="ko-KR" altLang="en-US" sz="3100" b="1">
                <a:latin typeface="함초롬바탕"/>
                <a:ea typeface="함초롬바탕"/>
              </a:rPr>
              <a:t>독도의 지리적 근거</a:t>
            </a:r>
            <a:endParaRPr lang="ko-KR" altLang="en-US" sz="3100" b="1">
              <a:latin typeface="함초롬바탕"/>
              <a:ea typeface="함초롬바탕"/>
            </a:endParaRPr>
          </a:p>
        </p:txBody>
      </p:sp>
      <p:sp>
        <p:nvSpPr>
          <p:cNvPr id="58" name="TextBox 57"/>
          <p:cNvSpPr txBox="1"/>
          <p:nvPr/>
        </p:nvSpPr>
        <p:spPr>
          <a:xfrm>
            <a:off x="2824834" y="5067046"/>
            <a:ext cx="3867431" cy="560324"/>
          </a:xfrm>
          <a:prstGeom prst="rect">
            <a:avLst/>
          </a:prstGeom>
          <a:noFill/>
        </p:spPr>
        <p:txBody>
          <a:bodyPr wrap="none">
            <a:spAutoFit/>
          </a:bodyPr>
          <a:lstStyle/>
          <a:p>
            <a:pPr lvl="0">
              <a:defRPr lang="ko-KR" altLang="en-US"/>
            </a:pPr>
            <a:r>
              <a:rPr lang="ko-KR" altLang="en-US" sz="3100" b="1">
                <a:latin typeface="함초롬바탕"/>
                <a:ea typeface="함초롬바탕"/>
              </a:rPr>
              <a:t>독도의 국제법적 지위</a:t>
            </a:r>
            <a:endParaRPr lang="ko-KR" altLang="en-US" sz="3100" b="1">
              <a:latin typeface="함초롬바탕"/>
              <a:ea typeface="함초롬바탕"/>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 name="그래픽 1" descr="산 장면">
            <a:extLst>
              <a:ext uri="{FF2B5EF4-FFF2-40B4-BE49-F238E27FC236}">
                <a16:creationId xmlns:a16="http://schemas.microsoft.com/office/drawing/2014/main" id="{B4572B77-5444-4D27-A0CB-FA9DDE6F6EDB}"/>
              </a:ext>
            </a:extLst>
          </p:cNvPr>
          <p:cNvGrpSpPr/>
          <p:nvPr/>
        </p:nvGrpSpPr>
        <p:grpSpPr>
          <a:xfrm>
            <a:off x="4668302" y="1420041"/>
            <a:ext cx="2855395" cy="2855395"/>
            <a:chOff x="4304162" y="871593"/>
            <a:chExt cx="3583676" cy="3583676"/>
          </a:xfrm>
        </p:grpSpPr>
        <p:sp>
          <p:nvSpPr>
            <p:cNvPr id="4" name="자유형: 도형 3">
              <a:extLst>
                <a:ext uri="{FF2B5EF4-FFF2-40B4-BE49-F238E27FC236}">
                  <a16:creationId xmlns:a16="http://schemas.microsoft.com/office/drawing/2014/main" id="{D110E162-B5C4-4166-874C-1FDC1D61647C}"/>
                </a:ext>
              </a:extLst>
            </p:cNvPr>
            <p:cNvSpPr/>
            <p:nvPr/>
          </p:nvSpPr>
          <p:spPr>
            <a:xfrm>
              <a:off x="6543959" y="3035082"/>
              <a:ext cx="914704" cy="1121579"/>
            </a:xfrm>
            <a:custGeom>
              <a:avLst/>
              <a:gdLst>
                <a:gd name="connsiteX0" fmla="*/ 904878 w 914704"/>
                <a:gd name="connsiteY0" fmla="*/ 1020383 h 1121579"/>
                <a:gd name="connsiteX1" fmla="*/ 285574 w 914704"/>
                <a:gd name="connsiteY1" fmla="*/ 29273 h 1121579"/>
                <a:gd name="connsiteX2" fmla="*/ 200234 w 914704"/>
                <a:gd name="connsiteY2" fmla="*/ 9342 h 1121579"/>
                <a:gd name="connsiteX3" fmla="*/ 180304 w 914704"/>
                <a:gd name="connsiteY3" fmla="*/ 29273 h 1121579"/>
                <a:gd name="connsiteX4" fmla="*/ 0 w 914704"/>
                <a:gd name="connsiteY4" fmla="*/ 320820 h 1121579"/>
                <a:gd name="connsiteX5" fmla="*/ 388232 w 914704"/>
                <a:gd name="connsiteY5" fmla="*/ 951323 h 1121579"/>
                <a:gd name="connsiteX6" fmla="*/ 407643 w 914704"/>
                <a:gd name="connsiteY6" fmla="*/ 1121547 h 1121579"/>
                <a:gd name="connsiteX7" fmla="*/ 847763 w 914704"/>
                <a:gd name="connsiteY7" fmla="*/ 1121547 h 1121579"/>
                <a:gd name="connsiteX8" fmla="*/ 905625 w 914704"/>
                <a:gd name="connsiteY8" fmla="*/ 1088697 h 1121579"/>
                <a:gd name="connsiteX9" fmla="*/ 905625 w 914704"/>
                <a:gd name="connsiteY9" fmla="*/ 1022249 h 11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704" h="1121579">
                  <a:moveTo>
                    <a:pt x="904878" y="1020383"/>
                  </a:moveTo>
                  <a:lnTo>
                    <a:pt x="285574" y="29273"/>
                  </a:lnTo>
                  <a:cubicBezTo>
                    <a:pt x="267514" y="204"/>
                    <a:pt x="229307" y="-8722"/>
                    <a:pt x="200234" y="9342"/>
                  </a:cubicBezTo>
                  <a:cubicBezTo>
                    <a:pt x="192149" y="14367"/>
                    <a:pt x="185328" y="21187"/>
                    <a:pt x="180304" y="29273"/>
                  </a:cubicBezTo>
                  <a:lnTo>
                    <a:pt x="0" y="320820"/>
                  </a:lnTo>
                  <a:lnTo>
                    <a:pt x="388232" y="951323"/>
                  </a:lnTo>
                  <a:cubicBezTo>
                    <a:pt x="421900" y="1001569"/>
                    <a:pt x="429134" y="1065011"/>
                    <a:pt x="407643" y="1121547"/>
                  </a:cubicBezTo>
                  <a:lnTo>
                    <a:pt x="847763" y="1121547"/>
                  </a:lnTo>
                  <a:cubicBezTo>
                    <a:pt x="871684" y="1122309"/>
                    <a:pt x="894019" y="1109628"/>
                    <a:pt x="905625" y="1088697"/>
                  </a:cubicBezTo>
                  <a:cubicBezTo>
                    <a:pt x="917731" y="1068203"/>
                    <a:pt x="917731" y="1042744"/>
                    <a:pt x="905625" y="1022249"/>
                  </a:cubicBezTo>
                  <a:close/>
                </a:path>
              </a:pathLst>
            </a:custGeom>
            <a:solidFill>
              <a:schemeClr val="tx1">
                <a:lumMod val="75000"/>
                <a:lumOff val="25000"/>
              </a:schemeClr>
            </a:solidFill>
            <a:ln w="37306" cap="flat">
              <a:noFill/>
              <a:prstDash val="solid"/>
              <a:miter/>
            </a:ln>
          </p:spPr>
          <p:txBody>
            <a:bodyPr rtlCol="0" anchor="ctr"/>
            <a:lstStyle/>
            <a:p>
              <a:endParaRPr lang="ko-KR" altLang="en-US"/>
            </a:p>
          </p:txBody>
        </p:sp>
        <p:sp>
          <p:nvSpPr>
            <p:cNvPr id="5" name="자유형: 도형 4">
              <a:extLst>
                <a:ext uri="{FF2B5EF4-FFF2-40B4-BE49-F238E27FC236}">
                  <a16:creationId xmlns:a16="http://schemas.microsoft.com/office/drawing/2014/main" id="{6F26BD7A-C0D6-4366-BBCE-1FEF5B8822DE}"/>
                </a:ext>
              </a:extLst>
            </p:cNvPr>
            <p:cNvSpPr/>
            <p:nvPr/>
          </p:nvSpPr>
          <p:spPr>
            <a:xfrm>
              <a:off x="4731660" y="2420401"/>
              <a:ext cx="2107516" cy="1736334"/>
            </a:xfrm>
            <a:custGeom>
              <a:avLst/>
              <a:gdLst>
                <a:gd name="connsiteX0" fmla="*/ 2095633 w 2107516"/>
                <a:gd name="connsiteY0" fmla="*/ 1633944 h 1736334"/>
                <a:gd name="connsiteX1" fmla="*/ 1107509 w 2107516"/>
                <a:gd name="connsiteY1" fmla="*/ 26889 h 1736334"/>
                <a:gd name="connsiteX2" fmla="*/ 1015685 w 2107516"/>
                <a:gd name="connsiteY2" fmla="*/ 12697 h 1736334"/>
                <a:gd name="connsiteX3" fmla="*/ 1001492 w 2107516"/>
                <a:gd name="connsiteY3" fmla="*/ 26889 h 1736334"/>
                <a:gd name="connsiteX4" fmla="*/ 13742 w 2107516"/>
                <a:gd name="connsiteY4" fmla="*/ 1633944 h 1736334"/>
                <a:gd name="connsiteX5" fmla="*/ 23787 w 2107516"/>
                <a:gd name="connsiteY5" fmla="*/ 1722595 h 1736334"/>
                <a:gd name="connsiteX6" fmla="*/ 66750 w 2107516"/>
                <a:gd name="connsiteY6" fmla="*/ 1736228 h 1736334"/>
                <a:gd name="connsiteX7" fmla="*/ 2042625 w 2107516"/>
                <a:gd name="connsiteY7" fmla="*/ 1736228 h 1736334"/>
                <a:gd name="connsiteX8" fmla="*/ 2107501 w 2107516"/>
                <a:gd name="connsiteY8" fmla="*/ 1674216 h 1736334"/>
                <a:gd name="connsiteX9" fmla="*/ 2095633 w 2107516"/>
                <a:gd name="connsiteY9" fmla="*/ 1635811 h 1736334"/>
                <a:gd name="connsiteX10" fmla="*/ 1207927 w 2107516"/>
                <a:gd name="connsiteY10" fmla="*/ 631635 h 1736334"/>
                <a:gd name="connsiteX11" fmla="*/ 1054501 w 2107516"/>
                <a:gd name="connsiteY11" fmla="*/ 768262 h 1736334"/>
                <a:gd name="connsiteX12" fmla="*/ 901448 w 2107516"/>
                <a:gd name="connsiteY12" fmla="*/ 631635 h 1736334"/>
                <a:gd name="connsiteX13" fmla="*/ 712558 w 2107516"/>
                <a:gd name="connsiteY13" fmla="*/ 746984 h 1736334"/>
                <a:gd name="connsiteX14" fmla="*/ 1054501 w 2107516"/>
                <a:gd name="connsiteY14" fmla="*/ 187035 h 1736334"/>
                <a:gd name="connsiteX15" fmla="*/ 1396443 w 2107516"/>
                <a:gd name="connsiteY15" fmla="*/ 746984 h 17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7516" h="1736334">
                  <a:moveTo>
                    <a:pt x="2095633" y="1633944"/>
                  </a:moveTo>
                  <a:lnTo>
                    <a:pt x="1107509" y="26889"/>
                  </a:lnTo>
                  <a:cubicBezTo>
                    <a:pt x="1086071" y="-2385"/>
                    <a:pt x="1044959" y="-8742"/>
                    <a:pt x="1015685" y="12697"/>
                  </a:cubicBezTo>
                  <a:cubicBezTo>
                    <a:pt x="1010254" y="16672"/>
                    <a:pt x="1005468" y="21458"/>
                    <a:pt x="1001492" y="26889"/>
                  </a:cubicBezTo>
                  <a:lnTo>
                    <a:pt x="13742" y="1633944"/>
                  </a:lnTo>
                  <a:cubicBezTo>
                    <a:pt x="-7966" y="1661199"/>
                    <a:pt x="-3467" y="1700892"/>
                    <a:pt x="23787" y="1722595"/>
                  </a:cubicBezTo>
                  <a:cubicBezTo>
                    <a:pt x="35942" y="1732275"/>
                    <a:pt x="51240" y="1737128"/>
                    <a:pt x="66750" y="1736228"/>
                  </a:cubicBezTo>
                  <a:lnTo>
                    <a:pt x="2042625" y="1736228"/>
                  </a:lnTo>
                  <a:cubicBezTo>
                    <a:pt x="2077663" y="1737020"/>
                    <a:pt x="2106709" y="1709254"/>
                    <a:pt x="2107501" y="1674216"/>
                  </a:cubicBezTo>
                  <a:cubicBezTo>
                    <a:pt x="2107810" y="1660467"/>
                    <a:pt x="2103645" y="1646987"/>
                    <a:pt x="2095633" y="1635811"/>
                  </a:cubicBezTo>
                  <a:close/>
                  <a:moveTo>
                    <a:pt x="1207927" y="631635"/>
                  </a:moveTo>
                  <a:lnTo>
                    <a:pt x="1054501" y="768262"/>
                  </a:lnTo>
                  <a:lnTo>
                    <a:pt x="901448" y="631635"/>
                  </a:lnTo>
                  <a:lnTo>
                    <a:pt x="712558" y="746984"/>
                  </a:lnTo>
                  <a:lnTo>
                    <a:pt x="1054501" y="187035"/>
                  </a:lnTo>
                  <a:lnTo>
                    <a:pt x="1396443" y="746984"/>
                  </a:lnTo>
                  <a:close/>
                </a:path>
              </a:pathLst>
            </a:custGeom>
            <a:solidFill>
              <a:schemeClr val="tx1">
                <a:lumMod val="75000"/>
                <a:lumOff val="25000"/>
              </a:schemeClr>
            </a:solidFill>
            <a:ln w="37306" cap="flat">
              <a:noFill/>
              <a:prstDash val="solid"/>
              <a:miter/>
            </a:ln>
          </p:spPr>
          <p:txBody>
            <a:bodyPr rtlCol="0" anchor="ctr"/>
            <a:lstStyle/>
            <a:p>
              <a:endParaRPr lang="ko-KR" altLang="en-US"/>
            </a:p>
          </p:txBody>
        </p:sp>
        <p:sp>
          <p:nvSpPr>
            <p:cNvPr id="6" name="자유형: 도형 5">
              <a:extLst>
                <a:ext uri="{FF2B5EF4-FFF2-40B4-BE49-F238E27FC236}">
                  <a16:creationId xmlns:a16="http://schemas.microsoft.com/office/drawing/2014/main" id="{F20F7AD7-75E5-4EE8-9ADD-C876F787164F}"/>
                </a:ext>
              </a:extLst>
            </p:cNvPr>
            <p:cNvSpPr/>
            <p:nvPr/>
          </p:nvSpPr>
          <p:spPr>
            <a:xfrm>
              <a:off x="4596162" y="1399367"/>
              <a:ext cx="963405" cy="659318"/>
            </a:xfrm>
            <a:custGeom>
              <a:avLst/>
              <a:gdLst>
                <a:gd name="connsiteX0" fmla="*/ 516566 w 963405"/>
                <a:gd name="connsiteY0" fmla="*/ 659318 h 659318"/>
                <a:gd name="connsiteX1" fmla="*/ 560989 w 963405"/>
                <a:gd name="connsiteY1" fmla="*/ 561514 h 659318"/>
                <a:gd name="connsiteX2" fmla="*/ 692017 w 963405"/>
                <a:gd name="connsiteY2" fmla="*/ 470802 h 659318"/>
                <a:gd name="connsiteX3" fmla="*/ 886133 w 963405"/>
                <a:gd name="connsiteY3" fmla="*/ 302444 h 659318"/>
                <a:gd name="connsiteX4" fmla="*/ 951087 w 963405"/>
                <a:gd name="connsiteY4" fmla="*/ 293485 h 659318"/>
                <a:gd name="connsiteX5" fmla="*/ 963406 w 963405"/>
                <a:gd name="connsiteY5" fmla="*/ 293485 h 659318"/>
                <a:gd name="connsiteX6" fmla="*/ 879787 w 963405"/>
                <a:gd name="connsiteY6" fmla="*/ 160217 h 659318"/>
                <a:gd name="connsiteX7" fmla="*/ 693137 w 963405"/>
                <a:gd name="connsiteY7" fmla="*/ 134086 h 659318"/>
                <a:gd name="connsiteX8" fmla="*/ 360919 w 963405"/>
                <a:gd name="connsiteY8" fmla="*/ 27304 h 659318"/>
                <a:gd name="connsiteX9" fmla="*/ 226886 w 963405"/>
                <a:gd name="connsiteY9" fmla="*/ 246076 h 659318"/>
                <a:gd name="connsiteX10" fmla="*/ 226886 w 963405"/>
                <a:gd name="connsiteY10" fmla="*/ 246076 h 659318"/>
                <a:gd name="connsiteX11" fmla="*/ 1039 w 963405"/>
                <a:gd name="connsiteY11" fmla="*/ 430859 h 659318"/>
                <a:gd name="connsiteX12" fmla="*/ 185823 w 963405"/>
                <a:gd name="connsiteY12" fmla="*/ 656705 h 659318"/>
                <a:gd name="connsiteX13" fmla="*/ 185823 w 963405"/>
                <a:gd name="connsiteY13" fmla="*/ 656705 h 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405" h="659318">
                  <a:moveTo>
                    <a:pt x="516566" y="659318"/>
                  </a:moveTo>
                  <a:cubicBezTo>
                    <a:pt x="524025" y="623855"/>
                    <a:pt x="539188" y="590463"/>
                    <a:pt x="560989" y="561514"/>
                  </a:cubicBezTo>
                  <a:cubicBezTo>
                    <a:pt x="593813" y="518013"/>
                    <a:pt x="639748" y="486216"/>
                    <a:pt x="692017" y="470802"/>
                  </a:cubicBezTo>
                  <a:cubicBezTo>
                    <a:pt x="725364" y="386362"/>
                    <a:pt x="797825" y="323517"/>
                    <a:pt x="886133" y="302444"/>
                  </a:cubicBezTo>
                  <a:cubicBezTo>
                    <a:pt x="907381" y="297042"/>
                    <a:pt x="929170" y="294037"/>
                    <a:pt x="951087" y="293485"/>
                  </a:cubicBezTo>
                  <a:lnTo>
                    <a:pt x="963406" y="293485"/>
                  </a:lnTo>
                  <a:cubicBezTo>
                    <a:pt x="954413" y="239692"/>
                    <a:pt x="924310" y="191716"/>
                    <a:pt x="879787" y="160217"/>
                  </a:cubicBezTo>
                  <a:cubicBezTo>
                    <a:pt x="825386" y="122017"/>
                    <a:pt x="755937" y="112293"/>
                    <a:pt x="693137" y="134086"/>
                  </a:cubicBezTo>
                  <a:cubicBezTo>
                    <a:pt x="630886" y="12857"/>
                    <a:pt x="482144" y="-34952"/>
                    <a:pt x="360919" y="27304"/>
                  </a:cubicBezTo>
                  <a:cubicBezTo>
                    <a:pt x="278860" y="69442"/>
                    <a:pt x="227158" y="153830"/>
                    <a:pt x="226886" y="246076"/>
                  </a:cubicBezTo>
                  <a:lnTo>
                    <a:pt x="226886" y="246076"/>
                  </a:lnTo>
                  <a:cubicBezTo>
                    <a:pt x="113492" y="234735"/>
                    <a:pt x="12379" y="317466"/>
                    <a:pt x="1039" y="430859"/>
                  </a:cubicBezTo>
                  <a:cubicBezTo>
                    <a:pt x="-10300" y="544253"/>
                    <a:pt x="72430" y="645365"/>
                    <a:pt x="185823" y="656705"/>
                  </a:cubicBezTo>
                  <a:lnTo>
                    <a:pt x="185823" y="656705"/>
                  </a:lnTo>
                  <a:close/>
                </a:path>
              </a:pathLst>
            </a:custGeom>
            <a:solidFill>
              <a:schemeClr val="tx1">
                <a:lumMod val="75000"/>
                <a:lumOff val="25000"/>
              </a:schemeClr>
            </a:solidFill>
            <a:ln w="37306"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81F7BDFD-26A6-4C35-B7DD-A0DF813E4B53}"/>
                </a:ext>
              </a:extLst>
            </p:cNvPr>
            <p:cNvSpPr/>
            <p:nvPr/>
          </p:nvSpPr>
          <p:spPr>
            <a:xfrm>
              <a:off x="5224608" y="1806899"/>
              <a:ext cx="778439" cy="445902"/>
            </a:xfrm>
            <a:custGeom>
              <a:avLst/>
              <a:gdLst>
                <a:gd name="connsiteX0" fmla="*/ 666450 w 778439"/>
                <a:gd name="connsiteY0" fmla="*/ 221922 h 445902"/>
                <a:gd name="connsiteX1" fmla="*/ 657117 w 778439"/>
                <a:gd name="connsiteY1" fmla="*/ 221922 h 445902"/>
                <a:gd name="connsiteX2" fmla="*/ 518358 w 778439"/>
                <a:gd name="connsiteY2" fmla="*/ 82204 h 445902"/>
                <a:gd name="connsiteX3" fmla="*/ 470467 w 778439"/>
                <a:gd name="connsiteY3" fmla="*/ 90521 h 445902"/>
                <a:gd name="connsiteX4" fmla="*/ 245129 w 778439"/>
                <a:gd name="connsiteY4" fmla="*/ 18687 h 445902"/>
                <a:gd name="connsiteX5" fmla="*/ 154656 w 778439"/>
                <a:gd name="connsiteY5" fmla="*/ 165181 h 445902"/>
                <a:gd name="connsiteX6" fmla="*/ 154656 w 778439"/>
                <a:gd name="connsiteY6" fmla="*/ 165181 h 445902"/>
                <a:gd name="connsiteX7" fmla="*/ 670 w 778439"/>
                <a:gd name="connsiteY7" fmla="*/ 291916 h 445902"/>
                <a:gd name="connsiteX8" fmla="*/ 127405 w 778439"/>
                <a:gd name="connsiteY8" fmla="*/ 445902 h 445902"/>
                <a:gd name="connsiteX9" fmla="*/ 666450 w 778439"/>
                <a:gd name="connsiteY9" fmla="*/ 445902 h 445902"/>
                <a:gd name="connsiteX10" fmla="*/ 778440 w 778439"/>
                <a:gd name="connsiteY10" fmla="*/ 333912 h 445902"/>
                <a:gd name="connsiteX11" fmla="*/ 666450 w 778439"/>
                <a:gd name="connsiteY11" fmla="*/ 221922 h 4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439" h="445902">
                  <a:moveTo>
                    <a:pt x="666450" y="221922"/>
                  </a:moveTo>
                  <a:lnTo>
                    <a:pt x="657117" y="221922"/>
                  </a:lnTo>
                  <a:cubicBezTo>
                    <a:pt x="657382" y="145023"/>
                    <a:pt x="595258" y="82469"/>
                    <a:pt x="518358" y="82204"/>
                  </a:cubicBezTo>
                  <a:cubicBezTo>
                    <a:pt x="502030" y="82144"/>
                    <a:pt x="485821" y="84963"/>
                    <a:pt x="470467" y="90521"/>
                  </a:cubicBezTo>
                  <a:cubicBezTo>
                    <a:pt x="428079" y="8459"/>
                    <a:pt x="327191" y="-23701"/>
                    <a:pt x="245129" y="18687"/>
                  </a:cubicBezTo>
                  <a:cubicBezTo>
                    <a:pt x="190220" y="47050"/>
                    <a:pt x="155429" y="103385"/>
                    <a:pt x="154656" y="165181"/>
                  </a:cubicBezTo>
                  <a:lnTo>
                    <a:pt x="154656" y="165181"/>
                  </a:lnTo>
                  <a:cubicBezTo>
                    <a:pt x="77137" y="157655"/>
                    <a:pt x="8196" y="214397"/>
                    <a:pt x="670" y="291916"/>
                  </a:cubicBezTo>
                  <a:cubicBezTo>
                    <a:pt x="-6856" y="369436"/>
                    <a:pt x="49886" y="438377"/>
                    <a:pt x="127405" y="445902"/>
                  </a:cubicBezTo>
                  <a:lnTo>
                    <a:pt x="666450" y="445902"/>
                  </a:lnTo>
                  <a:cubicBezTo>
                    <a:pt x="728302" y="445902"/>
                    <a:pt x="778440" y="395764"/>
                    <a:pt x="778440" y="333912"/>
                  </a:cubicBezTo>
                  <a:cubicBezTo>
                    <a:pt x="778440" y="272060"/>
                    <a:pt x="728302" y="221922"/>
                    <a:pt x="666450" y="221922"/>
                  </a:cubicBezTo>
                  <a:close/>
                </a:path>
              </a:pathLst>
            </a:custGeom>
            <a:solidFill>
              <a:schemeClr val="tx1">
                <a:lumMod val="75000"/>
                <a:lumOff val="25000"/>
              </a:schemeClr>
            </a:solidFill>
            <a:ln w="37306"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3C19E48D-DEB3-483C-8E0B-E362906591C8}"/>
                </a:ext>
              </a:extLst>
            </p:cNvPr>
            <p:cNvSpPr/>
            <p:nvPr/>
          </p:nvSpPr>
          <p:spPr>
            <a:xfrm>
              <a:off x="7029082" y="2792371"/>
              <a:ext cx="603082" cy="339740"/>
            </a:xfrm>
            <a:custGeom>
              <a:avLst/>
              <a:gdLst>
                <a:gd name="connsiteX0" fmla="*/ 512333 w 603082"/>
                <a:gd name="connsiteY0" fmla="*/ 169699 h 339740"/>
                <a:gd name="connsiteX1" fmla="*/ 505241 w 603082"/>
                <a:gd name="connsiteY1" fmla="*/ 169699 h 339740"/>
                <a:gd name="connsiteX2" fmla="*/ 399358 w 603082"/>
                <a:gd name="connsiteY2" fmla="*/ 63548 h 339740"/>
                <a:gd name="connsiteX3" fmla="*/ 363760 w 603082"/>
                <a:gd name="connsiteY3" fmla="*/ 69655 h 339740"/>
                <a:gd name="connsiteX4" fmla="*/ 192610 w 603082"/>
                <a:gd name="connsiteY4" fmla="*/ 13839 h 339740"/>
                <a:gd name="connsiteX5" fmla="*/ 122982 w 603082"/>
                <a:gd name="connsiteY5" fmla="*/ 127143 h 339740"/>
                <a:gd name="connsiteX6" fmla="*/ 122982 w 603082"/>
                <a:gd name="connsiteY6" fmla="*/ 127143 h 339740"/>
                <a:gd name="connsiteX7" fmla="*/ 21444 w 603082"/>
                <a:gd name="connsiteY7" fmla="*/ 169699 h 339740"/>
                <a:gd name="connsiteX8" fmla="*/ 42103 w 603082"/>
                <a:gd name="connsiteY8" fmla="*/ 318201 h 339740"/>
                <a:gd name="connsiteX9" fmla="*/ 101704 w 603082"/>
                <a:gd name="connsiteY9" fmla="*/ 339550 h 339740"/>
                <a:gd name="connsiteX10" fmla="*/ 512333 w 603082"/>
                <a:gd name="connsiteY10" fmla="*/ 339550 h 339740"/>
                <a:gd name="connsiteX11" fmla="*/ 602892 w 603082"/>
                <a:gd name="connsiteY11" fmla="*/ 260258 h 339740"/>
                <a:gd name="connsiteX12" fmla="*/ 523599 w 603082"/>
                <a:gd name="connsiteY12" fmla="*/ 169699 h 339740"/>
                <a:gd name="connsiteX13" fmla="*/ 512333 w 603082"/>
                <a:gd name="connsiteY13" fmla="*/ 169699 h 33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3082" h="339740">
                  <a:moveTo>
                    <a:pt x="512333" y="169699"/>
                  </a:moveTo>
                  <a:lnTo>
                    <a:pt x="505241" y="169699"/>
                  </a:lnTo>
                  <a:cubicBezTo>
                    <a:pt x="505315" y="111147"/>
                    <a:pt x="457910" y="63622"/>
                    <a:pt x="399358" y="63548"/>
                  </a:cubicBezTo>
                  <a:cubicBezTo>
                    <a:pt x="387229" y="63533"/>
                    <a:pt x="375191" y="65597"/>
                    <a:pt x="363760" y="69655"/>
                  </a:cubicBezTo>
                  <a:cubicBezTo>
                    <a:pt x="331910" y="6982"/>
                    <a:pt x="255283" y="-18011"/>
                    <a:pt x="192610" y="13839"/>
                  </a:cubicBezTo>
                  <a:cubicBezTo>
                    <a:pt x="149949" y="35516"/>
                    <a:pt x="123049" y="79290"/>
                    <a:pt x="122982" y="127143"/>
                  </a:cubicBezTo>
                  <a:lnTo>
                    <a:pt x="122982" y="127143"/>
                  </a:lnTo>
                  <a:cubicBezTo>
                    <a:pt x="83845" y="121263"/>
                    <a:pt x="44694" y="137674"/>
                    <a:pt x="21444" y="169699"/>
                  </a:cubicBezTo>
                  <a:cubicBezTo>
                    <a:pt x="-13859" y="216410"/>
                    <a:pt x="-4612" y="282898"/>
                    <a:pt x="42103" y="318201"/>
                  </a:cubicBezTo>
                  <a:cubicBezTo>
                    <a:pt x="59331" y="331222"/>
                    <a:pt x="80127" y="338669"/>
                    <a:pt x="101704" y="339550"/>
                  </a:cubicBezTo>
                  <a:lnTo>
                    <a:pt x="512333" y="339550"/>
                  </a:lnTo>
                  <a:cubicBezTo>
                    <a:pt x="559235" y="342660"/>
                    <a:pt x="599782" y="307163"/>
                    <a:pt x="602892" y="260258"/>
                  </a:cubicBezTo>
                  <a:cubicBezTo>
                    <a:pt x="606005" y="213356"/>
                    <a:pt x="570505" y="172809"/>
                    <a:pt x="523599" y="169699"/>
                  </a:cubicBezTo>
                  <a:cubicBezTo>
                    <a:pt x="519848" y="169449"/>
                    <a:pt x="516085" y="169449"/>
                    <a:pt x="512333" y="169699"/>
                  </a:cubicBezTo>
                  <a:close/>
                </a:path>
              </a:pathLst>
            </a:custGeom>
            <a:solidFill>
              <a:schemeClr val="tx1">
                <a:lumMod val="75000"/>
                <a:lumOff val="25000"/>
              </a:schemeClr>
            </a:solidFill>
            <a:ln w="37306"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id="{A526B7FA-B004-4ACB-A514-4D7C1F4B6A19}"/>
                </a:ext>
              </a:extLst>
            </p:cNvPr>
            <p:cNvSpPr/>
            <p:nvPr/>
          </p:nvSpPr>
          <p:spPr>
            <a:xfrm>
              <a:off x="6133329" y="1186657"/>
              <a:ext cx="1045238" cy="1514134"/>
            </a:xfrm>
            <a:custGeom>
              <a:avLst/>
              <a:gdLst>
                <a:gd name="connsiteX0" fmla="*/ 634609 w 1045238"/>
                <a:gd name="connsiteY0" fmla="*/ 1178134 h 1514134"/>
                <a:gd name="connsiteX1" fmla="*/ 649168 w 1045238"/>
                <a:gd name="connsiteY1" fmla="*/ 1178134 h 1514134"/>
                <a:gd name="connsiteX2" fmla="*/ 662607 w 1045238"/>
                <a:gd name="connsiteY2" fmla="*/ 1119899 h 1514134"/>
                <a:gd name="connsiteX3" fmla="*/ 1045239 w 1045238"/>
                <a:gd name="connsiteY3" fmla="*/ 447960 h 1514134"/>
                <a:gd name="connsiteX4" fmla="*/ 522619 w 1045238"/>
                <a:gd name="connsiteY4" fmla="*/ 0 h 1514134"/>
                <a:gd name="connsiteX5" fmla="*/ 0 w 1045238"/>
                <a:gd name="connsiteY5" fmla="*/ 447960 h 1514134"/>
                <a:gd name="connsiteX6" fmla="*/ 382632 w 1045238"/>
                <a:gd name="connsiteY6" fmla="*/ 1119899 h 1514134"/>
                <a:gd name="connsiteX7" fmla="*/ 396071 w 1045238"/>
                <a:gd name="connsiteY7" fmla="*/ 1178134 h 1514134"/>
                <a:gd name="connsiteX8" fmla="*/ 410630 w 1045238"/>
                <a:gd name="connsiteY8" fmla="*/ 1178134 h 1514134"/>
                <a:gd name="connsiteX9" fmla="*/ 410630 w 1045238"/>
                <a:gd name="connsiteY9" fmla="*/ 1252793 h 1514134"/>
                <a:gd name="connsiteX10" fmla="*/ 410630 w 1045238"/>
                <a:gd name="connsiteY10" fmla="*/ 1252793 h 1514134"/>
                <a:gd name="connsiteX11" fmla="*/ 335970 w 1045238"/>
                <a:gd name="connsiteY11" fmla="*/ 1252793 h 1514134"/>
                <a:gd name="connsiteX12" fmla="*/ 335970 w 1045238"/>
                <a:gd name="connsiteY12" fmla="*/ 1252793 h 1514134"/>
                <a:gd name="connsiteX13" fmla="*/ 335970 w 1045238"/>
                <a:gd name="connsiteY13" fmla="*/ 1455868 h 1514134"/>
                <a:gd name="connsiteX14" fmla="*/ 396403 w 1045238"/>
                <a:gd name="connsiteY14" fmla="*/ 1514122 h 1514134"/>
                <a:gd name="connsiteX15" fmla="*/ 397191 w 1045238"/>
                <a:gd name="connsiteY15" fmla="*/ 1514103 h 1514134"/>
                <a:gd name="connsiteX16" fmla="*/ 648048 w 1045238"/>
                <a:gd name="connsiteY16" fmla="*/ 1514103 h 1514134"/>
                <a:gd name="connsiteX17" fmla="*/ 709269 w 1045238"/>
                <a:gd name="connsiteY17" fmla="*/ 1456988 h 1514134"/>
                <a:gd name="connsiteX18" fmla="*/ 709269 w 1045238"/>
                <a:gd name="connsiteY18" fmla="*/ 1252793 h 1514134"/>
                <a:gd name="connsiteX19" fmla="*/ 709269 w 1045238"/>
                <a:gd name="connsiteY19" fmla="*/ 1252793 h 1514134"/>
                <a:gd name="connsiteX20" fmla="*/ 634609 w 1045238"/>
                <a:gd name="connsiteY20" fmla="*/ 1252793 h 1514134"/>
                <a:gd name="connsiteX21" fmla="*/ 634609 w 1045238"/>
                <a:gd name="connsiteY21" fmla="*/ 1252793 h 1514134"/>
                <a:gd name="connsiteX22" fmla="*/ 877254 w 1045238"/>
                <a:gd name="connsiteY22" fmla="*/ 475957 h 1514134"/>
                <a:gd name="connsiteX23" fmla="*/ 690604 w 1045238"/>
                <a:gd name="connsiteY23" fmla="*/ 939222 h 1514134"/>
                <a:gd name="connsiteX24" fmla="*/ 624903 w 1045238"/>
                <a:gd name="connsiteY24" fmla="*/ 1066144 h 1514134"/>
                <a:gd name="connsiteX25" fmla="*/ 624903 w 1045238"/>
                <a:gd name="connsiteY25" fmla="*/ 1066144 h 1514134"/>
                <a:gd name="connsiteX26" fmla="*/ 567415 w 1045238"/>
                <a:gd name="connsiteY26" fmla="*/ 1066144 h 1514134"/>
                <a:gd name="connsiteX27" fmla="*/ 581227 w 1045238"/>
                <a:gd name="connsiteY27" fmla="*/ 1018735 h 1514134"/>
                <a:gd name="connsiteX28" fmla="*/ 709269 w 1045238"/>
                <a:gd name="connsiteY28" fmla="*/ 471477 h 1514134"/>
                <a:gd name="connsiteX29" fmla="*/ 565176 w 1045238"/>
                <a:gd name="connsiteY29" fmla="*/ 55248 h 1514134"/>
                <a:gd name="connsiteX30" fmla="*/ 563309 w 1045238"/>
                <a:gd name="connsiteY30" fmla="*/ 53382 h 1514134"/>
                <a:gd name="connsiteX31" fmla="*/ 565176 w 1045238"/>
                <a:gd name="connsiteY31" fmla="*/ 51515 h 1514134"/>
                <a:gd name="connsiteX32" fmla="*/ 877254 w 1045238"/>
                <a:gd name="connsiteY32" fmla="*/ 475957 h 1514134"/>
                <a:gd name="connsiteX33" fmla="*/ 354635 w 1045238"/>
                <a:gd name="connsiteY33" fmla="*/ 939222 h 1514134"/>
                <a:gd name="connsiteX34" fmla="*/ 167985 w 1045238"/>
                <a:gd name="connsiteY34" fmla="*/ 475957 h 1514134"/>
                <a:gd name="connsiteX35" fmla="*/ 478943 w 1045238"/>
                <a:gd name="connsiteY35" fmla="*/ 51515 h 1514134"/>
                <a:gd name="connsiteX36" fmla="*/ 480810 w 1045238"/>
                <a:gd name="connsiteY36" fmla="*/ 53382 h 1514134"/>
                <a:gd name="connsiteX37" fmla="*/ 478943 w 1045238"/>
                <a:gd name="connsiteY37" fmla="*/ 55248 h 1514134"/>
                <a:gd name="connsiteX38" fmla="*/ 334850 w 1045238"/>
                <a:gd name="connsiteY38" fmla="*/ 471477 h 1514134"/>
                <a:gd name="connsiteX39" fmla="*/ 463265 w 1045238"/>
                <a:gd name="connsiteY39" fmla="*/ 1019108 h 1514134"/>
                <a:gd name="connsiteX40" fmla="*/ 476704 w 1045238"/>
                <a:gd name="connsiteY40" fmla="*/ 1066144 h 1514134"/>
                <a:gd name="connsiteX41" fmla="*/ 421455 w 1045238"/>
                <a:gd name="connsiteY41" fmla="*/ 1066144 h 1514134"/>
                <a:gd name="connsiteX42" fmla="*/ 421455 w 1045238"/>
                <a:gd name="connsiteY42" fmla="*/ 1066144 h 1514134"/>
                <a:gd name="connsiteX43" fmla="*/ 354261 w 1045238"/>
                <a:gd name="connsiteY43" fmla="*/ 939222 h 1514134"/>
                <a:gd name="connsiteX44" fmla="*/ 485289 w 1045238"/>
                <a:gd name="connsiteY44" fmla="*/ 1178134 h 1514134"/>
                <a:gd name="connsiteX45" fmla="*/ 559949 w 1045238"/>
                <a:gd name="connsiteY45" fmla="*/ 1178134 h 1514134"/>
                <a:gd name="connsiteX46" fmla="*/ 559949 w 1045238"/>
                <a:gd name="connsiteY46" fmla="*/ 1178134 h 1514134"/>
                <a:gd name="connsiteX47" fmla="*/ 559949 w 1045238"/>
                <a:gd name="connsiteY47" fmla="*/ 1252793 h 1514134"/>
                <a:gd name="connsiteX48" fmla="*/ 559949 w 1045238"/>
                <a:gd name="connsiteY48" fmla="*/ 1252793 h 1514134"/>
                <a:gd name="connsiteX49" fmla="*/ 485289 w 1045238"/>
                <a:gd name="connsiteY49" fmla="*/ 1252793 h 1514134"/>
                <a:gd name="connsiteX50" fmla="*/ 485289 w 1045238"/>
                <a:gd name="connsiteY50" fmla="*/ 1252793 h 1514134"/>
                <a:gd name="connsiteX51" fmla="*/ 485289 w 1045238"/>
                <a:gd name="connsiteY51" fmla="*/ 1178134 h 1514134"/>
                <a:gd name="connsiteX52" fmla="*/ 485289 w 1045238"/>
                <a:gd name="connsiteY52" fmla="*/ 1178134 h 15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45238" h="1514134">
                  <a:moveTo>
                    <a:pt x="634609" y="1178134"/>
                  </a:moveTo>
                  <a:lnTo>
                    <a:pt x="649168" y="1178134"/>
                  </a:lnTo>
                  <a:lnTo>
                    <a:pt x="662607" y="1119899"/>
                  </a:lnTo>
                  <a:cubicBezTo>
                    <a:pt x="681272" y="989244"/>
                    <a:pt x="1045239" y="666713"/>
                    <a:pt x="1045239" y="447960"/>
                  </a:cubicBezTo>
                  <a:cubicBezTo>
                    <a:pt x="1045239" y="182544"/>
                    <a:pt x="829472" y="0"/>
                    <a:pt x="522619" y="0"/>
                  </a:cubicBezTo>
                  <a:cubicBezTo>
                    <a:pt x="215767" y="0"/>
                    <a:pt x="0" y="183290"/>
                    <a:pt x="0" y="447960"/>
                  </a:cubicBezTo>
                  <a:cubicBezTo>
                    <a:pt x="0" y="666713"/>
                    <a:pt x="363967" y="989244"/>
                    <a:pt x="382632" y="1119899"/>
                  </a:cubicBezTo>
                  <a:lnTo>
                    <a:pt x="396071" y="1178134"/>
                  </a:lnTo>
                  <a:lnTo>
                    <a:pt x="410630" y="1178134"/>
                  </a:lnTo>
                  <a:lnTo>
                    <a:pt x="410630" y="1252793"/>
                  </a:lnTo>
                  <a:lnTo>
                    <a:pt x="410630" y="1252793"/>
                  </a:lnTo>
                  <a:lnTo>
                    <a:pt x="335970" y="1252793"/>
                  </a:lnTo>
                  <a:lnTo>
                    <a:pt x="335970" y="1252793"/>
                  </a:lnTo>
                  <a:lnTo>
                    <a:pt x="335970" y="1455868"/>
                  </a:lnTo>
                  <a:cubicBezTo>
                    <a:pt x="336571" y="1488644"/>
                    <a:pt x="363631" y="1514727"/>
                    <a:pt x="396403" y="1514122"/>
                  </a:cubicBezTo>
                  <a:cubicBezTo>
                    <a:pt x="396668" y="1514118"/>
                    <a:pt x="396929" y="1514111"/>
                    <a:pt x="397191" y="1514103"/>
                  </a:cubicBezTo>
                  <a:lnTo>
                    <a:pt x="648048" y="1514103"/>
                  </a:lnTo>
                  <a:cubicBezTo>
                    <a:pt x="680693" y="1515152"/>
                    <a:pt x="708052" y="1489630"/>
                    <a:pt x="709269" y="1456988"/>
                  </a:cubicBezTo>
                  <a:lnTo>
                    <a:pt x="709269" y="1252793"/>
                  </a:lnTo>
                  <a:lnTo>
                    <a:pt x="709269" y="1252793"/>
                  </a:lnTo>
                  <a:lnTo>
                    <a:pt x="634609" y="1252793"/>
                  </a:lnTo>
                  <a:lnTo>
                    <a:pt x="634609" y="1252793"/>
                  </a:lnTo>
                  <a:close/>
                  <a:moveTo>
                    <a:pt x="877254" y="475957"/>
                  </a:moveTo>
                  <a:cubicBezTo>
                    <a:pt x="877254" y="590560"/>
                    <a:pt x="769744" y="791768"/>
                    <a:pt x="690604" y="939222"/>
                  </a:cubicBezTo>
                  <a:cubicBezTo>
                    <a:pt x="665966" y="986258"/>
                    <a:pt x="643942" y="1028814"/>
                    <a:pt x="624903" y="1066144"/>
                  </a:cubicBezTo>
                  <a:lnTo>
                    <a:pt x="624903" y="1066144"/>
                  </a:lnTo>
                  <a:lnTo>
                    <a:pt x="567415" y="1066144"/>
                  </a:lnTo>
                  <a:lnTo>
                    <a:pt x="581227" y="1018735"/>
                  </a:lnTo>
                  <a:cubicBezTo>
                    <a:pt x="626023" y="867175"/>
                    <a:pt x="709269" y="584961"/>
                    <a:pt x="709269" y="471477"/>
                  </a:cubicBezTo>
                  <a:cubicBezTo>
                    <a:pt x="709269" y="244885"/>
                    <a:pt x="655141" y="91085"/>
                    <a:pt x="565176" y="55248"/>
                  </a:cubicBezTo>
                  <a:cubicBezTo>
                    <a:pt x="564145" y="55248"/>
                    <a:pt x="563309" y="54413"/>
                    <a:pt x="563309" y="53382"/>
                  </a:cubicBezTo>
                  <a:cubicBezTo>
                    <a:pt x="563309" y="52351"/>
                    <a:pt x="564145" y="51515"/>
                    <a:pt x="565176" y="51515"/>
                  </a:cubicBezTo>
                  <a:cubicBezTo>
                    <a:pt x="754065" y="73540"/>
                    <a:pt x="877254" y="238165"/>
                    <a:pt x="877254" y="475957"/>
                  </a:cubicBezTo>
                  <a:close/>
                  <a:moveTo>
                    <a:pt x="354635" y="939222"/>
                  </a:moveTo>
                  <a:cubicBezTo>
                    <a:pt x="275868" y="789902"/>
                    <a:pt x="167985" y="590560"/>
                    <a:pt x="167985" y="475957"/>
                  </a:cubicBezTo>
                  <a:cubicBezTo>
                    <a:pt x="167985" y="238165"/>
                    <a:pt x="291174" y="73540"/>
                    <a:pt x="478943" y="51515"/>
                  </a:cubicBezTo>
                  <a:cubicBezTo>
                    <a:pt x="479974" y="51515"/>
                    <a:pt x="480810" y="52351"/>
                    <a:pt x="480810" y="53382"/>
                  </a:cubicBezTo>
                  <a:cubicBezTo>
                    <a:pt x="480810" y="54413"/>
                    <a:pt x="479974" y="55248"/>
                    <a:pt x="478943" y="55248"/>
                  </a:cubicBezTo>
                  <a:cubicBezTo>
                    <a:pt x="388978" y="92578"/>
                    <a:pt x="334850" y="241898"/>
                    <a:pt x="334850" y="471477"/>
                  </a:cubicBezTo>
                  <a:cubicBezTo>
                    <a:pt x="334850" y="583467"/>
                    <a:pt x="418096" y="867175"/>
                    <a:pt x="463265" y="1019108"/>
                  </a:cubicBezTo>
                  <a:cubicBezTo>
                    <a:pt x="467744" y="1035533"/>
                    <a:pt x="472224" y="1050838"/>
                    <a:pt x="476704" y="1066144"/>
                  </a:cubicBezTo>
                  <a:lnTo>
                    <a:pt x="421455" y="1066144"/>
                  </a:lnTo>
                  <a:lnTo>
                    <a:pt x="421455" y="1066144"/>
                  </a:lnTo>
                  <a:cubicBezTo>
                    <a:pt x="400924" y="1028814"/>
                    <a:pt x="379272" y="986258"/>
                    <a:pt x="354261" y="939222"/>
                  </a:cubicBezTo>
                  <a:close/>
                  <a:moveTo>
                    <a:pt x="485289" y="1178134"/>
                  </a:moveTo>
                  <a:lnTo>
                    <a:pt x="559949" y="1178134"/>
                  </a:lnTo>
                  <a:lnTo>
                    <a:pt x="559949" y="1178134"/>
                  </a:lnTo>
                  <a:lnTo>
                    <a:pt x="559949" y="1252793"/>
                  </a:lnTo>
                  <a:lnTo>
                    <a:pt x="559949" y="1252793"/>
                  </a:lnTo>
                  <a:lnTo>
                    <a:pt x="485289" y="1252793"/>
                  </a:lnTo>
                  <a:lnTo>
                    <a:pt x="485289" y="1252793"/>
                  </a:lnTo>
                  <a:lnTo>
                    <a:pt x="485289" y="1178134"/>
                  </a:lnTo>
                  <a:lnTo>
                    <a:pt x="485289" y="1178134"/>
                  </a:lnTo>
                  <a:close/>
                </a:path>
              </a:pathLst>
            </a:custGeom>
            <a:solidFill>
              <a:schemeClr val="tx1">
                <a:lumMod val="75000"/>
                <a:lumOff val="25000"/>
              </a:schemeClr>
            </a:solidFill>
            <a:ln w="37306" cap="flat">
              <a:noFill/>
              <a:prstDash val="solid"/>
              <a:miter/>
            </a:ln>
          </p:spPr>
          <p:txBody>
            <a:bodyPr rtlCol="0" anchor="ctr"/>
            <a:lstStyle/>
            <a:p>
              <a:endParaRPr lang="ko-KR" altLang="en-US"/>
            </a:p>
          </p:txBody>
        </p:sp>
      </p:grpSp>
      <p:grpSp>
        <p:nvGrpSpPr>
          <p:cNvPr id="10" name="그룹 9">
            <a:extLst>
              <a:ext uri="{FF2B5EF4-FFF2-40B4-BE49-F238E27FC236}">
                <a16:creationId xmlns:a16="http://schemas.microsoft.com/office/drawing/2014/main" id="{636D1765-6E9E-4671-8F61-5136768F0801}"/>
              </a:ext>
            </a:extLst>
          </p:cNvPr>
          <p:cNvGrpSpPr/>
          <p:nvPr/>
        </p:nvGrpSpPr>
        <p:grpSpPr>
          <a:xfrm>
            <a:off x="3493322" y="4365006"/>
            <a:ext cx="5315879" cy="984885"/>
            <a:chOff x="3420659" y="5111782"/>
            <a:chExt cx="5315879" cy="984885"/>
          </a:xfrm>
        </p:grpSpPr>
        <p:sp>
          <p:nvSpPr>
            <p:cNvPr id="11" name="TextBox 10">
              <a:extLst>
                <a:ext uri="{FF2B5EF4-FFF2-40B4-BE49-F238E27FC236}">
                  <a16:creationId xmlns:a16="http://schemas.microsoft.com/office/drawing/2014/main" id="{2250A551-21A3-4953-B603-DCBCEF6890C3}"/>
                </a:ext>
              </a:extLst>
            </p:cNvPr>
            <p:cNvSpPr txBox="1"/>
            <p:nvPr/>
          </p:nvSpPr>
          <p:spPr>
            <a:xfrm>
              <a:off x="5341854" y="5696557"/>
              <a:ext cx="1473480" cy="400110"/>
            </a:xfrm>
            <a:prstGeom prst="rect">
              <a:avLst/>
            </a:prstGeom>
            <a:noFill/>
          </p:spPr>
          <p:txBody>
            <a:bodyPr wrap="none" rtlCol="0">
              <a:spAutoFit/>
            </a:bodyPr>
            <a:lstStyle/>
            <a:p>
              <a:pPr algn="ctr"/>
              <a:r>
                <a:rPr lang="ko-KR" altLang="en-US" sz="2000" dirty="0">
                  <a:solidFill>
                    <a:srgbClr val="404040"/>
                  </a:solidFill>
                </a:rPr>
                <a:t>감사합니다</a:t>
              </a:r>
              <a:r>
                <a:rPr lang="en-US" altLang="ko-KR" sz="2000" dirty="0">
                  <a:solidFill>
                    <a:srgbClr val="404040"/>
                  </a:solidFill>
                </a:rPr>
                <a:t>.</a:t>
              </a:r>
              <a:endParaRPr lang="ko-KR" altLang="en-US" sz="2000" dirty="0">
                <a:solidFill>
                  <a:srgbClr val="404040"/>
                </a:solidFill>
              </a:endParaRPr>
            </a:p>
          </p:txBody>
        </p:sp>
        <p:sp>
          <p:nvSpPr>
            <p:cNvPr id="12" name="TextBox 11">
              <a:extLst>
                <a:ext uri="{FF2B5EF4-FFF2-40B4-BE49-F238E27FC236}">
                  <a16:creationId xmlns:a16="http://schemas.microsoft.com/office/drawing/2014/main" id="{622A6DC1-2F1C-4316-BD95-F67F7D4971B4}"/>
                </a:ext>
              </a:extLst>
            </p:cNvPr>
            <p:cNvSpPr txBox="1"/>
            <p:nvPr/>
          </p:nvSpPr>
          <p:spPr>
            <a:xfrm>
              <a:off x="3420659" y="5111782"/>
              <a:ext cx="5315879" cy="584775"/>
            </a:xfrm>
            <a:prstGeom prst="rect">
              <a:avLst/>
            </a:prstGeom>
            <a:noFill/>
          </p:spPr>
          <p:txBody>
            <a:bodyPr wrap="none" rtlCol="0">
              <a:spAutoFit/>
            </a:bodyPr>
            <a:lstStyle/>
            <a:p>
              <a:pPr algn="ctr"/>
              <a:r>
                <a:rPr lang="en-US" altLang="ko-KR" sz="3200" b="1" dirty="0">
                  <a:solidFill>
                    <a:srgbClr val="404040"/>
                  </a:solidFill>
                </a:rPr>
                <a:t>Thank you for listening.</a:t>
              </a:r>
              <a:endParaRPr lang="ko-KR" altLang="en-US" sz="3200" b="1" dirty="0">
                <a:solidFill>
                  <a:srgbClr val="404040"/>
                </a:solidFill>
              </a:endParaRPr>
            </a:p>
          </p:txBody>
        </p:sp>
      </p:grpSp>
    </p:spTree>
    <p:extLst>
      <p:ext uri="{BB962C8B-B14F-4D97-AF65-F5344CB8AC3E}">
        <p14:creationId xmlns:p14="http://schemas.microsoft.com/office/powerpoint/2010/main" val="4007540483"/>
      </p:ext>
    </p:extLst>
  </p:cSld>
  <p:clrMapOvr>
    <a:masterClrMapping/>
  </p:clrMapOvr>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11" name="그림 10" descr="산, 실외, 잔디, 자연이(가) 표시된 사진  자동 생성된 설명"/>
          <p:cNvPicPr>
            <a:picLocks noChangeAspect="1"/>
          </p:cNvPicPr>
          <p:nvPr/>
        </p:nvPicPr>
        <p:blipFill rotWithShape="1">
          <a:blip r:embed="rId3"/>
          <a:srcRect/>
          <a:stretch>
            <a:fillRect/>
          </a:stretch>
        </p:blipFill>
        <p:spPr>
          <a:xfrm>
            <a:off x="0" y="0"/>
            <a:ext cx="12192000" cy="6858000"/>
          </a:xfrm>
          <a:prstGeom prst="rect">
            <a:avLst/>
          </a:prstGeom>
        </p:spPr>
      </p:pic>
      <p:sp>
        <p:nvSpPr>
          <p:cNvPr id="6" name="직각 삼각형 5"/>
          <p:cNvSpPr/>
          <p:nvPr/>
        </p:nvSpPr>
        <p:spPr>
          <a:xfrm>
            <a:off x="1" y="0"/>
            <a:ext cx="2211572" cy="6858000"/>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직각 삼각형 14"/>
          <p:cNvSpPr/>
          <p:nvPr/>
        </p:nvSpPr>
        <p:spPr>
          <a:xfrm>
            <a:off x="0" y="4263655"/>
            <a:ext cx="12192000" cy="2615609"/>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2000" b="1" u="sng">
                <a:solidFill>
                  <a:schemeClr val="tx1">
                    <a:lumMod val="95000"/>
                    <a:lumOff val="5000"/>
                  </a:schemeClr>
                </a:solidFill>
                <a:latin typeface="함초롬바탕"/>
                <a:ea typeface="함초롬바탕"/>
                <a:cs typeface="함초롬바탕"/>
              </a:rPr>
              <a:t>&lt;</a:t>
            </a:r>
            <a:r>
              <a:rPr lang="ko-KR" altLang="en-US" sz="2000" b="1" u="sng">
                <a:solidFill>
                  <a:schemeClr val="tx1">
                    <a:lumMod val="95000"/>
                    <a:lumOff val="5000"/>
                  </a:schemeClr>
                </a:solidFill>
                <a:latin typeface="함초롬바탕"/>
                <a:ea typeface="함초롬바탕"/>
                <a:cs typeface="함초롬바탕"/>
              </a:rPr>
              <a:t>영상</a:t>
            </a:r>
            <a:r>
              <a:rPr lang="en-US" altLang="ko-KR" sz="2000" b="1" u="sng">
                <a:solidFill>
                  <a:schemeClr val="tx1">
                    <a:lumMod val="95000"/>
                    <a:lumOff val="5000"/>
                  </a:schemeClr>
                </a:solidFill>
                <a:latin typeface="함초롬바탕"/>
                <a:ea typeface="함초롬바탕"/>
                <a:cs typeface="함초롬바탕"/>
              </a:rPr>
              <a:t>&gt;대한민국의 아름다운 영토, 독도</a:t>
            </a:r>
            <a:endParaRPr lang="en-US" altLang="ko-KR" sz="2000" b="1" u="sng">
              <a:solidFill>
                <a:schemeClr val="tx1">
                  <a:lumMod val="95000"/>
                  <a:lumOff val="5000"/>
                </a:schemeClr>
              </a:solidFill>
              <a:latin typeface="함초롬바탕"/>
              <a:ea typeface="함초롬바탕"/>
              <a:cs typeface="함초롬바탕"/>
            </a:endParaRPr>
          </a:p>
          <a:p>
            <a:pPr marL="0" algn="ctr" defTabSz="900000" rtl="0" eaLnBrk="1" latinLnBrk="1" hangingPunct="1">
              <a:defRPr lang="ko-KR" altLang="en-US"/>
            </a:pPr>
            <a:r>
              <a:rPr lang="en-US" altLang="ko-KR" sz="2000" b="1" u="sng">
                <a:solidFill>
                  <a:schemeClr val="tx1">
                    <a:lumMod val="95000"/>
                    <a:lumOff val="5000"/>
                  </a:schemeClr>
                </a:solidFill>
                <a:latin typeface="함초롬바탕"/>
                <a:ea typeface="함초롬바탕"/>
                <a:cs typeface="함초롬바탕"/>
                <a:hlinkClick r:id="rId4"/>
              </a:rPr>
              <a:t>https://www.youtube.com/watch?v=muB4_LNZ2Rk&amp;t=7s</a:t>
            </a:r>
            <a:endParaRPr lang="en-US" altLang="ko-KR" sz="2000" b="1" u="sng">
              <a:solidFill>
                <a:schemeClr val="tx1">
                  <a:lumMod val="95000"/>
                  <a:lumOff val="5000"/>
                </a:schemeClr>
              </a:solidFill>
              <a:latin typeface="함초롬바탕"/>
              <a:ea typeface="함초롬바탕"/>
              <a:cs typeface="함초롬바탕"/>
            </a:endParaRPr>
          </a:p>
        </p:txBody>
      </p:sp>
      <p:sp>
        <p:nvSpPr>
          <p:cNvPr id="21" name="TextBox 20"/>
          <p:cNvSpPr txBox="1"/>
          <p:nvPr/>
        </p:nvSpPr>
        <p:spPr>
          <a:xfrm>
            <a:off x="7547610" y="388444"/>
            <a:ext cx="4133224" cy="1352726"/>
          </a:xfrm>
          <a:prstGeom prst="rect">
            <a:avLst/>
          </a:prstGeom>
          <a:noFill/>
        </p:spPr>
        <p:txBody>
          <a:bodyPr wrap="none">
            <a:spAutoFit/>
          </a:bodyPr>
          <a:lstStyle/>
          <a:p>
            <a:pPr algn="r">
              <a:lnSpc>
                <a:spcPct val="130000"/>
              </a:lnSpc>
              <a:defRPr lang="ko-KR" altLang="en-US"/>
            </a:pPr>
            <a:r>
              <a:rPr lang="en-US" altLang="ko-KR" sz="2800">
                <a:solidFill>
                  <a:schemeClr val="tx1">
                    <a:lumMod val="75000"/>
                    <a:lumOff val="25000"/>
                  </a:schemeClr>
                </a:solidFill>
              </a:rPr>
              <a:t>Part 1</a:t>
            </a:r>
            <a:r>
              <a:rPr lang="en-US" altLang="ko-KR" sz="2400" b="1">
                <a:solidFill>
                  <a:schemeClr val="tx1">
                    <a:lumMod val="75000"/>
                    <a:lumOff val="25000"/>
                  </a:schemeClr>
                </a:solidFill>
              </a:rPr>
              <a:t>,</a:t>
            </a:r>
            <a:endParaRPr lang="en-US" altLang="ko-KR" sz="2400" b="1">
              <a:solidFill>
                <a:schemeClr val="tx1">
                  <a:lumMod val="75000"/>
                  <a:lumOff val="25000"/>
                </a:schemeClr>
              </a:solidFill>
            </a:endParaRPr>
          </a:p>
          <a:p>
            <a:pPr algn="r">
              <a:lnSpc>
                <a:spcPct val="130000"/>
              </a:lnSpc>
              <a:defRPr lang="ko-KR" altLang="en-US"/>
            </a:pPr>
            <a:r>
              <a:rPr lang="ko-KR" altLang="en-US" sz="3600" b="1">
                <a:solidFill>
                  <a:schemeClr val="tx1">
                    <a:lumMod val="75000"/>
                    <a:lumOff val="25000"/>
                  </a:schemeClr>
                </a:solidFill>
              </a:rPr>
              <a:t>독도의 역사 속 근거</a:t>
            </a:r>
            <a:endParaRPr lang="ko-KR" altLang="en-US" sz="3600" b="1">
              <a:solidFill>
                <a:schemeClr val="tx1">
                  <a:lumMod val="75000"/>
                  <a:lumOff val="25000"/>
                </a:schemeClr>
              </a:solidFill>
            </a:endParaRPr>
          </a:p>
        </p:txBody>
      </p:sp>
      <p:sp>
        <p:nvSpPr>
          <p:cNvPr id="22" name="양쪽 대괄호 21"/>
          <p:cNvSpPr/>
          <p:nvPr/>
        </p:nvSpPr>
        <p:spPr>
          <a:xfrm>
            <a:off x="6837680" y="378284"/>
            <a:ext cx="5096894" cy="1348463"/>
          </a:xfrm>
          <a:prstGeom prst="bracketPair">
            <a:avLst>
              <a:gd name="adj" fmla="val 1275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32080"/>
            <a:ext cx="916305" cy="369332"/>
          </a:xfrm>
          <a:prstGeom prst="rect">
            <a:avLst/>
          </a:prstGeom>
          <a:noFill/>
        </p:spPr>
        <p:txBody>
          <a:bodyPr wrap="none">
            <a:spAutoFit/>
          </a:bodyPr>
          <a:lstStyle/>
          <a:p>
            <a:pPr lvl="0">
              <a:defRPr lang="ko-KR" altLang="en-US"/>
            </a:pPr>
            <a:r>
              <a:rPr lang="en-US" altLang="ko-KR"/>
              <a:t>Part 1,</a:t>
            </a:r>
            <a:endParaRPr lang="ko-KR" altLang="en-US"/>
          </a:p>
        </p:txBody>
      </p:sp>
      <p:sp>
        <p:nvSpPr>
          <p:cNvPr id="3" name="TextBox 2"/>
          <p:cNvSpPr txBox="1"/>
          <p:nvPr/>
        </p:nvSpPr>
        <p:spPr>
          <a:xfrm>
            <a:off x="1290319" y="132080"/>
            <a:ext cx="4116071" cy="646331"/>
          </a:xfrm>
          <a:prstGeom prst="rect">
            <a:avLst/>
          </a:prstGeom>
          <a:noFill/>
        </p:spPr>
        <p:txBody>
          <a:bodyPr wrap="none">
            <a:spAutoFit/>
          </a:bodyPr>
          <a:lstStyle/>
          <a:p>
            <a:pPr lvl="0">
              <a:defRPr lang="ko-KR" altLang="en-US"/>
            </a:pPr>
            <a:r>
              <a:rPr lang="ko-KR" altLang="en-US" sz="3600"/>
              <a:t>독도의 역사 속 근거</a:t>
            </a:r>
            <a:endParaRPr lang="ko-KR" altLang="en-US" sz="3600"/>
          </a:p>
        </p:txBody>
      </p:sp>
      <p:cxnSp>
        <p:nvCxnSpPr>
          <p:cNvPr id="41" name="직선 연결선 40"/>
          <p:cNvCxnSpPr/>
          <p:nvPr/>
        </p:nvCxnSpPr>
        <p:spPr>
          <a:xfrm>
            <a:off x="0" y="1016000"/>
            <a:ext cx="79089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
          <p:cNvPicPr>
            <a:picLocks noChangeAspect="1"/>
          </p:cNvPicPr>
          <p:nvPr/>
        </p:nvPicPr>
        <p:blipFill rotWithShape="1">
          <a:blip r:embed="rId2"/>
          <a:stretch>
            <a:fillRect/>
          </a:stretch>
        </p:blipFill>
        <p:spPr>
          <a:xfrm>
            <a:off x="0" y="967846"/>
            <a:ext cx="6714067" cy="3286654"/>
          </a:xfrm>
          <a:prstGeom prst="rect">
            <a:avLst/>
          </a:prstGeom>
        </p:spPr>
      </p:pic>
      <p:sp>
        <p:nvSpPr>
          <p:cNvPr id="43" name=""/>
          <p:cNvSpPr txBox="1"/>
          <p:nvPr/>
        </p:nvSpPr>
        <p:spPr>
          <a:xfrm>
            <a:off x="6707714" y="965623"/>
            <a:ext cx="5484286" cy="5899997"/>
          </a:xfrm>
          <a:prstGeom prst="rect">
            <a:avLst/>
          </a:prstGeom>
        </p:spPr>
        <p:txBody>
          <a:bodyPr wrap="square">
            <a:spAutoFit/>
          </a:bodyPr>
          <a:p>
            <a:pPr>
              <a:defRPr lang="ko-KR" altLang="en-US"/>
            </a:pPr>
            <a:r>
              <a:rPr lang="ko-KR" altLang="en-US" sz="3300" b="1">
                <a:solidFill>
                  <a:schemeClr val="bg2">
                    <a:lumMod val="50000"/>
                  </a:schemeClr>
                </a:solidFill>
                <a:latin typeface="함초롬바탕"/>
                <a:ea typeface="함초롬바탕"/>
                <a:cs typeface="함초롬바탕"/>
              </a:rPr>
              <a:t>삼국시대</a:t>
            </a:r>
            <a:endParaRPr lang="ko-KR" altLang="en-US" sz="3100">
              <a:latin typeface="함초롬바탕"/>
              <a:ea typeface="함초롬바탕"/>
              <a:cs typeface="함초롬바탕"/>
            </a:endParaRPr>
          </a:p>
          <a:p>
            <a:pPr>
              <a:defRPr lang="ko-KR" altLang="en-US"/>
            </a:pPr>
            <a:endParaRPr lang="ko-KR" altLang="en-US" sz="3100">
              <a:latin typeface="함초롬바탕"/>
              <a:ea typeface="함초롬바탕"/>
              <a:cs typeface="함초롬바탕"/>
            </a:endParaRPr>
          </a:p>
          <a:p>
            <a:pPr>
              <a:defRPr lang="ko-KR" altLang="en-US"/>
            </a:pPr>
            <a:r>
              <a:rPr lang="ko-KR" altLang="en-US" sz="3100">
                <a:latin typeface="함초롬바탕"/>
                <a:ea typeface="함초롬바탕"/>
                <a:cs typeface="함초롬바탕"/>
              </a:rPr>
              <a:t>독도는 신라시대에 처음 등장하였습니다. 신라시대에 울릉도에 있는 '우산국' 이라는 나라에 속한 섬으로 지증왕시기에 이사부가 우산국을 정벌하며 독도가 우산도로 처음 불리게 되었습니다.</a:t>
            </a: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0" y="2987673"/>
            <a:ext cx="6096000" cy="3870326"/>
          </a:xfrm>
          <a:prstGeom prst="rect">
            <a:avLst/>
          </a:prstGeom>
          <a:noFill/>
        </p:spPr>
        <p:txBody>
          <a:bodyPr wrap="square">
            <a:spAutoFit/>
          </a:bodyPr>
          <a:lstStyle/>
          <a:p>
            <a:pPr algn="just">
              <a:defRPr lang="ko-KR" altLang="en-US"/>
            </a:pPr>
            <a:r>
              <a:rPr lang="ko-KR" altLang="en-US" sz="3100" b="1">
                <a:latin typeface="함초롬바탕"/>
                <a:ea typeface="함초롬바탕"/>
              </a:rPr>
              <a:t>일본에서 만든 ‘삼국접양지도’는 일본의 하야시 시헤이가 1785년에 편찬한 &lt;삼국통람도설&gt;의 부도 인 &lt;삼국접양지도&gt;인데, 울릉도와 독도는 '한국 것'이라고 일본인 스스로 표기해 놓았다. 독도가 일본의 땅이 아닌, 우리의 땅임을 나타내고 있다.</a:t>
            </a:r>
            <a:endParaRPr lang="ko-KR" altLang="en-US" sz="3100" b="1">
              <a:latin typeface="함초롬바탕"/>
              <a:ea typeface="함초롬바탕"/>
            </a:endParaRPr>
          </a:p>
        </p:txBody>
      </p:sp>
      <p:pic>
        <p:nvPicPr>
          <p:cNvPr id="8" name=""/>
          <p:cNvPicPr>
            <a:picLocks noChangeAspect="1"/>
          </p:cNvPicPr>
          <p:nvPr/>
        </p:nvPicPr>
        <p:blipFill rotWithShape="1">
          <a:blip r:embed="rId2"/>
          <a:stretch>
            <a:fillRect/>
          </a:stretch>
        </p:blipFill>
        <p:spPr>
          <a:xfrm rot="10715">
            <a:off x="6516" y="9480"/>
            <a:ext cx="6089498" cy="4191000"/>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32080"/>
            <a:ext cx="916305" cy="369332"/>
          </a:xfrm>
          <a:prstGeom prst="rect">
            <a:avLst/>
          </a:prstGeom>
          <a:noFill/>
        </p:spPr>
        <p:txBody>
          <a:bodyPr wrap="none">
            <a:spAutoFit/>
          </a:bodyPr>
          <a:lstStyle/>
          <a:p>
            <a:pPr lvl="0">
              <a:defRPr lang="ko-KR" altLang="en-US"/>
            </a:pPr>
            <a:r>
              <a:rPr lang="en-US" altLang="ko-KR"/>
              <a:t>Part 1,</a:t>
            </a:r>
            <a:endParaRPr lang="ko-KR" altLang="en-US"/>
          </a:p>
        </p:txBody>
      </p:sp>
      <p:sp>
        <p:nvSpPr>
          <p:cNvPr id="3" name="TextBox 2"/>
          <p:cNvSpPr txBox="1"/>
          <p:nvPr/>
        </p:nvSpPr>
        <p:spPr>
          <a:xfrm>
            <a:off x="1290319" y="132080"/>
            <a:ext cx="4116071" cy="646331"/>
          </a:xfrm>
          <a:prstGeom prst="rect">
            <a:avLst/>
          </a:prstGeom>
          <a:noFill/>
        </p:spPr>
        <p:txBody>
          <a:bodyPr wrap="none">
            <a:spAutoFit/>
          </a:bodyPr>
          <a:lstStyle/>
          <a:p>
            <a:pPr lvl="0">
              <a:defRPr lang="ko-KR" altLang="en-US"/>
            </a:pPr>
            <a:r>
              <a:rPr lang="ko-KR" altLang="en-US" sz="3600"/>
              <a:t>독도의 역사 속 근거</a:t>
            </a:r>
            <a:endParaRPr lang="ko-KR" altLang="en-US" sz="3600"/>
          </a:p>
        </p:txBody>
      </p:sp>
      <p:cxnSp>
        <p:nvCxnSpPr>
          <p:cNvPr id="41" name="직선 연결선 40"/>
          <p:cNvCxnSpPr/>
          <p:nvPr/>
        </p:nvCxnSpPr>
        <p:spPr>
          <a:xfrm>
            <a:off x="0" y="1016000"/>
            <a:ext cx="79089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
          <p:cNvSpPr txBox="1"/>
          <p:nvPr/>
        </p:nvSpPr>
        <p:spPr>
          <a:xfrm>
            <a:off x="6707714" y="965623"/>
            <a:ext cx="5484286" cy="4814147"/>
          </a:xfrm>
          <a:prstGeom prst="rect">
            <a:avLst/>
          </a:prstGeom>
        </p:spPr>
        <p:txBody>
          <a:bodyPr wrap="square">
            <a:spAutoFit/>
          </a:bodyPr>
          <a:p>
            <a:pPr>
              <a:defRPr lang="ko-KR" altLang="en-US"/>
            </a:pPr>
            <a:r>
              <a:rPr lang="ko-KR" altLang="en-US" sz="3300" b="1">
                <a:solidFill>
                  <a:schemeClr val="bg2">
                    <a:lumMod val="50000"/>
                  </a:schemeClr>
                </a:solidFill>
                <a:latin typeface="함초롬바탕"/>
                <a:ea typeface="함초롬바탕"/>
                <a:cs typeface="함초롬바탕"/>
              </a:rPr>
              <a:t>고려 시대</a:t>
            </a:r>
            <a:endParaRPr lang="ko-KR" altLang="en-US" sz="3300" b="1">
              <a:solidFill>
                <a:schemeClr val="bg2">
                  <a:lumMod val="50000"/>
                </a:schemeClr>
              </a:solidFill>
              <a:latin typeface="함초롬바탕"/>
              <a:ea typeface="함초롬바탕"/>
              <a:cs typeface="함초롬바탕"/>
            </a:endParaRPr>
          </a:p>
          <a:p>
            <a:pPr>
              <a:defRPr lang="ko-KR" altLang="en-US"/>
            </a:pPr>
            <a:endParaRPr lang="ko-KR" altLang="en-US" sz="3100">
              <a:latin typeface="함초롬바탕"/>
              <a:ea typeface="함초롬바탕"/>
              <a:cs typeface="함초롬바탕"/>
            </a:endParaRPr>
          </a:p>
          <a:p>
            <a:pPr>
              <a:defRPr lang="ko-KR" altLang="en-US"/>
            </a:pPr>
            <a:r>
              <a:rPr lang="ko-KR" altLang="en-US" sz="3100">
                <a:latin typeface="함초롬바탕"/>
                <a:ea typeface="함초롬바탕"/>
                <a:cs typeface="함초롬바탕"/>
              </a:rPr>
              <a:t>아직 우산국(독도, 울릉도)으로 불리던 때, 우산국에서 고려에게 토산물을 받치기도 했는데요. 또한 우산국에 관직을 하사하기도 했습니다. </a:t>
            </a:r>
            <a:endParaRPr lang="ko-KR" altLang="en-US" sz="3100">
              <a:latin typeface="함초롬바탕"/>
              <a:ea typeface="함초롬바탕"/>
              <a:cs typeface="함초롬바탕"/>
            </a:endParaRPr>
          </a:p>
          <a:p>
            <a:pPr>
              <a:defRPr lang="ko-KR" altLang="en-US"/>
            </a:pPr>
            <a:endParaRPr lang="ko-KR" altLang="en-US" sz="31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p:txBody>
      </p:sp>
      <p:pic>
        <p:nvPicPr>
          <p:cNvPr id="44" name=""/>
          <p:cNvPicPr>
            <a:picLocks noChangeAspect="1"/>
          </p:cNvPicPr>
          <p:nvPr/>
        </p:nvPicPr>
        <p:blipFill rotWithShape="1">
          <a:blip r:embed="rId2"/>
          <a:stretch>
            <a:fillRect/>
          </a:stretch>
        </p:blipFill>
        <p:spPr>
          <a:xfrm>
            <a:off x="0" y="1058334"/>
            <a:ext cx="6556962" cy="3831166"/>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0" y="5351778"/>
            <a:ext cx="6096000" cy="1506222"/>
          </a:xfrm>
          <a:prstGeom prst="rect">
            <a:avLst/>
          </a:prstGeom>
          <a:noFill/>
        </p:spPr>
        <p:txBody>
          <a:bodyPr wrap="square">
            <a:spAutoFit/>
          </a:bodyPr>
          <a:lstStyle/>
          <a:p>
            <a:pPr algn="just">
              <a:defRPr lang="ko-KR" altLang="en-US"/>
            </a:pPr>
            <a:r>
              <a:rPr lang="ko-KR" altLang="en-US" sz="3100" b="1">
                <a:latin typeface="함초롬바탕"/>
                <a:ea typeface="함초롬바탕"/>
              </a:rPr>
              <a:t>위 사진은 1530년에 만들어진 신증동국여지승람팔도총도에서 독도가 조선의 영토로 표기 되어 있다.</a:t>
            </a:r>
            <a:endParaRPr lang="ko-KR" altLang="en-US" sz="3100" b="1">
              <a:latin typeface="함초롬바탕"/>
              <a:ea typeface="함초롬바탕"/>
            </a:endParaRPr>
          </a:p>
        </p:txBody>
      </p:sp>
      <p:pic>
        <p:nvPicPr>
          <p:cNvPr id="12" name=""/>
          <p:cNvPicPr>
            <a:picLocks noChangeAspect="1"/>
          </p:cNvPicPr>
          <p:nvPr/>
        </p:nvPicPr>
        <p:blipFill rotWithShape="1">
          <a:blip r:embed="rId2"/>
          <a:stretch>
            <a:fillRect/>
          </a:stretch>
        </p:blipFill>
        <p:spPr>
          <a:xfrm>
            <a:off x="0" y="0"/>
            <a:ext cx="6505574" cy="5238750"/>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32080"/>
            <a:ext cx="916305" cy="369332"/>
          </a:xfrm>
          <a:prstGeom prst="rect">
            <a:avLst/>
          </a:prstGeom>
          <a:noFill/>
        </p:spPr>
        <p:txBody>
          <a:bodyPr wrap="none">
            <a:spAutoFit/>
          </a:bodyPr>
          <a:lstStyle/>
          <a:p>
            <a:pPr lvl="0">
              <a:defRPr lang="ko-KR" altLang="en-US"/>
            </a:pPr>
            <a:r>
              <a:rPr lang="en-US" altLang="ko-KR"/>
              <a:t>Part 1,</a:t>
            </a:r>
            <a:endParaRPr lang="ko-KR" altLang="en-US"/>
          </a:p>
        </p:txBody>
      </p:sp>
      <p:sp>
        <p:nvSpPr>
          <p:cNvPr id="3" name="TextBox 2"/>
          <p:cNvSpPr txBox="1"/>
          <p:nvPr/>
        </p:nvSpPr>
        <p:spPr>
          <a:xfrm>
            <a:off x="1290319" y="132080"/>
            <a:ext cx="4116071" cy="646331"/>
          </a:xfrm>
          <a:prstGeom prst="rect">
            <a:avLst/>
          </a:prstGeom>
          <a:noFill/>
        </p:spPr>
        <p:txBody>
          <a:bodyPr wrap="none">
            <a:spAutoFit/>
          </a:bodyPr>
          <a:lstStyle/>
          <a:p>
            <a:pPr lvl="0">
              <a:defRPr lang="ko-KR" altLang="en-US"/>
            </a:pPr>
            <a:r>
              <a:rPr lang="ko-KR" altLang="en-US" sz="3600"/>
              <a:t>독도의 역사 속 근거</a:t>
            </a:r>
            <a:endParaRPr lang="ko-KR" altLang="en-US" sz="3600"/>
          </a:p>
        </p:txBody>
      </p:sp>
      <p:cxnSp>
        <p:nvCxnSpPr>
          <p:cNvPr id="41" name="직선 연결선 40"/>
          <p:cNvCxnSpPr/>
          <p:nvPr/>
        </p:nvCxnSpPr>
        <p:spPr>
          <a:xfrm>
            <a:off x="0" y="1016000"/>
            <a:ext cx="79089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
          <p:cNvSpPr txBox="1"/>
          <p:nvPr/>
        </p:nvSpPr>
        <p:spPr>
          <a:xfrm>
            <a:off x="6707714" y="965623"/>
            <a:ext cx="5484286" cy="6709622"/>
          </a:xfrm>
          <a:prstGeom prst="rect">
            <a:avLst/>
          </a:prstGeom>
        </p:spPr>
        <p:txBody>
          <a:bodyPr wrap="square">
            <a:spAutoFit/>
          </a:bodyPr>
          <a:p>
            <a:pPr>
              <a:defRPr lang="ko-KR" altLang="en-US"/>
            </a:pPr>
            <a:r>
              <a:rPr lang="ko-KR" altLang="en-US" sz="3300" b="1">
                <a:solidFill>
                  <a:schemeClr val="bg2">
                    <a:lumMod val="50000"/>
                  </a:schemeClr>
                </a:solidFill>
                <a:latin typeface="함초롬바탕"/>
                <a:ea typeface="함초롬바탕"/>
                <a:cs typeface="함초롬바탕"/>
              </a:rPr>
              <a:t>조선시대</a:t>
            </a:r>
            <a:endParaRPr lang="ko-KR" altLang="en-US" sz="3300" b="1">
              <a:solidFill>
                <a:schemeClr val="bg2">
                  <a:lumMod val="50000"/>
                </a:schemeClr>
              </a:solidFill>
              <a:latin typeface="함초롬바탕"/>
              <a:ea typeface="함초롬바탕"/>
              <a:cs typeface="함초롬바탕"/>
            </a:endParaRPr>
          </a:p>
          <a:p>
            <a:pPr>
              <a:defRPr lang="ko-KR" altLang="en-US"/>
            </a:pPr>
            <a:endParaRPr lang="ko-KR" altLang="en-US" sz="3100">
              <a:latin typeface="함초롬바탕"/>
              <a:ea typeface="함초롬바탕"/>
              <a:cs typeface="함초롬바탕"/>
            </a:endParaRPr>
          </a:p>
          <a:p>
            <a:pPr>
              <a:defRPr lang="ko-KR" altLang="en-US"/>
            </a:pPr>
            <a:r>
              <a:rPr lang="ko-KR" altLang="en-US" sz="3100">
                <a:latin typeface="함초롬바탕"/>
                <a:ea typeface="함초롬바탕"/>
                <a:cs typeface="함초롬바탕"/>
              </a:rPr>
              <a:t>세종실록지리지와 동국문헌비고에 독도가 우리의 땅이라 확실하게 명시되어 있으며, 숙종 때 울릉도, 독도에 침입한 일본 어부를 안용복이 몰아냈답니다. 이로써 일본으로부터 독도가 조선의 땅이라 명시를 받았지요. 또한 고종 때, 칙령을 내려 독도를 수호하고 행정 관리를 강화하기도 했습니다.</a:t>
            </a:r>
            <a:endParaRPr lang="ko-KR" altLang="en-US" sz="31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a:p>
            <a:pPr>
              <a:defRPr lang="ko-KR" altLang="en-US"/>
            </a:pPr>
            <a:endParaRPr lang="ko-KR" altLang="en-US" sz="2000">
              <a:latin typeface="함초롬바탕"/>
              <a:ea typeface="함초롬바탕"/>
              <a:cs typeface="함초롬바탕"/>
            </a:endParaRPr>
          </a:p>
        </p:txBody>
      </p:sp>
      <p:pic>
        <p:nvPicPr>
          <p:cNvPr id="45" name=""/>
          <p:cNvPicPr>
            <a:picLocks noChangeAspect="1"/>
          </p:cNvPicPr>
          <p:nvPr/>
        </p:nvPicPr>
        <p:blipFill rotWithShape="1">
          <a:blip r:embed="rId2"/>
          <a:stretch>
            <a:fillRect/>
          </a:stretch>
        </p:blipFill>
        <p:spPr>
          <a:xfrm>
            <a:off x="0" y="931334"/>
            <a:ext cx="5986960" cy="4995331"/>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5" name="그림 4" descr="건물, 케이크, 테이블, 대형이(가) 표시된 사진  자동 생성된 설명"/>
          <p:cNvPicPr>
            <a:picLocks noChangeAspect="1"/>
          </p:cNvPicPr>
          <p:nvPr/>
        </p:nvPicPr>
        <p:blipFill rotWithShape="1">
          <a:blip r:embed="rId2"/>
          <a:srcRect/>
          <a:stretch>
            <a:fillRect/>
          </a:stretch>
        </p:blipFill>
        <p:spPr>
          <a:xfrm>
            <a:off x="5" y="0"/>
            <a:ext cx="12191984" cy="6879265"/>
          </a:xfrm>
          <a:prstGeom prst="rect">
            <a:avLst/>
          </a:prstGeom>
        </p:spPr>
      </p:pic>
      <p:sp>
        <p:nvSpPr>
          <p:cNvPr id="6" name="직각 삼각형 5"/>
          <p:cNvSpPr/>
          <p:nvPr/>
        </p:nvSpPr>
        <p:spPr>
          <a:xfrm>
            <a:off x="1" y="0"/>
            <a:ext cx="2211572" cy="6858000"/>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직각 삼각형 14"/>
          <p:cNvSpPr/>
          <p:nvPr/>
        </p:nvSpPr>
        <p:spPr>
          <a:xfrm rot="10800000" flipV="1">
            <a:off x="0" y="4263655"/>
            <a:ext cx="12192000" cy="2615609"/>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TextBox 20"/>
          <p:cNvSpPr txBox="1"/>
          <p:nvPr/>
        </p:nvSpPr>
        <p:spPr>
          <a:xfrm>
            <a:off x="7680960" y="388444"/>
            <a:ext cx="3999874" cy="1352726"/>
          </a:xfrm>
          <a:prstGeom prst="rect">
            <a:avLst/>
          </a:prstGeom>
          <a:noFill/>
        </p:spPr>
        <p:txBody>
          <a:bodyPr wrap="none">
            <a:spAutoFit/>
          </a:bodyPr>
          <a:lstStyle/>
          <a:p>
            <a:pPr algn="r">
              <a:lnSpc>
                <a:spcPct val="130000"/>
              </a:lnSpc>
              <a:defRPr lang="ko-KR" altLang="en-US"/>
            </a:pPr>
            <a:r>
              <a:rPr lang="en-US" altLang="ko-KR" sz="2800">
                <a:solidFill>
                  <a:schemeClr val="bg1"/>
                </a:solidFill>
              </a:rPr>
              <a:t>Part 2</a:t>
            </a:r>
            <a:r>
              <a:rPr lang="en-US" altLang="ko-KR" sz="2400" b="1">
                <a:solidFill>
                  <a:schemeClr val="bg1"/>
                </a:solidFill>
              </a:rPr>
              <a:t>,</a:t>
            </a:r>
            <a:endParaRPr lang="en-US" altLang="ko-KR" sz="2400" b="1">
              <a:solidFill>
                <a:schemeClr val="bg1"/>
              </a:solidFill>
            </a:endParaRPr>
          </a:p>
          <a:p>
            <a:pPr algn="r">
              <a:lnSpc>
                <a:spcPct val="130000"/>
              </a:lnSpc>
              <a:defRPr lang="ko-KR" altLang="en-US"/>
            </a:pPr>
            <a:r>
              <a:rPr lang="ko-KR" altLang="en-US" sz="3600" b="1">
                <a:solidFill>
                  <a:schemeClr val="bg1"/>
                </a:solidFill>
              </a:rPr>
              <a:t>독도의 지리적 근거</a:t>
            </a:r>
            <a:endParaRPr lang="ko-KR" altLang="en-US" sz="3600" b="1">
              <a:solidFill>
                <a:schemeClr val="bg1"/>
              </a:solidFill>
            </a:endParaRPr>
          </a:p>
        </p:txBody>
      </p:sp>
      <p:sp>
        <p:nvSpPr>
          <p:cNvPr id="22" name="양쪽 대괄호 21"/>
          <p:cNvSpPr/>
          <p:nvPr/>
        </p:nvSpPr>
        <p:spPr>
          <a:xfrm>
            <a:off x="6837680" y="337644"/>
            <a:ext cx="5096894" cy="1613076"/>
          </a:xfrm>
          <a:prstGeom prst="bracketPair">
            <a:avLst>
              <a:gd name="adj" fmla="val 1275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mc:Ignorable="p14" p14:dur="1000">
        <p:fade/>
      </p:transition>
    </mc:Choice>
    <mc:Fallback>
      <p:transition xmlns:mc="http://schemas.openxmlformats.org/markup-compatibility/2006" xmlns:hp="http://schemas.haansoft.com/office/presentation/8.0" spd="med" mc:Ignorable="hp" hp:hslDur="1000">
        <p:fade/>
      </p:transition>
    </mc:Fallback>
  </mc:AlternateContent>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20190505">
      <a:dk1>
        <a:sysClr val="windowText" lastClr="000000"/>
      </a:dk1>
      <a:lt1>
        <a:sysClr val="window" lastClr="ffffff"/>
      </a:lt1>
      <a:dk2>
        <a:srgbClr val="8496b0"/>
      </a:dk2>
      <a:lt2>
        <a:srgbClr val="e7e6e6"/>
      </a:lt2>
      <a:accent1>
        <a:srgbClr val="9ca1cc"/>
      </a:accent1>
      <a:accent2>
        <a:srgbClr val="dcb6c7"/>
      </a:accent2>
      <a:accent3>
        <a:srgbClr val="ff8687"/>
      </a:accent3>
      <a:accent4>
        <a:srgbClr val="ffc000"/>
      </a:accent4>
      <a:accent5>
        <a:srgbClr val="feac86"/>
      </a:accent5>
      <a:accent6>
        <a:srgbClr val="7a7c8e"/>
      </a:accent6>
      <a:hlink>
        <a:srgbClr val="3c3d46"/>
      </a:hlink>
      <a:folHlink>
        <a:srgbClr val="3c3d46"/>
      </a:folHlink>
    </a:clrScheme>
    <a:fontScheme name="Century Schoolbook">
      <a:majorFont>
        <a:latin typeface="Century Schoolbook"/>
        <a:ea typeface="나눔명조"/>
        <a:cs typeface=""/>
      </a:majorFont>
      <a:minorFont>
        <a:latin typeface="Century Schoolbook"/>
        <a:ea typeface="나눔명조"/>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함초롬돋움"/>
      </a:majorFont>
      <a:minorFont>
        <a:latin typeface="함초롬돋움"/>
        <a:ea typeface="함초롬돋움"/>
        <a:cs typeface="함초롬돋움"/>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1421</ep:Words>
  <ep:PresentationFormat>와이드스크린</ep:PresentationFormat>
  <ep:Paragraphs>164</ep:Paragraphs>
  <ep:Slides>20</ep:Slides>
  <ep:Notes>3</ep:Notes>
  <ep:TotalTime>0</ep:TotalTime>
  <ep:HiddenSlides>0</ep:HiddenSlides>
  <ep:MMClips>0</ep:MMClips>
  <ep:HeadingPairs>
    <vt:vector size="4" baseType="variant">
      <vt:variant>
        <vt:lpstr>테마</vt:lpstr>
      </vt:variant>
      <vt:variant>
        <vt:i4>1</vt:i4>
      </vt:variant>
      <vt:variant>
        <vt:lpstr>슬라이드 제목</vt:lpstr>
      </vt:variant>
      <vt:variant>
        <vt:i4>20</vt:i4>
      </vt:variant>
    </vt:vector>
  </ep:HeadingPairs>
  <ep:TitlesOfParts>
    <vt:vector size="21"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2019-11-16T14:11:53.000</dcterms:created>
  <dc:creator>Saebyeol Yu</dc:creator>
  <cp:lastModifiedBy>82104</cp:lastModifiedBy>
  <dcterms:modified xsi:type="dcterms:W3CDTF">2020-09-30T12:17:07.024</dcterms:modified>
  <cp:revision>25</cp:revision>
  <dc:title>PowerPoint 프레젠테이션</dc:title>
  <cp:version>0906.0100.01</cp:version>
</cp:coreProperties>
</file>