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8" r:id="rId2"/>
    <p:sldId id="256" r:id="rId3"/>
    <p:sldId id="257" r:id="rId4"/>
    <p:sldId id="280" r:id="rId5"/>
    <p:sldId id="286" r:id="rId6"/>
    <p:sldId id="259" r:id="rId7"/>
    <p:sldId id="281" r:id="rId8"/>
    <p:sldId id="283" r:id="rId9"/>
    <p:sldId id="260" r:id="rId10"/>
    <p:sldId id="284" r:id="rId11"/>
    <p:sldId id="285" r:id="rId12"/>
    <p:sldId id="261" r:id="rId13"/>
    <p:sldId id="294" r:id="rId14"/>
    <p:sldId id="282" r:id="rId15"/>
    <p:sldId id="287" r:id="rId16"/>
    <p:sldId id="288" r:id="rId17"/>
    <p:sldId id="289" r:id="rId18"/>
    <p:sldId id="290" r:id="rId19"/>
    <p:sldId id="291" r:id="rId20"/>
    <p:sldId id="292" r:id="rId21"/>
    <p:sldId id="293" r:id="rId22"/>
    <p:sldId id="270" r:id="rId2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800"/>
    <a:srgbClr val="404040"/>
    <a:srgbClr val="1E1715"/>
    <a:srgbClr val="19191B"/>
    <a:srgbClr val="F5C700"/>
    <a:srgbClr val="F7A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60" y="3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099D4D-C6B5-4417-9C86-474FD72577B9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9909AB-1267-43BF-B349-17F3301E0BC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931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D48E468-8294-4341-9676-3CF89569DD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4C58A28A-DC87-408D-B4D2-59DCF6F5BB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01409D-17DB-4B17-A0D1-C99F637CC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816E9-466B-4B90-8599-A69B32524036}" type="datetimeFigureOut">
              <a:rPr lang="ko-KR" altLang="en-US" smtClean="0"/>
              <a:t>2020-09-30</a:t>
            </a:fld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A1F0D19-2A02-4AD9-8F19-30E7229CD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D9DF7E7-39A4-45AF-994C-60243513A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2D519-E25E-47F3-B2CF-BAE77E35CEBF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18242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ED8E42-71D7-4068-AA96-ACEBCA250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3A575C2-075E-40EC-B348-9362D9A7B3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0C26D15-4F99-4A4E-B388-E2CE36192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816E9-466B-4B90-8599-A69B32524036}" type="datetimeFigureOut">
              <a:rPr lang="ko-KR" altLang="en-US" smtClean="0"/>
              <a:t>2020-09-30</a:t>
            </a:fld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37A527E-2EBA-48C9-83B2-78F45E2DD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A2A496C-D621-42F0-943A-FBF12F249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2D519-E25E-47F3-B2CF-BAE77E35CEBF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27548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139B7DB9-3326-46EC-B75C-677271080C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2D5A38C-B6DF-4392-98A9-767DF75374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A78D176-C8F2-4343-8BC3-5E51F9C5D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816E9-466B-4B90-8599-A69B32524036}" type="datetimeFigureOut">
              <a:rPr lang="ko-KR" altLang="en-US" smtClean="0"/>
              <a:t>2020-09-30</a:t>
            </a:fld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5BD314E-4E35-4A6D-AB3F-393B75F28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0131F6B-7CE3-49B3-8CCD-B9B176AB4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2D519-E25E-47F3-B2CF-BAE77E35CEBF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46976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104BF06-F7B6-4465-9113-AC6C52F79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0A6DF6D-A006-4FC6-8DA0-BFD0E8EB81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5511206-D29B-445F-A7F2-61599BC67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816E9-466B-4B90-8599-A69B32524036}" type="datetimeFigureOut">
              <a:rPr lang="ko-KR" altLang="en-US" smtClean="0"/>
              <a:t>2020-09-30</a:t>
            </a:fld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B70AF01-3E70-4F44-84A1-F04A16F93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B26D665-F5A5-4318-92BF-0C8DEE256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2D519-E25E-47F3-B2CF-BAE77E35CEBF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76605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08E1BDA-7136-4951-890C-033D8680A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07E4C07-4EB0-456A-A412-60FCC1C68F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BA82CB1-ED58-4C8A-B8D6-BC3701EA1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816E9-466B-4B90-8599-A69B32524036}" type="datetimeFigureOut">
              <a:rPr lang="ko-KR" altLang="en-US" smtClean="0"/>
              <a:t>2020-09-30</a:t>
            </a:fld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87057EB-C178-4617-AEB4-E86AE6DDB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87872EC-8531-4316-B4EF-CEB6FE93B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2D519-E25E-47F3-B2CF-BAE77E35CEBF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08669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D173BB8-55C7-420B-8690-9BCB714FA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C7557B6-FF77-4B12-8787-94E9BB6012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CABE8CF6-DE0C-4AC4-8764-7E92E78241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F307D3A-DFF8-42F8-A9A3-D6698EF39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816E9-466B-4B90-8599-A69B32524036}" type="datetimeFigureOut">
              <a:rPr lang="ko-KR" altLang="en-US" smtClean="0"/>
              <a:t>2020-09-30</a:t>
            </a:fld>
            <a:endParaRPr lang="ko-KR" altLang="en-US" dirty="0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DC0CF8D-AD44-4A50-BA70-703B90DE5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A2CCE56-56C6-4BBF-B0FE-AEFA1DCF6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2D519-E25E-47F3-B2CF-BAE77E35CEBF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56255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0D03AD3-4FE0-4706-82DA-D39785CEE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B389E96-63ED-4755-9032-C988FFC17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AAAA3D9-BAB0-41CB-B8FD-8C5773AC84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4AA2288F-8F1B-405C-A459-D94D99D1EF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564A7842-0BEE-42F2-923F-D0AD79C7AC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23C6FEA-0474-4379-B042-8E48A055A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816E9-466B-4B90-8599-A69B32524036}" type="datetimeFigureOut">
              <a:rPr lang="ko-KR" altLang="en-US" smtClean="0"/>
              <a:t>2020-09-30</a:t>
            </a:fld>
            <a:endParaRPr lang="ko-KR" altLang="en-US" dirty="0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85FB45D5-D9E1-4584-8276-E63C89C6E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7C2EDE9-93C1-45C9-867D-28FCFC88C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2D519-E25E-47F3-B2CF-BAE77E35CEBF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72878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AE9BD8-F730-4513-B4B2-98F6B5B8E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F8C76C0-BD8F-4210-B746-E733CCD5D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816E9-466B-4B90-8599-A69B32524036}" type="datetimeFigureOut">
              <a:rPr lang="ko-KR" altLang="en-US" smtClean="0"/>
              <a:t>2020-09-30</a:t>
            </a:fld>
            <a:endParaRPr lang="ko-KR" altLang="en-US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CCC96F8-9175-444F-8B51-677664B77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87B2227-5079-44A0-B16F-5FEC8F3B9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2D519-E25E-47F3-B2CF-BAE77E35CEBF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33201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4EC68155-8FC5-41D3-8104-04A5F4934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816E9-466B-4B90-8599-A69B32524036}" type="datetimeFigureOut">
              <a:rPr lang="ko-KR" altLang="en-US" smtClean="0"/>
              <a:t>2020-09-30</a:t>
            </a:fld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877D7760-7737-46A0-B08D-F1EB22ECB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1460415-D513-4E45-B0E1-18552D0CB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2D519-E25E-47F3-B2CF-BAE77E35CEBF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89636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C00EDAC-2926-4587-9573-11978B09A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76884A5-BCB8-40B8-BE94-D0C0920710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44CFC26-9F9B-4653-AA43-CF6298DDC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9560F7C-1D1A-42BC-96E5-3548CCAFE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816E9-466B-4B90-8599-A69B32524036}" type="datetimeFigureOut">
              <a:rPr lang="ko-KR" altLang="en-US" smtClean="0"/>
              <a:t>2020-09-30</a:t>
            </a:fld>
            <a:endParaRPr lang="ko-KR" altLang="en-US" dirty="0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87FCDD6-FC22-42CD-986B-23E063F1B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0647AF0-4CB6-435E-8D41-37B76A60A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2D519-E25E-47F3-B2CF-BAE77E35CEBF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36883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1EFB6F2-E5BE-46E8-BDEB-A40C06D59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652F324-5842-4327-8FE3-C732C12A20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C8FAFF4-51F3-4E14-926F-D96270AFCD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E742C7E-07F5-49F9-AD61-3223A79AB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816E9-466B-4B90-8599-A69B32524036}" type="datetimeFigureOut">
              <a:rPr lang="ko-KR" altLang="en-US" smtClean="0"/>
              <a:t>2020-09-30</a:t>
            </a:fld>
            <a:endParaRPr lang="ko-KR" altLang="en-US" dirty="0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64D2067-AFB3-4F0F-9D77-FA4FF1BE1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37B974F-ED81-4432-9EC9-03520AAFD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2D519-E25E-47F3-B2CF-BAE77E35CEBF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41815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5FE49B70-3003-4B75-8DD5-CFC53478C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9FE690A-9371-4D35-8F5F-636C123F5D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09CA4C4-4297-480C-A96D-C3D8FDC34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816E9-466B-4B90-8599-A69B32524036}" type="datetimeFigureOut">
              <a:rPr lang="ko-KR" altLang="en-US" smtClean="0"/>
              <a:t>2020-09-30</a:t>
            </a:fld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D09857B-141C-4DF8-A46E-2A87ED1548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C6B6AFC-461F-4C22-8095-4654D06F03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2D519-E25E-47F3-B2CF-BAE77E35CEBF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22524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szL6xXKm6hI?feature=oembed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C8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13D1B7CD-8536-4613-860A-69CD4251BEE0}"/>
              </a:ext>
            </a:extLst>
          </p:cNvPr>
          <p:cNvSpPr/>
          <p:nvPr/>
        </p:nvSpPr>
        <p:spPr>
          <a:xfrm rot="2700000">
            <a:off x="3500820" y="833820"/>
            <a:ext cx="5190360" cy="5190360"/>
          </a:xfrm>
          <a:prstGeom prst="roundRect">
            <a:avLst>
              <a:gd name="adj" fmla="val 3180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C223B1AD-90DD-4CEB-91D4-D6D52ABD1BC8}"/>
              </a:ext>
            </a:extLst>
          </p:cNvPr>
          <p:cNvSpPr/>
          <p:nvPr/>
        </p:nvSpPr>
        <p:spPr>
          <a:xfrm rot="2700000">
            <a:off x="4109203" y="1442202"/>
            <a:ext cx="3973594" cy="3973594"/>
          </a:xfrm>
          <a:prstGeom prst="roundRect">
            <a:avLst>
              <a:gd name="adj" fmla="val 31805"/>
            </a:avLst>
          </a:prstGeom>
          <a:solidFill>
            <a:srgbClr val="F3C800"/>
          </a:solidFill>
          <a:ln>
            <a:solidFill>
              <a:srgbClr val="F3C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FEF9FB04-6DD8-42F8-BD46-83C2EC98F7D8}"/>
              </a:ext>
            </a:extLst>
          </p:cNvPr>
          <p:cNvSpPr/>
          <p:nvPr/>
        </p:nvSpPr>
        <p:spPr>
          <a:xfrm>
            <a:off x="4361922" y="2223079"/>
            <a:ext cx="3480439" cy="515884"/>
          </a:xfrm>
          <a:prstGeom prst="roundRect">
            <a:avLst>
              <a:gd name="adj" fmla="val 50000"/>
            </a:avLst>
          </a:prstGeom>
          <a:solidFill>
            <a:srgbClr val="1E1715"/>
          </a:solidFill>
          <a:ln>
            <a:solidFill>
              <a:srgbClr val="19191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61522EA-B706-4A30-BB9E-C0016D711374}"/>
              </a:ext>
            </a:extLst>
          </p:cNvPr>
          <p:cNvSpPr txBox="1"/>
          <p:nvPr/>
        </p:nvSpPr>
        <p:spPr>
          <a:xfrm>
            <a:off x="4355780" y="2264046"/>
            <a:ext cx="34804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400" dirty="0">
                <a:solidFill>
                  <a:srgbClr val="F3C80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일본국가의 과거와 현재</a:t>
            </a:r>
            <a:endParaRPr lang="ko-KR" altLang="en-US" sz="2400" dirty="0">
              <a:solidFill>
                <a:srgbClr val="F3C800"/>
              </a:solidFill>
              <a:latin typeface="함초롬돋움 확장" panose="02030504000101010101" pitchFamily="18" charset="-127"/>
              <a:ea typeface="배달의민족 도현" panose="020B0600000101010101" pitchFamily="50" charset="-127"/>
            </a:endParaRPr>
          </a:p>
        </p:txBody>
      </p:sp>
      <p:pic>
        <p:nvPicPr>
          <p:cNvPr id="21" name="그림 20">
            <a:extLst>
              <a:ext uri="{FF2B5EF4-FFF2-40B4-BE49-F238E27FC236}">
                <a16:creationId xmlns:a16="http://schemas.microsoft.com/office/drawing/2014/main" id="{FABD68EC-D5C3-4A91-8F54-977703B19A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7510" y="3078480"/>
            <a:ext cx="1022234" cy="169164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E94D0EA-C44E-40D8-8542-3A6894307B7D}"/>
              </a:ext>
            </a:extLst>
          </p:cNvPr>
          <p:cNvSpPr txBox="1"/>
          <p:nvPr/>
        </p:nvSpPr>
        <p:spPr>
          <a:xfrm>
            <a:off x="2729948" y="5200312"/>
            <a:ext cx="2597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21702085</a:t>
            </a:r>
            <a:endParaRPr lang="ko-KR" altLang="en-US" dirty="0">
              <a:solidFill>
                <a:schemeClr val="bg1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764696-58C5-44AC-84CD-CF0CAA36B0F1}"/>
              </a:ext>
            </a:extLst>
          </p:cNvPr>
          <p:cNvSpPr txBox="1"/>
          <p:nvPr/>
        </p:nvSpPr>
        <p:spPr>
          <a:xfrm>
            <a:off x="3057067" y="5503442"/>
            <a:ext cx="2597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>
                <a:solidFill>
                  <a:schemeClr val="bg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김유림</a:t>
            </a:r>
            <a:endParaRPr lang="ko-KR" altLang="en-US" dirty="0">
              <a:solidFill>
                <a:schemeClr val="bg1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366949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사각형: 둥근 모서리 63">
            <a:extLst>
              <a:ext uri="{FF2B5EF4-FFF2-40B4-BE49-F238E27FC236}">
                <a16:creationId xmlns:a16="http://schemas.microsoft.com/office/drawing/2014/main" id="{8280756B-7257-4154-BA38-E3CF05DFB49E}"/>
              </a:ext>
            </a:extLst>
          </p:cNvPr>
          <p:cNvSpPr/>
          <p:nvPr/>
        </p:nvSpPr>
        <p:spPr>
          <a:xfrm rot="2700000">
            <a:off x="4707715" y="-233278"/>
            <a:ext cx="7258126" cy="7258126"/>
          </a:xfrm>
          <a:prstGeom prst="roundRect">
            <a:avLst>
              <a:gd name="adj" fmla="val 31805"/>
            </a:avLst>
          </a:prstGeom>
          <a:noFill/>
          <a:ln>
            <a:solidFill>
              <a:srgbClr val="F3C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3" name="사각형: 둥근 모서리 62">
            <a:extLst>
              <a:ext uri="{FF2B5EF4-FFF2-40B4-BE49-F238E27FC236}">
                <a16:creationId xmlns:a16="http://schemas.microsoft.com/office/drawing/2014/main" id="{65520D77-B111-43A6-A2AA-11417BCB3E56}"/>
              </a:ext>
            </a:extLst>
          </p:cNvPr>
          <p:cNvSpPr/>
          <p:nvPr/>
        </p:nvSpPr>
        <p:spPr>
          <a:xfrm rot="2700000">
            <a:off x="1007188" y="1331065"/>
            <a:ext cx="3973594" cy="3973594"/>
          </a:xfrm>
          <a:prstGeom prst="roundRect">
            <a:avLst>
              <a:gd name="adj" fmla="val 31805"/>
            </a:avLst>
          </a:prstGeom>
          <a:solidFill>
            <a:srgbClr val="F3C800"/>
          </a:solidFill>
          <a:ln>
            <a:solidFill>
              <a:srgbClr val="F3C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0DFAA70-EF67-4205-8123-1DAE1C92981A}"/>
              </a:ext>
            </a:extLst>
          </p:cNvPr>
          <p:cNvSpPr txBox="1"/>
          <p:nvPr/>
        </p:nvSpPr>
        <p:spPr>
          <a:xfrm>
            <a:off x="1963094" y="1731588"/>
            <a:ext cx="20617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800" dirty="0">
                <a:solidFill>
                  <a:srgbClr val="1E1715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아스카 시대</a:t>
            </a:r>
          </a:p>
        </p:txBody>
      </p:sp>
      <p:pic>
        <p:nvPicPr>
          <p:cNvPr id="67" name="그림 66">
            <a:extLst>
              <a:ext uri="{FF2B5EF4-FFF2-40B4-BE49-F238E27FC236}">
                <a16:creationId xmlns:a16="http://schemas.microsoft.com/office/drawing/2014/main" id="{6026F58D-6A08-43DF-8382-40B176250A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361" y="2504305"/>
            <a:ext cx="1443248" cy="1493758"/>
          </a:xfrm>
          <a:prstGeom prst="rect">
            <a:avLst/>
          </a:prstGeom>
        </p:spPr>
      </p:pic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15EF840D-0D18-4BC5-8007-6941082E07AF}"/>
              </a:ext>
            </a:extLst>
          </p:cNvPr>
          <p:cNvSpPr/>
          <p:nvPr/>
        </p:nvSpPr>
        <p:spPr>
          <a:xfrm rot="2700000">
            <a:off x="1007187" y="1331064"/>
            <a:ext cx="3973594" cy="3973594"/>
          </a:xfrm>
          <a:prstGeom prst="roundRect">
            <a:avLst>
              <a:gd name="adj" fmla="val 31805"/>
            </a:avLst>
          </a:prstGeom>
          <a:solidFill>
            <a:srgbClr val="F3C800"/>
          </a:solidFill>
          <a:ln>
            <a:solidFill>
              <a:srgbClr val="F3C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E7049E09-5013-4714-A082-5C4601C67F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360" y="2504304"/>
            <a:ext cx="1443248" cy="149375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B7733C1-C6B4-41B9-BA78-7536718237F3}"/>
              </a:ext>
            </a:extLst>
          </p:cNvPr>
          <p:cNvSpPr txBox="1"/>
          <p:nvPr/>
        </p:nvSpPr>
        <p:spPr>
          <a:xfrm>
            <a:off x="2152247" y="4237790"/>
            <a:ext cx="16834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800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나라 시대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A80B8D5-8F39-42C2-99C8-A72FA8F0C8DF}"/>
              </a:ext>
            </a:extLst>
          </p:cNvPr>
          <p:cNvSpPr txBox="1"/>
          <p:nvPr/>
        </p:nvSpPr>
        <p:spPr>
          <a:xfrm>
            <a:off x="5442900" y="3293588"/>
            <a:ext cx="666220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천황을 정치적</a:t>
            </a:r>
            <a:r>
              <a:rPr lang="en-US" altLang="ko-KR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·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종교적 중심으로 하는 중앙집권의 율령국가</a:t>
            </a:r>
            <a:r>
              <a:rPr lang="en-US" altLang="ko-KR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律令國家</a:t>
            </a:r>
            <a:r>
              <a:rPr lang="en-US" altLang="ko-KR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 형성</a:t>
            </a:r>
            <a:endParaRPr lang="ko-KR" altLang="en-US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C192E16-8E54-49B1-BC0A-49F4EC5FD863}"/>
              </a:ext>
            </a:extLst>
          </p:cNvPr>
          <p:cNvSpPr txBox="1"/>
          <p:nvPr/>
        </p:nvSpPr>
        <p:spPr>
          <a:xfrm>
            <a:off x="5266290" y="1573770"/>
            <a:ext cx="647797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710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ko-KR" altLang="en-US" sz="2400" b="0" i="0" dirty="0" err="1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겐메이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천황이 </a:t>
            </a:r>
            <a:r>
              <a:rPr lang="ko-KR" altLang="en-US" sz="2400" b="0" i="0" dirty="0" err="1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헤이조쿄로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천도한 때부터 </a:t>
            </a:r>
            <a:r>
              <a:rPr lang="en-US" altLang="ko-KR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794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ko-KR" altLang="en-US" sz="2400" b="0" i="0" dirty="0" err="1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간무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천황이 </a:t>
            </a:r>
            <a:r>
              <a:rPr lang="ko-KR" altLang="en-US" sz="2400" b="0" i="0" dirty="0" err="1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헤이안쿄로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천도할 때까지의 </a:t>
            </a:r>
            <a:r>
              <a:rPr lang="en-US" altLang="ko-KR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84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년의 기간</a:t>
            </a:r>
            <a:endParaRPr lang="ko-KR" altLang="en-US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423041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C7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0C145C97-C3CB-4B53-8FB4-FB039EAC59CD}"/>
              </a:ext>
            </a:extLst>
          </p:cNvPr>
          <p:cNvSpPr txBox="1"/>
          <p:nvPr/>
        </p:nvSpPr>
        <p:spPr>
          <a:xfrm>
            <a:off x="463647" y="531882"/>
            <a:ext cx="58464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>
                <a:solidFill>
                  <a:schemeClr val="bg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고대 일본의 사회와 문화의 특징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6562FB-909C-4E64-B067-7F982177DDCC}"/>
              </a:ext>
            </a:extLst>
          </p:cNvPr>
          <p:cNvSpPr txBox="1"/>
          <p:nvPr/>
        </p:nvSpPr>
        <p:spPr>
          <a:xfrm>
            <a:off x="1049054" y="4888581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구석기 시대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EE2039A-F4DB-401F-904F-335C1D9ED1C9}"/>
              </a:ext>
            </a:extLst>
          </p:cNvPr>
          <p:cNvSpPr txBox="1"/>
          <p:nvPr/>
        </p:nvSpPr>
        <p:spPr>
          <a:xfrm>
            <a:off x="3953848" y="4888581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야요이</a:t>
            </a:r>
            <a:r>
              <a:rPr lang="ko-KR" altLang="en-US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시대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9DF76D2-0ECC-483E-AC75-3A66B2FA6F78}"/>
              </a:ext>
            </a:extLst>
          </p:cNvPr>
          <p:cNvSpPr txBox="1"/>
          <p:nvPr/>
        </p:nvSpPr>
        <p:spPr>
          <a:xfrm>
            <a:off x="6814151" y="4888581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아스카 시대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DC05FF-A2C7-4922-98AF-19E4F36A36AE}"/>
              </a:ext>
            </a:extLst>
          </p:cNvPr>
          <p:cNvSpPr txBox="1"/>
          <p:nvPr/>
        </p:nvSpPr>
        <p:spPr>
          <a:xfrm>
            <a:off x="9671034" y="4888581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헤이안 시대</a:t>
            </a:r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67A8EDE5-57BB-4658-983E-24C2D8A008DD}"/>
              </a:ext>
            </a:extLst>
          </p:cNvPr>
          <p:cNvSpPr/>
          <p:nvPr/>
        </p:nvSpPr>
        <p:spPr>
          <a:xfrm rot="2700000">
            <a:off x="778596" y="2396919"/>
            <a:ext cx="2064160" cy="2064160"/>
          </a:xfrm>
          <a:prstGeom prst="roundRect">
            <a:avLst>
              <a:gd name="adj" fmla="val 3180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4E793927-8B0F-4572-90A2-10A606B58E6B}"/>
              </a:ext>
            </a:extLst>
          </p:cNvPr>
          <p:cNvSpPr/>
          <p:nvPr/>
        </p:nvSpPr>
        <p:spPr>
          <a:xfrm rot="2700000">
            <a:off x="3635479" y="2396919"/>
            <a:ext cx="2064160" cy="2064160"/>
          </a:xfrm>
          <a:prstGeom prst="roundRect">
            <a:avLst>
              <a:gd name="adj" fmla="val 3180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142812CA-87D1-4C70-AB1F-7F3A9F5C8836}"/>
              </a:ext>
            </a:extLst>
          </p:cNvPr>
          <p:cNvSpPr/>
          <p:nvPr/>
        </p:nvSpPr>
        <p:spPr>
          <a:xfrm rot="2700000">
            <a:off x="6492362" y="2396919"/>
            <a:ext cx="2064160" cy="2064160"/>
          </a:xfrm>
          <a:prstGeom prst="roundRect">
            <a:avLst>
              <a:gd name="adj" fmla="val 3180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id="{10400B4F-0AA2-4AB1-B937-C6039C800500}"/>
              </a:ext>
            </a:extLst>
          </p:cNvPr>
          <p:cNvSpPr/>
          <p:nvPr/>
        </p:nvSpPr>
        <p:spPr>
          <a:xfrm rot="2700000">
            <a:off x="9349245" y="2396919"/>
            <a:ext cx="2064160" cy="2064160"/>
          </a:xfrm>
          <a:prstGeom prst="roundRect">
            <a:avLst>
              <a:gd name="adj" fmla="val 3180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25" name="그림 24">
            <a:extLst>
              <a:ext uri="{FF2B5EF4-FFF2-40B4-BE49-F238E27FC236}">
                <a16:creationId xmlns:a16="http://schemas.microsoft.com/office/drawing/2014/main" id="{F222F79B-4C8B-4826-940F-0A17177A6D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4560" y="2856233"/>
            <a:ext cx="692233" cy="1145538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88F8650B-16A7-480E-A302-C03F34CB99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9296" y="2881632"/>
            <a:ext cx="976527" cy="1094738"/>
          </a:xfrm>
          <a:prstGeom prst="rect">
            <a:avLst/>
          </a:prstGeom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EF1495DC-8CA7-4138-98C1-1F7A3BB7F4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9809" y="2875655"/>
            <a:ext cx="1069267" cy="1106691"/>
          </a:xfrm>
          <a:prstGeom prst="rect">
            <a:avLst/>
          </a:prstGeom>
        </p:spPr>
      </p:pic>
      <p:pic>
        <p:nvPicPr>
          <p:cNvPr id="18" name="그림 17">
            <a:extLst>
              <a:ext uri="{FF2B5EF4-FFF2-40B4-BE49-F238E27FC236}">
                <a16:creationId xmlns:a16="http://schemas.microsoft.com/office/drawing/2014/main" id="{C36BCA99-CF20-4425-9C98-548DB5AF0EC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700" y="2976908"/>
            <a:ext cx="877250" cy="90418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ECD87D9-C049-4CF4-93D0-149BA87BD570}"/>
              </a:ext>
            </a:extLst>
          </p:cNvPr>
          <p:cNvSpPr txBox="1"/>
          <p:nvPr/>
        </p:nvSpPr>
        <p:spPr>
          <a:xfrm>
            <a:off x="1049054" y="5257913"/>
            <a:ext cx="1151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조몬</a:t>
            </a:r>
            <a:r>
              <a:rPr lang="ko-KR" altLang="en-US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시대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2CF201-3362-4EF8-B779-DA60FDBA98DE}"/>
              </a:ext>
            </a:extLst>
          </p:cNvPr>
          <p:cNvSpPr txBox="1"/>
          <p:nvPr/>
        </p:nvSpPr>
        <p:spPr>
          <a:xfrm>
            <a:off x="3953848" y="5257913"/>
            <a:ext cx="1151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고훈 시대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DDB6052-7092-4DA4-BDCA-7434DA635B9A}"/>
              </a:ext>
            </a:extLst>
          </p:cNvPr>
          <p:cNvSpPr txBox="1"/>
          <p:nvPr/>
        </p:nvSpPr>
        <p:spPr>
          <a:xfrm>
            <a:off x="6807119" y="5257913"/>
            <a:ext cx="1151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나라 시대</a:t>
            </a:r>
          </a:p>
        </p:txBody>
      </p:sp>
    </p:spTree>
    <p:extLst>
      <p:ext uri="{BB962C8B-B14F-4D97-AF65-F5344CB8AC3E}">
        <p14:creationId xmlns:p14="http://schemas.microsoft.com/office/powerpoint/2010/main" val="16019212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사각형: 둥근 모서리 63">
            <a:extLst>
              <a:ext uri="{FF2B5EF4-FFF2-40B4-BE49-F238E27FC236}">
                <a16:creationId xmlns:a16="http://schemas.microsoft.com/office/drawing/2014/main" id="{8280756B-7257-4154-BA38-E3CF05DFB49E}"/>
              </a:ext>
            </a:extLst>
          </p:cNvPr>
          <p:cNvSpPr/>
          <p:nvPr/>
        </p:nvSpPr>
        <p:spPr>
          <a:xfrm rot="2700000">
            <a:off x="4707715" y="-233278"/>
            <a:ext cx="7258126" cy="7258126"/>
          </a:xfrm>
          <a:prstGeom prst="roundRect">
            <a:avLst>
              <a:gd name="adj" fmla="val 31805"/>
            </a:avLst>
          </a:prstGeom>
          <a:noFill/>
          <a:ln>
            <a:solidFill>
              <a:srgbClr val="F3C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3" name="사각형: 둥근 모서리 62">
            <a:extLst>
              <a:ext uri="{FF2B5EF4-FFF2-40B4-BE49-F238E27FC236}">
                <a16:creationId xmlns:a16="http://schemas.microsoft.com/office/drawing/2014/main" id="{65520D77-B111-43A6-A2AA-11417BCB3E56}"/>
              </a:ext>
            </a:extLst>
          </p:cNvPr>
          <p:cNvSpPr/>
          <p:nvPr/>
        </p:nvSpPr>
        <p:spPr>
          <a:xfrm rot="2700000">
            <a:off x="1007188" y="1331065"/>
            <a:ext cx="3973594" cy="3973594"/>
          </a:xfrm>
          <a:prstGeom prst="roundRect">
            <a:avLst>
              <a:gd name="adj" fmla="val 31805"/>
            </a:avLst>
          </a:prstGeom>
          <a:solidFill>
            <a:srgbClr val="F3C800"/>
          </a:solidFill>
          <a:ln>
            <a:solidFill>
              <a:srgbClr val="F3C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0DFAA70-EF67-4205-8123-1DAE1C92981A}"/>
              </a:ext>
            </a:extLst>
          </p:cNvPr>
          <p:cNvSpPr txBox="1"/>
          <p:nvPr/>
        </p:nvSpPr>
        <p:spPr>
          <a:xfrm>
            <a:off x="1978322" y="4219510"/>
            <a:ext cx="20313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헤이안 시대</a:t>
            </a:r>
          </a:p>
        </p:txBody>
      </p:sp>
      <p:pic>
        <p:nvPicPr>
          <p:cNvPr id="67" name="그림 66">
            <a:extLst>
              <a:ext uri="{FF2B5EF4-FFF2-40B4-BE49-F238E27FC236}">
                <a16:creationId xmlns:a16="http://schemas.microsoft.com/office/drawing/2014/main" id="{F58F45CA-24FB-456B-9FB2-E612A6BF1A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933" y="2412715"/>
            <a:ext cx="1464482" cy="1509442"/>
          </a:xfrm>
          <a:prstGeom prst="rect">
            <a:avLst/>
          </a:prstGeom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87BDDE16-AB4C-4002-BC67-E527FD6923F2}"/>
              </a:ext>
            </a:extLst>
          </p:cNvPr>
          <p:cNvSpPr txBox="1"/>
          <p:nvPr/>
        </p:nvSpPr>
        <p:spPr>
          <a:xfrm>
            <a:off x="5235832" y="4406454"/>
            <a:ext cx="62616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헤이안 초기에는 여러 가지 가나가 만들어졌다</a:t>
            </a:r>
            <a:r>
              <a:rPr lang="en-US" altLang="ko-KR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  <a:endParaRPr lang="ko-KR" altLang="en-US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2B88D765-7F1B-4810-B507-92E8AD7E9B58}"/>
              </a:ext>
            </a:extLst>
          </p:cNvPr>
          <p:cNvSpPr txBox="1"/>
          <p:nvPr/>
        </p:nvSpPr>
        <p:spPr>
          <a:xfrm>
            <a:off x="5489067" y="2855168"/>
            <a:ext cx="626165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교토에 세워진 </a:t>
            </a:r>
            <a:r>
              <a:rPr lang="ko-KR" altLang="en-US" sz="2400" b="0" i="0" dirty="0" err="1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헤이안쿄가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가마쿠라 막부가 </a:t>
            </a:r>
            <a:r>
              <a:rPr lang="ko-KR" altLang="en-US" sz="2400" b="0" i="0" dirty="0" err="1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설립될까지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정치의 중심이었기 때문에 헤이안 시대라고 한다</a:t>
            </a:r>
            <a:r>
              <a:rPr lang="en-US" altLang="ko-KR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  <a:endParaRPr lang="ko-KR" altLang="en-US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89922D-B6E2-49E8-A2A0-8BAFE169407B}"/>
              </a:ext>
            </a:extLst>
          </p:cNvPr>
          <p:cNvSpPr txBox="1"/>
          <p:nvPr/>
        </p:nvSpPr>
        <p:spPr>
          <a:xfrm>
            <a:off x="5489067" y="1369826"/>
            <a:ext cx="643302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794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ko-KR" altLang="en-US" sz="2400" b="0" i="0" dirty="0" err="1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간무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천황이 </a:t>
            </a:r>
            <a:r>
              <a:rPr lang="ko-KR" altLang="en-US" sz="2400" b="0" i="0" dirty="0" err="1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헤이안쿄로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천도한 것으로부터</a:t>
            </a:r>
            <a:r>
              <a:rPr lang="en-US" altLang="ko-KR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 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가마쿠라 막부의 설립까지의 약 </a:t>
            </a:r>
            <a:r>
              <a:rPr lang="en-US" altLang="ko-KR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390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년간을 지칭하는 일본역사의 시대구분</a:t>
            </a:r>
            <a:endParaRPr lang="ko-KR" altLang="en-US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129749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온라인 미디어 3" title="10분 만에 알아보는 일본 역사 [도도도]">
            <a:hlinkClick r:id="" action="ppaction://media"/>
            <a:extLst>
              <a:ext uri="{FF2B5EF4-FFF2-40B4-BE49-F238E27FC236}">
                <a16:creationId xmlns:a16="http://schemas.microsoft.com/office/drawing/2014/main" id="{0AD5A75D-11B4-44B1-BFBB-0014A44C5BE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047999" y="1316934"/>
            <a:ext cx="6096000" cy="3429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800A186-F78F-4349-A4EB-1917813E490C}"/>
              </a:ext>
            </a:extLst>
          </p:cNvPr>
          <p:cNvSpPr txBox="1"/>
          <p:nvPr/>
        </p:nvSpPr>
        <p:spPr>
          <a:xfrm>
            <a:off x="3240258" y="5495500"/>
            <a:ext cx="5711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https://www.youtube.com/watch?v=szL6xXKm6hI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97379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C7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0C145C97-C3CB-4B53-8FB4-FB039EAC59CD}"/>
              </a:ext>
            </a:extLst>
          </p:cNvPr>
          <p:cNvSpPr txBox="1"/>
          <p:nvPr/>
        </p:nvSpPr>
        <p:spPr>
          <a:xfrm>
            <a:off x="463647" y="531882"/>
            <a:ext cx="58464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>
                <a:solidFill>
                  <a:schemeClr val="bg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중세 일본의 사회와 문화의 특징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6562FB-909C-4E64-B067-7F982177DDCC}"/>
              </a:ext>
            </a:extLst>
          </p:cNvPr>
          <p:cNvSpPr txBox="1"/>
          <p:nvPr/>
        </p:nvSpPr>
        <p:spPr>
          <a:xfrm>
            <a:off x="1049054" y="4888581"/>
            <a:ext cx="1600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가마쿠라 막부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EE2039A-F4DB-401F-904F-335C1D9ED1C9}"/>
              </a:ext>
            </a:extLst>
          </p:cNvPr>
          <p:cNvSpPr txBox="1"/>
          <p:nvPr/>
        </p:nvSpPr>
        <p:spPr>
          <a:xfrm>
            <a:off x="3953848" y="4888581"/>
            <a:ext cx="1600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무로마치 막부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9DF76D2-0ECC-483E-AC75-3A66B2FA6F78}"/>
              </a:ext>
            </a:extLst>
          </p:cNvPr>
          <p:cNvSpPr txBox="1"/>
          <p:nvPr/>
        </p:nvSpPr>
        <p:spPr>
          <a:xfrm>
            <a:off x="6814151" y="4888581"/>
            <a:ext cx="1375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센고쿠 시대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DC05FF-A2C7-4922-98AF-19E4F36A36AE}"/>
              </a:ext>
            </a:extLst>
          </p:cNvPr>
          <p:cNvSpPr txBox="1"/>
          <p:nvPr/>
        </p:nvSpPr>
        <p:spPr>
          <a:xfrm>
            <a:off x="9671034" y="4888581"/>
            <a:ext cx="1375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쇼쿠호</a:t>
            </a:r>
            <a:r>
              <a:rPr lang="ko-KR" altLang="en-US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시대</a:t>
            </a:r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67A8EDE5-57BB-4658-983E-24C2D8A008DD}"/>
              </a:ext>
            </a:extLst>
          </p:cNvPr>
          <p:cNvSpPr/>
          <p:nvPr/>
        </p:nvSpPr>
        <p:spPr>
          <a:xfrm rot="2700000">
            <a:off x="778596" y="2396919"/>
            <a:ext cx="2064160" cy="2064160"/>
          </a:xfrm>
          <a:prstGeom prst="roundRect">
            <a:avLst>
              <a:gd name="adj" fmla="val 3180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4E793927-8B0F-4572-90A2-10A606B58E6B}"/>
              </a:ext>
            </a:extLst>
          </p:cNvPr>
          <p:cNvSpPr/>
          <p:nvPr/>
        </p:nvSpPr>
        <p:spPr>
          <a:xfrm rot="2700000">
            <a:off x="3635479" y="2396919"/>
            <a:ext cx="2064160" cy="2064160"/>
          </a:xfrm>
          <a:prstGeom prst="roundRect">
            <a:avLst>
              <a:gd name="adj" fmla="val 3180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142812CA-87D1-4C70-AB1F-7F3A9F5C8836}"/>
              </a:ext>
            </a:extLst>
          </p:cNvPr>
          <p:cNvSpPr/>
          <p:nvPr/>
        </p:nvSpPr>
        <p:spPr>
          <a:xfrm rot="2700000">
            <a:off x="6492362" y="2396919"/>
            <a:ext cx="2064160" cy="2064160"/>
          </a:xfrm>
          <a:prstGeom prst="roundRect">
            <a:avLst>
              <a:gd name="adj" fmla="val 3180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id="{10400B4F-0AA2-4AB1-B937-C6039C800500}"/>
              </a:ext>
            </a:extLst>
          </p:cNvPr>
          <p:cNvSpPr/>
          <p:nvPr/>
        </p:nvSpPr>
        <p:spPr>
          <a:xfrm rot="2700000">
            <a:off x="9349245" y="2396919"/>
            <a:ext cx="2064160" cy="2064160"/>
          </a:xfrm>
          <a:prstGeom prst="roundRect">
            <a:avLst>
              <a:gd name="adj" fmla="val 3180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25" name="그림 24">
            <a:extLst>
              <a:ext uri="{FF2B5EF4-FFF2-40B4-BE49-F238E27FC236}">
                <a16:creationId xmlns:a16="http://schemas.microsoft.com/office/drawing/2014/main" id="{F222F79B-4C8B-4826-940F-0A17177A6D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4560" y="2856233"/>
            <a:ext cx="692233" cy="1145538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88F8650B-16A7-480E-A302-C03F34CB99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9296" y="2881632"/>
            <a:ext cx="976527" cy="1094738"/>
          </a:xfrm>
          <a:prstGeom prst="rect">
            <a:avLst/>
          </a:prstGeom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EF1495DC-8CA7-4138-98C1-1F7A3BB7F4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9809" y="2875655"/>
            <a:ext cx="1069267" cy="1106691"/>
          </a:xfrm>
          <a:prstGeom prst="rect">
            <a:avLst/>
          </a:prstGeom>
        </p:spPr>
      </p:pic>
      <p:pic>
        <p:nvPicPr>
          <p:cNvPr id="18" name="그림 17">
            <a:extLst>
              <a:ext uri="{FF2B5EF4-FFF2-40B4-BE49-F238E27FC236}">
                <a16:creationId xmlns:a16="http://schemas.microsoft.com/office/drawing/2014/main" id="{C36BCA99-CF20-4425-9C98-548DB5AF0EC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700" y="2976908"/>
            <a:ext cx="877250" cy="904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86658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사각형: 둥근 모서리 63">
            <a:extLst>
              <a:ext uri="{FF2B5EF4-FFF2-40B4-BE49-F238E27FC236}">
                <a16:creationId xmlns:a16="http://schemas.microsoft.com/office/drawing/2014/main" id="{8280756B-7257-4154-BA38-E3CF05DFB49E}"/>
              </a:ext>
            </a:extLst>
          </p:cNvPr>
          <p:cNvSpPr/>
          <p:nvPr/>
        </p:nvSpPr>
        <p:spPr>
          <a:xfrm rot="2700000">
            <a:off x="4707715" y="-233278"/>
            <a:ext cx="7258126" cy="7258126"/>
          </a:xfrm>
          <a:prstGeom prst="roundRect">
            <a:avLst>
              <a:gd name="adj" fmla="val 31805"/>
            </a:avLst>
          </a:prstGeom>
          <a:noFill/>
          <a:ln>
            <a:solidFill>
              <a:srgbClr val="F3C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3" name="사각형: 둥근 모서리 62">
            <a:extLst>
              <a:ext uri="{FF2B5EF4-FFF2-40B4-BE49-F238E27FC236}">
                <a16:creationId xmlns:a16="http://schemas.microsoft.com/office/drawing/2014/main" id="{65520D77-B111-43A6-A2AA-11417BCB3E56}"/>
              </a:ext>
            </a:extLst>
          </p:cNvPr>
          <p:cNvSpPr/>
          <p:nvPr/>
        </p:nvSpPr>
        <p:spPr>
          <a:xfrm rot="2700000">
            <a:off x="1007188" y="1331065"/>
            <a:ext cx="3973594" cy="3973594"/>
          </a:xfrm>
          <a:prstGeom prst="roundRect">
            <a:avLst>
              <a:gd name="adj" fmla="val 31805"/>
            </a:avLst>
          </a:prstGeom>
          <a:solidFill>
            <a:srgbClr val="F3C800"/>
          </a:solidFill>
          <a:ln>
            <a:solidFill>
              <a:srgbClr val="F3C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65" name="그림 64">
            <a:extLst>
              <a:ext uri="{FF2B5EF4-FFF2-40B4-BE49-F238E27FC236}">
                <a16:creationId xmlns:a16="http://schemas.microsoft.com/office/drawing/2014/main" id="{E609A92F-CD4C-4D24-93C5-AFA4FD7496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2769" y="2521525"/>
            <a:ext cx="962432" cy="1592674"/>
          </a:xfrm>
          <a:prstGeom prst="rect">
            <a:avLst/>
          </a:prstGeom>
        </p:spPr>
      </p:pic>
      <p:sp>
        <p:nvSpPr>
          <p:cNvPr id="66" name="TextBox 65">
            <a:extLst>
              <a:ext uri="{FF2B5EF4-FFF2-40B4-BE49-F238E27FC236}">
                <a16:creationId xmlns:a16="http://schemas.microsoft.com/office/drawing/2014/main" id="{30DFAA70-EF67-4205-8123-1DAE1C92981A}"/>
              </a:ext>
            </a:extLst>
          </p:cNvPr>
          <p:cNvSpPr txBox="1"/>
          <p:nvPr/>
        </p:nvSpPr>
        <p:spPr>
          <a:xfrm>
            <a:off x="1804396" y="4252531"/>
            <a:ext cx="23791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가마쿠라 막부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890601-A476-4E73-9BC0-3FC7E2554195}"/>
              </a:ext>
            </a:extLst>
          </p:cNvPr>
          <p:cNvSpPr txBox="1"/>
          <p:nvPr/>
        </p:nvSpPr>
        <p:spPr>
          <a:xfrm>
            <a:off x="5402266" y="2644170"/>
            <a:ext cx="64451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헤이안 시대 후반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지방에서는 호족과 부농들이 자신들이 개간한 농지를 사유화하고 이를 지키려고 스스로 무장했는데 </a:t>
            </a:r>
            <a:endParaRPr lang="en-US" altLang="ko-KR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이게 발전하여 </a:t>
            </a:r>
            <a:r>
              <a:rPr lang="ko-KR" altLang="en-US" sz="24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무사 계층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 되었다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  <a:endParaRPr lang="ko-KR" altLang="en-US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D17714-9576-47DD-A431-DC7E21D8B773}"/>
              </a:ext>
            </a:extLst>
          </p:cNvPr>
          <p:cNvSpPr txBox="1"/>
          <p:nvPr/>
        </p:nvSpPr>
        <p:spPr>
          <a:xfrm>
            <a:off x="5249141" y="1540327"/>
            <a:ext cx="65679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미나모토노 </a:t>
            </a:r>
            <a:r>
              <a:rPr lang="ko-KR" altLang="en-US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요리토모가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가마쿠라에 설치한 막부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108BE1-ADB7-44C6-946C-30DDA9F0316F}"/>
              </a:ext>
            </a:extLst>
          </p:cNvPr>
          <p:cNvSpPr txBox="1"/>
          <p:nvPr/>
        </p:nvSpPr>
        <p:spPr>
          <a:xfrm>
            <a:off x="5467460" y="4583051"/>
            <a:ext cx="34727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에도 막부</a:t>
            </a:r>
            <a:endParaRPr lang="en-US" altLang="ko-KR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무로마치 막부</a:t>
            </a:r>
          </a:p>
        </p:txBody>
      </p:sp>
    </p:spTree>
    <p:extLst>
      <p:ext uri="{BB962C8B-B14F-4D97-AF65-F5344CB8AC3E}">
        <p14:creationId xmlns:p14="http://schemas.microsoft.com/office/powerpoint/2010/main" val="10035662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C7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0C145C97-C3CB-4B53-8FB4-FB039EAC59CD}"/>
              </a:ext>
            </a:extLst>
          </p:cNvPr>
          <p:cNvSpPr txBox="1"/>
          <p:nvPr/>
        </p:nvSpPr>
        <p:spPr>
          <a:xfrm>
            <a:off x="463647" y="531882"/>
            <a:ext cx="58464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>
                <a:solidFill>
                  <a:schemeClr val="bg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중세 일본의 사회와 문화의 특징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6562FB-909C-4E64-B067-7F982177DDCC}"/>
              </a:ext>
            </a:extLst>
          </p:cNvPr>
          <p:cNvSpPr txBox="1"/>
          <p:nvPr/>
        </p:nvSpPr>
        <p:spPr>
          <a:xfrm>
            <a:off x="1049054" y="4888581"/>
            <a:ext cx="1600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가마쿠라 막부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EE2039A-F4DB-401F-904F-335C1D9ED1C9}"/>
              </a:ext>
            </a:extLst>
          </p:cNvPr>
          <p:cNvSpPr txBox="1"/>
          <p:nvPr/>
        </p:nvSpPr>
        <p:spPr>
          <a:xfrm>
            <a:off x="3953848" y="4888581"/>
            <a:ext cx="1600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무로마치 막부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9DF76D2-0ECC-483E-AC75-3A66B2FA6F78}"/>
              </a:ext>
            </a:extLst>
          </p:cNvPr>
          <p:cNvSpPr txBox="1"/>
          <p:nvPr/>
        </p:nvSpPr>
        <p:spPr>
          <a:xfrm>
            <a:off x="6814151" y="4888581"/>
            <a:ext cx="1375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센고쿠 시대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DC05FF-A2C7-4922-98AF-19E4F36A36AE}"/>
              </a:ext>
            </a:extLst>
          </p:cNvPr>
          <p:cNvSpPr txBox="1"/>
          <p:nvPr/>
        </p:nvSpPr>
        <p:spPr>
          <a:xfrm>
            <a:off x="9671034" y="4888581"/>
            <a:ext cx="1375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쇼쿠호</a:t>
            </a:r>
            <a:r>
              <a:rPr lang="ko-KR" altLang="en-US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시대</a:t>
            </a:r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67A8EDE5-57BB-4658-983E-24C2D8A008DD}"/>
              </a:ext>
            </a:extLst>
          </p:cNvPr>
          <p:cNvSpPr/>
          <p:nvPr/>
        </p:nvSpPr>
        <p:spPr>
          <a:xfrm rot="2700000">
            <a:off x="778596" y="2396919"/>
            <a:ext cx="2064160" cy="2064160"/>
          </a:xfrm>
          <a:prstGeom prst="roundRect">
            <a:avLst>
              <a:gd name="adj" fmla="val 3180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4E793927-8B0F-4572-90A2-10A606B58E6B}"/>
              </a:ext>
            </a:extLst>
          </p:cNvPr>
          <p:cNvSpPr/>
          <p:nvPr/>
        </p:nvSpPr>
        <p:spPr>
          <a:xfrm rot="2700000">
            <a:off x="3635479" y="2396919"/>
            <a:ext cx="2064160" cy="2064160"/>
          </a:xfrm>
          <a:prstGeom prst="roundRect">
            <a:avLst>
              <a:gd name="adj" fmla="val 3180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142812CA-87D1-4C70-AB1F-7F3A9F5C8836}"/>
              </a:ext>
            </a:extLst>
          </p:cNvPr>
          <p:cNvSpPr/>
          <p:nvPr/>
        </p:nvSpPr>
        <p:spPr>
          <a:xfrm rot="2700000">
            <a:off x="6492362" y="2396919"/>
            <a:ext cx="2064160" cy="2064160"/>
          </a:xfrm>
          <a:prstGeom prst="roundRect">
            <a:avLst>
              <a:gd name="adj" fmla="val 3180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id="{10400B4F-0AA2-4AB1-B937-C6039C800500}"/>
              </a:ext>
            </a:extLst>
          </p:cNvPr>
          <p:cNvSpPr/>
          <p:nvPr/>
        </p:nvSpPr>
        <p:spPr>
          <a:xfrm rot="2700000">
            <a:off x="9349245" y="2396919"/>
            <a:ext cx="2064160" cy="2064160"/>
          </a:xfrm>
          <a:prstGeom prst="roundRect">
            <a:avLst>
              <a:gd name="adj" fmla="val 3180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25" name="그림 24">
            <a:extLst>
              <a:ext uri="{FF2B5EF4-FFF2-40B4-BE49-F238E27FC236}">
                <a16:creationId xmlns:a16="http://schemas.microsoft.com/office/drawing/2014/main" id="{F222F79B-4C8B-4826-940F-0A17177A6D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4560" y="2856233"/>
            <a:ext cx="692233" cy="1145538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88F8650B-16A7-480E-A302-C03F34CB99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9296" y="2881632"/>
            <a:ext cx="976527" cy="1094738"/>
          </a:xfrm>
          <a:prstGeom prst="rect">
            <a:avLst/>
          </a:prstGeom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EF1495DC-8CA7-4138-98C1-1F7A3BB7F4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9809" y="2875655"/>
            <a:ext cx="1069267" cy="1106691"/>
          </a:xfrm>
          <a:prstGeom prst="rect">
            <a:avLst/>
          </a:prstGeom>
        </p:spPr>
      </p:pic>
      <p:pic>
        <p:nvPicPr>
          <p:cNvPr id="18" name="그림 17">
            <a:extLst>
              <a:ext uri="{FF2B5EF4-FFF2-40B4-BE49-F238E27FC236}">
                <a16:creationId xmlns:a16="http://schemas.microsoft.com/office/drawing/2014/main" id="{C36BCA99-CF20-4425-9C98-548DB5AF0EC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700" y="2976908"/>
            <a:ext cx="877250" cy="904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0663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사각형: 둥근 모서리 63">
            <a:extLst>
              <a:ext uri="{FF2B5EF4-FFF2-40B4-BE49-F238E27FC236}">
                <a16:creationId xmlns:a16="http://schemas.microsoft.com/office/drawing/2014/main" id="{8280756B-7257-4154-BA38-E3CF05DFB49E}"/>
              </a:ext>
            </a:extLst>
          </p:cNvPr>
          <p:cNvSpPr/>
          <p:nvPr/>
        </p:nvSpPr>
        <p:spPr>
          <a:xfrm rot="2700000">
            <a:off x="4707715" y="-233278"/>
            <a:ext cx="7258126" cy="7258126"/>
          </a:xfrm>
          <a:prstGeom prst="roundRect">
            <a:avLst>
              <a:gd name="adj" fmla="val 31805"/>
            </a:avLst>
          </a:prstGeom>
          <a:noFill/>
          <a:ln>
            <a:solidFill>
              <a:srgbClr val="F3C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3" name="사각형: 둥근 모서리 62">
            <a:extLst>
              <a:ext uri="{FF2B5EF4-FFF2-40B4-BE49-F238E27FC236}">
                <a16:creationId xmlns:a16="http://schemas.microsoft.com/office/drawing/2014/main" id="{65520D77-B111-43A6-A2AA-11417BCB3E56}"/>
              </a:ext>
            </a:extLst>
          </p:cNvPr>
          <p:cNvSpPr/>
          <p:nvPr/>
        </p:nvSpPr>
        <p:spPr>
          <a:xfrm rot="2700000">
            <a:off x="1007188" y="1331065"/>
            <a:ext cx="3973594" cy="3973594"/>
          </a:xfrm>
          <a:prstGeom prst="roundRect">
            <a:avLst>
              <a:gd name="adj" fmla="val 31805"/>
            </a:avLst>
          </a:prstGeom>
          <a:solidFill>
            <a:srgbClr val="F3C800"/>
          </a:solidFill>
          <a:ln>
            <a:solidFill>
              <a:srgbClr val="F3C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0DFAA70-EF67-4205-8123-1DAE1C92981A}"/>
              </a:ext>
            </a:extLst>
          </p:cNvPr>
          <p:cNvSpPr txBox="1"/>
          <p:nvPr/>
        </p:nvSpPr>
        <p:spPr>
          <a:xfrm>
            <a:off x="1764292" y="4192341"/>
            <a:ext cx="23791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무로마치 막부</a:t>
            </a:r>
          </a:p>
        </p:txBody>
      </p:sp>
      <p:pic>
        <p:nvPicPr>
          <p:cNvPr id="67" name="그림 66">
            <a:extLst>
              <a:ext uri="{FF2B5EF4-FFF2-40B4-BE49-F238E27FC236}">
                <a16:creationId xmlns:a16="http://schemas.microsoft.com/office/drawing/2014/main" id="{FE49E8E2-E383-452D-B769-95E476B6E9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4334" y="2600897"/>
            <a:ext cx="1279094" cy="143393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8BE0C56-7D3B-4340-9BD2-103F706F806D}"/>
              </a:ext>
            </a:extLst>
          </p:cNvPr>
          <p:cNvSpPr txBox="1"/>
          <p:nvPr/>
        </p:nvSpPr>
        <p:spPr>
          <a:xfrm>
            <a:off x="5205952" y="1596927"/>
            <a:ext cx="62616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1336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년부터 </a:t>
            </a:r>
            <a:r>
              <a:rPr lang="en-US" altLang="ko-KR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1573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년까지 일본을 통치한 막부 </a:t>
            </a:r>
            <a:endParaRPr lang="ko-KR" altLang="en-US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CD3BC59-502D-4586-B169-CC1F47CA46EA}"/>
              </a:ext>
            </a:extLst>
          </p:cNvPr>
          <p:cNvSpPr txBox="1"/>
          <p:nvPr/>
        </p:nvSpPr>
        <p:spPr>
          <a:xfrm>
            <a:off x="5565201" y="3056252"/>
            <a:ext cx="3973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무로마치 문화</a:t>
            </a:r>
          </a:p>
        </p:txBody>
      </p:sp>
    </p:spTree>
    <p:extLst>
      <p:ext uri="{BB962C8B-B14F-4D97-AF65-F5344CB8AC3E}">
        <p14:creationId xmlns:p14="http://schemas.microsoft.com/office/powerpoint/2010/main" val="4057536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C7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0C145C97-C3CB-4B53-8FB4-FB039EAC59CD}"/>
              </a:ext>
            </a:extLst>
          </p:cNvPr>
          <p:cNvSpPr txBox="1"/>
          <p:nvPr/>
        </p:nvSpPr>
        <p:spPr>
          <a:xfrm>
            <a:off x="463647" y="531882"/>
            <a:ext cx="58464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>
                <a:solidFill>
                  <a:schemeClr val="bg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중세 일본의 사회와 문화의 특징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6562FB-909C-4E64-B067-7F982177DDCC}"/>
              </a:ext>
            </a:extLst>
          </p:cNvPr>
          <p:cNvSpPr txBox="1"/>
          <p:nvPr/>
        </p:nvSpPr>
        <p:spPr>
          <a:xfrm>
            <a:off x="1049054" y="4888581"/>
            <a:ext cx="1600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가마쿠라 막부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EE2039A-F4DB-401F-904F-335C1D9ED1C9}"/>
              </a:ext>
            </a:extLst>
          </p:cNvPr>
          <p:cNvSpPr txBox="1"/>
          <p:nvPr/>
        </p:nvSpPr>
        <p:spPr>
          <a:xfrm>
            <a:off x="3953848" y="4888581"/>
            <a:ext cx="1600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무로마치 막부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9DF76D2-0ECC-483E-AC75-3A66B2FA6F78}"/>
              </a:ext>
            </a:extLst>
          </p:cNvPr>
          <p:cNvSpPr txBox="1"/>
          <p:nvPr/>
        </p:nvSpPr>
        <p:spPr>
          <a:xfrm>
            <a:off x="6814151" y="4888581"/>
            <a:ext cx="1375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센고쿠 시대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DC05FF-A2C7-4922-98AF-19E4F36A36AE}"/>
              </a:ext>
            </a:extLst>
          </p:cNvPr>
          <p:cNvSpPr txBox="1"/>
          <p:nvPr/>
        </p:nvSpPr>
        <p:spPr>
          <a:xfrm>
            <a:off x="9671034" y="4888581"/>
            <a:ext cx="1375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쇼쿠호</a:t>
            </a:r>
            <a:r>
              <a:rPr lang="ko-KR" altLang="en-US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시대</a:t>
            </a:r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67A8EDE5-57BB-4658-983E-24C2D8A008DD}"/>
              </a:ext>
            </a:extLst>
          </p:cNvPr>
          <p:cNvSpPr/>
          <p:nvPr/>
        </p:nvSpPr>
        <p:spPr>
          <a:xfrm rot="2700000">
            <a:off x="778596" y="2396919"/>
            <a:ext cx="2064160" cy="2064160"/>
          </a:xfrm>
          <a:prstGeom prst="roundRect">
            <a:avLst>
              <a:gd name="adj" fmla="val 3180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4E793927-8B0F-4572-90A2-10A606B58E6B}"/>
              </a:ext>
            </a:extLst>
          </p:cNvPr>
          <p:cNvSpPr/>
          <p:nvPr/>
        </p:nvSpPr>
        <p:spPr>
          <a:xfrm rot="2700000">
            <a:off x="3635479" y="2396919"/>
            <a:ext cx="2064160" cy="2064160"/>
          </a:xfrm>
          <a:prstGeom prst="roundRect">
            <a:avLst>
              <a:gd name="adj" fmla="val 3180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142812CA-87D1-4C70-AB1F-7F3A9F5C8836}"/>
              </a:ext>
            </a:extLst>
          </p:cNvPr>
          <p:cNvSpPr/>
          <p:nvPr/>
        </p:nvSpPr>
        <p:spPr>
          <a:xfrm rot="2700000">
            <a:off x="6492362" y="2396919"/>
            <a:ext cx="2064160" cy="2064160"/>
          </a:xfrm>
          <a:prstGeom prst="roundRect">
            <a:avLst>
              <a:gd name="adj" fmla="val 3180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id="{10400B4F-0AA2-4AB1-B937-C6039C800500}"/>
              </a:ext>
            </a:extLst>
          </p:cNvPr>
          <p:cNvSpPr/>
          <p:nvPr/>
        </p:nvSpPr>
        <p:spPr>
          <a:xfrm rot="2700000">
            <a:off x="9349245" y="2396919"/>
            <a:ext cx="2064160" cy="2064160"/>
          </a:xfrm>
          <a:prstGeom prst="roundRect">
            <a:avLst>
              <a:gd name="adj" fmla="val 3180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25" name="그림 24">
            <a:extLst>
              <a:ext uri="{FF2B5EF4-FFF2-40B4-BE49-F238E27FC236}">
                <a16:creationId xmlns:a16="http://schemas.microsoft.com/office/drawing/2014/main" id="{F222F79B-4C8B-4826-940F-0A17177A6D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4560" y="2856233"/>
            <a:ext cx="692233" cy="1145538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88F8650B-16A7-480E-A302-C03F34CB99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9296" y="2881632"/>
            <a:ext cx="976527" cy="1094738"/>
          </a:xfrm>
          <a:prstGeom prst="rect">
            <a:avLst/>
          </a:prstGeom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EF1495DC-8CA7-4138-98C1-1F7A3BB7F4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9809" y="2875655"/>
            <a:ext cx="1069267" cy="1106691"/>
          </a:xfrm>
          <a:prstGeom prst="rect">
            <a:avLst/>
          </a:prstGeom>
        </p:spPr>
      </p:pic>
      <p:pic>
        <p:nvPicPr>
          <p:cNvPr id="18" name="그림 17">
            <a:extLst>
              <a:ext uri="{FF2B5EF4-FFF2-40B4-BE49-F238E27FC236}">
                <a16:creationId xmlns:a16="http://schemas.microsoft.com/office/drawing/2014/main" id="{C36BCA99-CF20-4425-9C98-548DB5AF0EC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700" y="2976908"/>
            <a:ext cx="877250" cy="904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5351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사각형: 둥근 모서리 63">
            <a:extLst>
              <a:ext uri="{FF2B5EF4-FFF2-40B4-BE49-F238E27FC236}">
                <a16:creationId xmlns:a16="http://schemas.microsoft.com/office/drawing/2014/main" id="{8280756B-7257-4154-BA38-E3CF05DFB49E}"/>
              </a:ext>
            </a:extLst>
          </p:cNvPr>
          <p:cNvSpPr/>
          <p:nvPr/>
        </p:nvSpPr>
        <p:spPr>
          <a:xfrm rot="2700000">
            <a:off x="4707715" y="-233278"/>
            <a:ext cx="7258126" cy="7258126"/>
          </a:xfrm>
          <a:prstGeom prst="roundRect">
            <a:avLst>
              <a:gd name="adj" fmla="val 31805"/>
            </a:avLst>
          </a:prstGeom>
          <a:noFill/>
          <a:ln>
            <a:solidFill>
              <a:srgbClr val="F3C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3" name="사각형: 둥근 모서리 62">
            <a:extLst>
              <a:ext uri="{FF2B5EF4-FFF2-40B4-BE49-F238E27FC236}">
                <a16:creationId xmlns:a16="http://schemas.microsoft.com/office/drawing/2014/main" id="{65520D77-B111-43A6-A2AA-11417BCB3E56}"/>
              </a:ext>
            </a:extLst>
          </p:cNvPr>
          <p:cNvSpPr/>
          <p:nvPr/>
        </p:nvSpPr>
        <p:spPr>
          <a:xfrm rot="2700000">
            <a:off x="1007188" y="1331065"/>
            <a:ext cx="3973594" cy="3973594"/>
          </a:xfrm>
          <a:prstGeom prst="roundRect">
            <a:avLst>
              <a:gd name="adj" fmla="val 31805"/>
            </a:avLst>
          </a:prstGeom>
          <a:solidFill>
            <a:srgbClr val="F3C800"/>
          </a:solidFill>
          <a:ln>
            <a:solidFill>
              <a:srgbClr val="F3C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0DFAA70-EF67-4205-8123-1DAE1C92981A}"/>
              </a:ext>
            </a:extLst>
          </p:cNvPr>
          <p:cNvSpPr txBox="1"/>
          <p:nvPr/>
        </p:nvSpPr>
        <p:spPr>
          <a:xfrm>
            <a:off x="1978324" y="4247560"/>
            <a:ext cx="20313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800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센고쿠 시대</a:t>
            </a:r>
          </a:p>
        </p:txBody>
      </p:sp>
      <p:pic>
        <p:nvPicPr>
          <p:cNvPr id="67" name="그림 66">
            <a:extLst>
              <a:ext uri="{FF2B5EF4-FFF2-40B4-BE49-F238E27FC236}">
                <a16:creationId xmlns:a16="http://schemas.microsoft.com/office/drawing/2014/main" id="{6026F58D-6A08-43DF-8382-40B176250A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361" y="2504305"/>
            <a:ext cx="1443248" cy="1493758"/>
          </a:xfrm>
          <a:prstGeom prst="rect">
            <a:avLst/>
          </a:prstGeom>
        </p:spPr>
      </p:pic>
      <p:sp>
        <p:nvSpPr>
          <p:cNvPr id="72" name="TextBox 71">
            <a:extLst>
              <a:ext uri="{FF2B5EF4-FFF2-40B4-BE49-F238E27FC236}">
                <a16:creationId xmlns:a16="http://schemas.microsoft.com/office/drawing/2014/main" id="{63D7BD89-7BDA-4125-8C1E-8CF67BAFCE45}"/>
              </a:ext>
            </a:extLst>
          </p:cNvPr>
          <p:cNvSpPr txBox="1"/>
          <p:nvPr/>
        </p:nvSpPr>
        <p:spPr>
          <a:xfrm>
            <a:off x="5803741" y="3251184"/>
            <a:ext cx="626165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32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 전국 통일</a:t>
            </a:r>
            <a:endParaRPr lang="ko-KR" altLang="en-US" sz="32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26E0870-CD8E-4BC1-BFB6-0699196F2561}"/>
              </a:ext>
            </a:extLst>
          </p:cNvPr>
          <p:cNvSpPr txBox="1"/>
          <p:nvPr/>
        </p:nvSpPr>
        <p:spPr>
          <a:xfrm>
            <a:off x="5626932" y="1238224"/>
            <a:ext cx="561951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15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세기중반부터 </a:t>
            </a:r>
            <a:r>
              <a:rPr lang="en-US" altLang="ko-KR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16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세기후반까지 사회적</a:t>
            </a:r>
            <a:r>
              <a:rPr lang="en-US" altLang="ko-KR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정치적 변동이 계속된 내란의 시기</a:t>
            </a:r>
            <a:r>
              <a:rPr lang="en-US" altLang="ko-KR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 </a:t>
            </a:r>
          </a:p>
          <a:p>
            <a:r>
              <a:rPr lang="ko-KR" altLang="en-US" sz="2400" b="1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일본 전국 시대라고 한다</a:t>
            </a:r>
            <a:r>
              <a:rPr lang="en-US" altLang="ko-KR" sz="2400" b="1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  <a:endParaRPr lang="ko-KR" altLang="en-US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220005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C7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0C145C97-C3CB-4B53-8FB4-FB039EAC59CD}"/>
              </a:ext>
            </a:extLst>
          </p:cNvPr>
          <p:cNvSpPr txBox="1"/>
          <p:nvPr/>
        </p:nvSpPr>
        <p:spPr>
          <a:xfrm>
            <a:off x="463647" y="531882"/>
            <a:ext cx="58464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>
                <a:solidFill>
                  <a:schemeClr val="bg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고대 일본의 사회와 문화의 특징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6562FB-909C-4E64-B067-7F982177DDCC}"/>
              </a:ext>
            </a:extLst>
          </p:cNvPr>
          <p:cNvSpPr txBox="1"/>
          <p:nvPr/>
        </p:nvSpPr>
        <p:spPr>
          <a:xfrm>
            <a:off x="1049054" y="4888581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구석기 시대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EE2039A-F4DB-401F-904F-335C1D9ED1C9}"/>
              </a:ext>
            </a:extLst>
          </p:cNvPr>
          <p:cNvSpPr txBox="1"/>
          <p:nvPr/>
        </p:nvSpPr>
        <p:spPr>
          <a:xfrm>
            <a:off x="3953848" y="4888581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야요이</a:t>
            </a:r>
            <a:r>
              <a:rPr lang="ko-KR" altLang="en-US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시대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9DF76D2-0ECC-483E-AC75-3A66B2FA6F78}"/>
              </a:ext>
            </a:extLst>
          </p:cNvPr>
          <p:cNvSpPr txBox="1"/>
          <p:nvPr/>
        </p:nvSpPr>
        <p:spPr>
          <a:xfrm>
            <a:off x="6814151" y="4888581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아스카 시대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DC05FF-A2C7-4922-98AF-19E4F36A36AE}"/>
              </a:ext>
            </a:extLst>
          </p:cNvPr>
          <p:cNvSpPr txBox="1"/>
          <p:nvPr/>
        </p:nvSpPr>
        <p:spPr>
          <a:xfrm>
            <a:off x="9671034" y="4888581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헤이안 시대</a:t>
            </a:r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67A8EDE5-57BB-4658-983E-24C2D8A008DD}"/>
              </a:ext>
            </a:extLst>
          </p:cNvPr>
          <p:cNvSpPr/>
          <p:nvPr/>
        </p:nvSpPr>
        <p:spPr>
          <a:xfrm rot="2700000">
            <a:off x="778596" y="2396919"/>
            <a:ext cx="2064160" cy="2064160"/>
          </a:xfrm>
          <a:prstGeom prst="roundRect">
            <a:avLst>
              <a:gd name="adj" fmla="val 3180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4E793927-8B0F-4572-90A2-10A606B58E6B}"/>
              </a:ext>
            </a:extLst>
          </p:cNvPr>
          <p:cNvSpPr/>
          <p:nvPr/>
        </p:nvSpPr>
        <p:spPr>
          <a:xfrm rot="2700000">
            <a:off x="3635479" y="2396919"/>
            <a:ext cx="2064160" cy="2064160"/>
          </a:xfrm>
          <a:prstGeom prst="roundRect">
            <a:avLst>
              <a:gd name="adj" fmla="val 3180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142812CA-87D1-4C70-AB1F-7F3A9F5C8836}"/>
              </a:ext>
            </a:extLst>
          </p:cNvPr>
          <p:cNvSpPr/>
          <p:nvPr/>
        </p:nvSpPr>
        <p:spPr>
          <a:xfrm rot="2700000">
            <a:off x="6492362" y="2396919"/>
            <a:ext cx="2064160" cy="2064160"/>
          </a:xfrm>
          <a:prstGeom prst="roundRect">
            <a:avLst>
              <a:gd name="adj" fmla="val 3180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id="{10400B4F-0AA2-4AB1-B937-C6039C800500}"/>
              </a:ext>
            </a:extLst>
          </p:cNvPr>
          <p:cNvSpPr/>
          <p:nvPr/>
        </p:nvSpPr>
        <p:spPr>
          <a:xfrm rot="2700000">
            <a:off x="9349245" y="2396919"/>
            <a:ext cx="2064160" cy="2064160"/>
          </a:xfrm>
          <a:prstGeom prst="roundRect">
            <a:avLst>
              <a:gd name="adj" fmla="val 3180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25" name="그림 24">
            <a:extLst>
              <a:ext uri="{FF2B5EF4-FFF2-40B4-BE49-F238E27FC236}">
                <a16:creationId xmlns:a16="http://schemas.microsoft.com/office/drawing/2014/main" id="{F222F79B-4C8B-4826-940F-0A17177A6D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4560" y="2856233"/>
            <a:ext cx="692233" cy="1145538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88F8650B-16A7-480E-A302-C03F34CB99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9296" y="2881632"/>
            <a:ext cx="976527" cy="1094738"/>
          </a:xfrm>
          <a:prstGeom prst="rect">
            <a:avLst/>
          </a:prstGeom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EF1495DC-8CA7-4138-98C1-1F7A3BB7F4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9809" y="2875655"/>
            <a:ext cx="1069267" cy="1106691"/>
          </a:xfrm>
          <a:prstGeom prst="rect">
            <a:avLst/>
          </a:prstGeom>
        </p:spPr>
      </p:pic>
      <p:pic>
        <p:nvPicPr>
          <p:cNvPr id="18" name="그림 17">
            <a:extLst>
              <a:ext uri="{FF2B5EF4-FFF2-40B4-BE49-F238E27FC236}">
                <a16:creationId xmlns:a16="http://schemas.microsoft.com/office/drawing/2014/main" id="{C36BCA99-CF20-4425-9C98-548DB5AF0EC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700" y="2976908"/>
            <a:ext cx="877250" cy="90418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ECD87D9-C049-4CF4-93D0-149BA87BD570}"/>
              </a:ext>
            </a:extLst>
          </p:cNvPr>
          <p:cNvSpPr txBox="1"/>
          <p:nvPr/>
        </p:nvSpPr>
        <p:spPr>
          <a:xfrm>
            <a:off x="1049054" y="5257913"/>
            <a:ext cx="1151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조몬</a:t>
            </a:r>
            <a:r>
              <a:rPr lang="ko-KR" altLang="en-US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시대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2CF201-3362-4EF8-B779-DA60FDBA98DE}"/>
              </a:ext>
            </a:extLst>
          </p:cNvPr>
          <p:cNvSpPr txBox="1"/>
          <p:nvPr/>
        </p:nvSpPr>
        <p:spPr>
          <a:xfrm>
            <a:off x="3953848" y="5257913"/>
            <a:ext cx="1151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고훈 시대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DDB6052-7092-4DA4-BDCA-7434DA635B9A}"/>
              </a:ext>
            </a:extLst>
          </p:cNvPr>
          <p:cNvSpPr txBox="1"/>
          <p:nvPr/>
        </p:nvSpPr>
        <p:spPr>
          <a:xfrm>
            <a:off x="6807119" y="5257913"/>
            <a:ext cx="1151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나라 시대</a:t>
            </a:r>
          </a:p>
        </p:txBody>
      </p:sp>
    </p:spTree>
    <p:extLst>
      <p:ext uri="{BB962C8B-B14F-4D97-AF65-F5344CB8AC3E}">
        <p14:creationId xmlns:p14="http://schemas.microsoft.com/office/powerpoint/2010/main" val="4509664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C7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0C145C97-C3CB-4B53-8FB4-FB039EAC59CD}"/>
              </a:ext>
            </a:extLst>
          </p:cNvPr>
          <p:cNvSpPr txBox="1"/>
          <p:nvPr/>
        </p:nvSpPr>
        <p:spPr>
          <a:xfrm>
            <a:off x="463647" y="531882"/>
            <a:ext cx="58464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>
                <a:solidFill>
                  <a:schemeClr val="bg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중세 일본의 사회와 문화의 특징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6562FB-909C-4E64-B067-7F982177DDCC}"/>
              </a:ext>
            </a:extLst>
          </p:cNvPr>
          <p:cNvSpPr txBox="1"/>
          <p:nvPr/>
        </p:nvSpPr>
        <p:spPr>
          <a:xfrm>
            <a:off x="1049054" y="4888581"/>
            <a:ext cx="1600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가마쿠라 막부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EE2039A-F4DB-401F-904F-335C1D9ED1C9}"/>
              </a:ext>
            </a:extLst>
          </p:cNvPr>
          <p:cNvSpPr txBox="1"/>
          <p:nvPr/>
        </p:nvSpPr>
        <p:spPr>
          <a:xfrm>
            <a:off x="3953848" y="4888581"/>
            <a:ext cx="1600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무로마치 막부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9DF76D2-0ECC-483E-AC75-3A66B2FA6F78}"/>
              </a:ext>
            </a:extLst>
          </p:cNvPr>
          <p:cNvSpPr txBox="1"/>
          <p:nvPr/>
        </p:nvSpPr>
        <p:spPr>
          <a:xfrm>
            <a:off x="6814151" y="4888581"/>
            <a:ext cx="1375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센고쿠 시대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DC05FF-A2C7-4922-98AF-19E4F36A36AE}"/>
              </a:ext>
            </a:extLst>
          </p:cNvPr>
          <p:cNvSpPr txBox="1"/>
          <p:nvPr/>
        </p:nvSpPr>
        <p:spPr>
          <a:xfrm>
            <a:off x="9671034" y="4888581"/>
            <a:ext cx="1375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쇼쿠호</a:t>
            </a:r>
            <a:r>
              <a:rPr lang="ko-KR" altLang="en-US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시대</a:t>
            </a:r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67A8EDE5-57BB-4658-983E-24C2D8A008DD}"/>
              </a:ext>
            </a:extLst>
          </p:cNvPr>
          <p:cNvSpPr/>
          <p:nvPr/>
        </p:nvSpPr>
        <p:spPr>
          <a:xfrm rot="2700000">
            <a:off x="778596" y="2396919"/>
            <a:ext cx="2064160" cy="2064160"/>
          </a:xfrm>
          <a:prstGeom prst="roundRect">
            <a:avLst>
              <a:gd name="adj" fmla="val 3180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4E793927-8B0F-4572-90A2-10A606B58E6B}"/>
              </a:ext>
            </a:extLst>
          </p:cNvPr>
          <p:cNvSpPr/>
          <p:nvPr/>
        </p:nvSpPr>
        <p:spPr>
          <a:xfrm rot="2700000">
            <a:off x="3635479" y="2396919"/>
            <a:ext cx="2064160" cy="2064160"/>
          </a:xfrm>
          <a:prstGeom prst="roundRect">
            <a:avLst>
              <a:gd name="adj" fmla="val 3180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142812CA-87D1-4C70-AB1F-7F3A9F5C8836}"/>
              </a:ext>
            </a:extLst>
          </p:cNvPr>
          <p:cNvSpPr/>
          <p:nvPr/>
        </p:nvSpPr>
        <p:spPr>
          <a:xfrm rot="2700000">
            <a:off x="6492362" y="2396919"/>
            <a:ext cx="2064160" cy="2064160"/>
          </a:xfrm>
          <a:prstGeom prst="roundRect">
            <a:avLst>
              <a:gd name="adj" fmla="val 3180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id="{10400B4F-0AA2-4AB1-B937-C6039C800500}"/>
              </a:ext>
            </a:extLst>
          </p:cNvPr>
          <p:cNvSpPr/>
          <p:nvPr/>
        </p:nvSpPr>
        <p:spPr>
          <a:xfrm rot="2700000">
            <a:off x="9349245" y="2396919"/>
            <a:ext cx="2064160" cy="2064160"/>
          </a:xfrm>
          <a:prstGeom prst="roundRect">
            <a:avLst>
              <a:gd name="adj" fmla="val 3180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25" name="그림 24">
            <a:extLst>
              <a:ext uri="{FF2B5EF4-FFF2-40B4-BE49-F238E27FC236}">
                <a16:creationId xmlns:a16="http://schemas.microsoft.com/office/drawing/2014/main" id="{F222F79B-4C8B-4826-940F-0A17177A6D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4560" y="2856233"/>
            <a:ext cx="692233" cy="1145538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88F8650B-16A7-480E-A302-C03F34CB99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9296" y="2881632"/>
            <a:ext cx="976527" cy="1094738"/>
          </a:xfrm>
          <a:prstGeom prst="rect">
            <a:avLst/>
          </a:prstGeom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EF1495DC-8CA7-4138-98C1-1F7A3BB7F4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9809" y="2875655"/>
            <a:ext cx="1069267" cy="1106691"/>
          </a:xfrm>
          <a:prstGeom prst="rect">
            <a:avLst/>
          </a:prstGeom>
        </p:spPr>
      </p:pic>
      <p:pic>
        <p:nvPicPr>
          <p:cNvPr id="18" name="그림 17">
            <a:extLst>
              <a:ext uri="{FF2B5EF4-FFF2-40B4-BE49-F238E27FC236}">
                <a16:creationId xmlns:a16="http://schemas.microsoft.com/office/drawing/2014/main" id="{C36BCA99-CF20-4425-9C98-548DB5AF0EC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700" y="2976908"/>
            <a:ext cx="877250" cy="904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8329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사각형: 둥근 모서리 63">
            <a:extLst>
              <a:ext uri="{FF2B5EF4-FFF2-40B4-BE49-F238E27FC236}">
                <a16:creationId xmlns:a16="http://schemas.microsoft.com/office/drawing/2014/main" id="{8280756B-7257-4154-BA38-E3CF05DFB49E}"/>
              </a:ext>
            </a:extLst>
          </p:cNvPr>
          <p:cNvSpPr/>
          <p:nvPr/>
        </p:nvSpPr>
        <p:spPr>
          <a:xfrm rot="2700000">
            <a:off x="4707715" y="-233278"/>
            <a:ext cx="7258126" cy="7258126"/>
          </a:xfrm>
          <a:prstGeom prst="roundRect">
            <a:avLst>
              <a:gd name="adj" fmla="val 31805"/>
            </a:avLst>
          </a:prstGeom>
          <a:noFill/>
          <a:ln>
            <a:solidFill>
              <a:srgbClr val="F3C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3" name="사각형: 둥근 모서리 62">
            <a:extLst>
              <a:ext uri="{FF2B5EF4-FFF2-40B4-BE49-F238E27FC236}">
                <a16:creationId xmlns:a16="http://schemas.microsoft.com/office/drawing/2014/main" id="{65520D77-B111-43A6-A2AA-11417BCB3E56}"/>
              </a:ext>
            </a:extLst>
          </p:cNvPr>
          <p:cNvSpPr/>
          <p:nvPr/>
        </p:nvSpPr>
        <p:spPr>
          <a:xfrm rot="2700000">
            <a:off x="1007188" y="1331065"/>
            <a:ext cx="3973594" cy="3973594"/>
          </a:xfrm>
          <a:prstGeom prst="roundRect">
            <a:avLst>
              <a:gd name="adj" fmla="val 31805"/>
            </a:avLst>
          </a:prstGeom>
          <a:solidFill>
            <a:srgbClr val="F3C800"/>
          </a:solidFill>
          <a:ln>
            <a:solidFill>
              <a:srgbClr val="F3C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0DFAA70-EF67-4205-8123-1DAE1C92981A}"/>
              </a:ext>
            </a:extLst>
          </p:cNvPr>
          <p:cNvSpPr txBox="1"/>
          <p:nvPr/>
        </p:nvSpPr>
        <p:spPr>
          <a:xfrm>
            <a:off x="1978322" y="4219510"/>
            <a:ext cx="20313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dirty="0" err="1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쇼쿠호</a:t>
            </a:r>
            <a:r>
              <a:rPr lang="ko-KR" altLang="en-US" sz="2800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시대</a:t>
            </a:r>
          </a:p>
        </p:txBody>
      </p:sp>
      <p:pic>
        <p:nvPicPr>
          <p:cNvPr id="67" name="그림 66">
            <a:extLst>
              <a:ext uri="{FF2B5EF4-FFF2-40B4-BE49-F238E27FC236}">
                <a16:creationId xmlns:a16="http://schemas.microsoft.com/office/drawing/2014/main" id="{F58F45CA-24FB-456B-9FB2-E612A6BF1A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933" y="2412715"/>
            <a:ext cx="1464482" cy="150944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7D41BEF-E263-47E9-8750-5D0FC92AC770}"/>
              </a:ext>
            </a:extLst>
          </p:cNvPr>
          <p:cNvSpPr txBox="1"/>
          <p:nvPr/>
        </p:nvSpPr>
        <p:spPr>
          <a:xfrm>
            <a:off x="6096000" y="860246"/>
            <a:ext cx="62616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1568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~ 1603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</a:t>
            </a:r>
            <a:endParaRPr lang="en-US" altLang="ko-KR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오다 </a:t>
            </a:r>
            <a:r>
              <a:rPr lang="ko-KR" altLang="en-US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노부나가와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도요토미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히데요시가 </a:t>
            </a:r>
            <a:endParaRPr lang="en-US" altLang="ko-KR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정권을 장악한 시대</a:t>
            </a:r>
            <a:endParaRPr lang="en-US" altLang="ko-KR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F478E5B-44BA-45D2-A51C-5CB7D720447F}"/>
              </a:ext>
            </a:extLst>
          </p:cNvPr>
          <p:cNvSpPr txBox="1"/>
          <p:nvPr/>
        </p:nvSpPr>
        <p:spPr>
          <a:xfrm>
            <a:off x="6239423" y="2251754"/>
            <a:ext cx="2466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조선 침공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348C58-AD89-43C9-A68D-46D4B39EB9FD}"/>
              </a:ext>
            </a:extLst>
          </p:cNvPr>
          <p:cNvSpPr txBox="1"/>
          <p:nvPr/>
        </p:nvSpPr>
        <p:spPr>
          <a:xfrm>
            <a:off x="6095999" y="3355323"/>
            <a:ext cx="450573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1598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ko-KR" altLang="en-US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도요토미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히데요시 사망</a:t>
            </a:r>
            <a:endParaRPr lang="en-US" altLang="ko-KR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endParaRPr lang="en-US" altLang="ko-KR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ko-KR" altLang="en-US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세키가하라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endParaRPr lang="en-US" altLang="ko-KR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ko-KR" altLang="en-US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도쿠가와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이에야스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430420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C8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13D1B7CD-8536-4613-860A-69CD4251BEE0}"/>
              </a:ext>
            </a:extLst>
          </p:cNvPr>
          <p:cNvSpPr/>
          <p:nvPr/>
        </p:nvSpPr>
        <p:spPr>
          <a:xfrm rot="2700000">
            <a:off x="3500820" y="833820"/>
            <a:ext cx="5190360" cy="5190360"/>
          </a:xfrm>
          <a:prstGeom prst="roundRect">
            <a:avLst>
              <a:gd name="adj" fmla="val 3180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C223B1AD-90DD-4CEB-91D4-D6D52ABD1BC8}"/>
              </a:ext>
            </a:extLst>
          </p:cNvPr>
          <p:cNvSpPr/>
          <p:nvPr/>
        </p:nvSpPr>
        <p:spPr>
          <a:xfrm rot="2700000">
            <a:off x="4109203" y="1442202"/>
            <a:ext cx="3973594" cy="3973594"/>
          </a:xfrm>
          <a:prstGeom prst="roundRect">
            <a:avLst>
              <a:gd name="adj" fmla="val 31805"/>
            </a:avLst>
          </a:prstGeom>
          <a:solidFill>
            <a:srgbClr val="F3C800"/>
          </a:solidFill>
          <a:ln>
            <a:solidFill>
              <a:srgbClr val="F3C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FEF9FB04-6DD8-42F8-BD46-83C2EC98F7D8}"/>
              </a:ext>
            </a:extLst>
          </p:cNvPr>
          <p:cNvSpPr/>
          <p:nvPr/>
        </p:nvSpPr>
        <p:spPr>
          <a:xfrm>
            <a:off x="4801200" y="2144193"/>
            <a:ext cx="2534855" cy="522098"/>
          </a:xfrm>
          <a:prstGeom prst="roundRect">
            <a:avLst>
              <a:gd name="adj" fmla="val 50000"/>
            </a:avLst>
          </a:prstGeom>
          <a:solidFill>
            <a:srgbClr val="1E1715"/>
          </a:solidFill>
          <a:ln>
            <a:solidFill>
              <a:srgbClr val="19191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61522EA-B706-4A30-BB9E-C0016D711374}"/>
              </a:ext>
            </a:extLst>
          </p:cNvPr>
          <p:cNvSpPr txBox="1"/>
          <p:nvPr/>
        </p:nvSpPr>
        <p:spPr>
          <a:xfrm>
            <a:off x="5173191" y="2174410"/>
            <a:ext cx="17908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400" dirty="0">
                <a:solidFill>
                  <a:srgbClr val="F3C80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감사합니다</a:t>
            </a:r>
            <a:r>
              <a:rPr lang="en-US" altLang="ko-KR" sz="2400" dirty="0">
                <a:solidFill>
                  <a:srgbClr val="F3C80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.</a:t>
            </a:r>
            <a:endParaRPr lang="ko-KR" altLang="en-US" sz="2400" dirty="0">
              <a:solidFill>
                <a:srgbClr val="F3C800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  <p:pic>
        <p:nvPicPr>
          <p:cNvPr id="21" name="그림 20">
            <a:extLst>
              <a:ext uri="{FF2B5EF4-FFF2-40B4-BE49-F238E27FC236}">
                <a16:creationId xmlns:a16="http://schemas.microsoft.com/office/drawing/2014/main" id="{FABD68EC-D5C3-4A91-8F54-977703B19A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7510" y="3078480"/>
            <a:ext cx="1022234" cy="1691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7674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사각형: 둥근 모서리 63">
            <a:extLst>
              <a:ext uri="{FF2B5EF4-FFF2-40B4-BE49-F238E27FC236}">
                <a16:creationId xmlns:a16="http://schemas.microsoft.com/office/drawing/2014/main" id="{8280756B-7257-4154-BA38-E3CF05DFB49E}"/>
              </a:ext>
            </a:extLst>
          </p:cNvPr>
          <p:cNvSpPr/>
          <p:nvPr/>
        </p:nvSpPr>
        <p:spPr>
          <a:xfrm rot="2700000">
            <a:off x="4707715" y="-233278"/>
            <a:ext cx="7258126" cy="7258126"/>
          </a:xfrm>
          <a:prstGeom prst="roundRect">
            <a:avLst>
              <a:gd name="adj" fmla="val 31805"/>
            </a:avLst>
          </a:prstGeom>
          <a:noFill/>
          <a:ln>
            <a:solidFill>
              <a:srgbClr val="F3C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3" name="사각형: 둥근 모서리 62">
            <a:extLst>
              <a:ext uri="{FF2B5EF4-FFF2-40B4-BE49-F238E27FC236}">
                <a16:creationId xmlns:a16="http://schemas.microsoft.com/office/drawing/2014/main" id="{65520D77-B111-43A6-A2AA-11417BCB3E56}"/>
              </a:ext>
            </a:extLst>
          </p:cNvPr>
          <p:cNvSpPr/>
          <p:nvPr/>
        </p:nvSpPr>
        <p:spPr>
          <a:xfrm rot="2700000">
            <a:off x="1007188" y="1331065"/>
            <a:ext cx="3973594" cy="3973594"/>
          </a:xfrm>
          <a:prstGeom prst="roundRect">
            <a:avLst>
              <a:gd name="adj" fmla="val 31805"/>
            </a:avLst>
          </a:prstGeom>
          <a:solidFill>
            <a:srgbClr val="F3C800"/>
          </a:solidFill>
          <a:ln>
            <a:solidFill>
              <a:srgbClr val="F3C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65" name="그림 64">
            <a:extLst>
              <a:ext uri="{FF2B5EF4-FFF2-40B4-BE49-F238E27FC236}">
                <a16:creationId xmlns:a16="http://schemas.microsoft.com/office/drawing/2014/main" id="{E609A92F-CD4C-4D24-93C5-AFA4FD7496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2769" y="2521525"/>
            <a:ext cx="962432" cy="1592674"/>
          </a:xfrm>
          <a:prstGeom prst="rect">
            <a:avLst/>
          </a:prstGeom>
        </p:spPr>
      </p:pic>
      <p:sp>
        <p:nvSpPr>
          <p:cNvPr id="66" name="TextBox 65">
            <a:extLst>
              <a:ext uri="{FF2B5EF4-FFF2-40B4-BE49-F238E27FC236}">
                <a16:creationId xmlns:a16="http://schemas.microsoft.com/office/drawing/2014/main" id="{30DFAA70-EF67-4205-8123-1DAE1C92981A}"/>
              </a:ext>
            </a:extLst>
          </p:cNvPr>
          <p:cNvSpPr txBox="1"/>
          <p:nvPr/>
        </p:nvSpPr>
        <p:spPr>
          <a:xfrm>
            <a:off x="1940651" y="4381880"/>
            <a:ext cx="21066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구석기 시대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9FBB6EB1-8213-4F67-AE73-1B00F8CF4129}"/>
              </a:ext>
            </a:extLst>
          </p:cNvPr>
          <p:cNvSpPr txBox="1"/>
          <p:nvPr/>
        </p:nvSpPr>
        <p:spPr>
          <a:xfrm>
            <a:off x="5803741" y="1590483"/>
            <a:ext cx="53725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만 </a:t>
            </a:r>
            <a:r>
              <a:rPr lang="en-US" altLang="ko-KR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~ 5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만년 전부터 기원전 </a:t>
            </a:r>
            <a:r>
              <a:rPr lang="en-US" altLang="ko-KR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만</a:t>
            </a:r>
            <a:r>
              <a:rPr lang="en-US" altLang="ko-KR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4000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</a:t>
            </a:r>
            <a:endParaRPr lang="en-US" altLang="ko-KR" sz="2400" b="0" i="0" dirty="0">
              <a:solidFill>
                <a:srgbClr val="202122"/>
              </a:solidFill>
              <a:effectLst/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일본</a:t>
            </a:r>
            <a:r>
              <a:rPr lang="ko-KR" altLang="en-US" sz="240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 </a:t>
            </a:r>
            <a:r>
              <a:rPr lang="ko-KR" altLang="en-US" sz="2400" i="0" dirty="0" err="1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조몬</a:t>
            </a:r>
            <a:r>
              <a:rPr lang="ko-KR" altLang="en-US" sz="240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시대 전</a:t>
            </a:r>
            <a:r>
              <a:rPr lang="en-US" altLang="ko-KR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까지의 시기</a:t>
            </a:r>
            <a:endParaRPr lang="ko-KR" altLang="en-US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DC0E8801-1E81-49CF-BDAD-7C092F55532A}"/>
              </a:ext>
            </a:extLst>
          </p:cNvPr>
          <p:cNvSpPr txBox="1"/>
          <p:nvPr/>
        </p:nvSpPr>
        <p:spPr>
          <a:xfrm>
            <a:off x="5803740" y="3503857"/>
            <a:ext cx="56195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i="0" dirty="0" err="1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무토기</a:t>
            </a:r>
            <a:r>
              <a:rPr lang="ko-KR" altLang="en-US" sz="2800" b="1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시대</a:t>
            </a:r>
            <a:r>
              <a:rPr lang="en-US" altLang="ko-KR" sz="28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8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無土器時</a:t>
            </a:r>
            <a:r>
              <a:rPr lang="en-US" altLang="ko-KR" sz="28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</a:t>
            </a:r>
          </a:p>
          <a:p>
            <a:r>
              <a:rPr lang="ko-KR" altLang="en-US" sz="2800" b="1" i="0" dirty="0" err="1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선토기</a:t>
            </a:r>
            <a:r>
              <a:rPr lang="ko-KR" altLang="en-US" sz="2800" b="1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시대</a:t>
            </a:r>
            <a:r>
              <a:rPr lang="en-US" altLang="ko-KR" sz="28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8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先土器時代</a:t>
            </a:r>
            <a:r>
              <a:rPr lang="en-US" altLang="ko-KR" sz="28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2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546235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사각형: 둥근 모서리 63">
            <a:extLst>
              <a:ext uri="{FF2B5EF4-FFF2-40B4-BE49-F238E27FC236}">
                <a16:creationId xmlns:a16="http://schemas.microsoft.com/office/drawing/2014/main" id="{8280756B-7257-4154-BA38-E3CF05DFB49E}"/>
              </a:ext>
            </a:extLst>
          </p:cNvPr>
          <p:cNvSpPr/>
          <p:nvPr/>
        </p:nvSpPr>
        <p:spPr>
          <a:xfrm rot="2700000">
            <a:off x="4707715" y="-233278"/>
            <a:ext cx="7258126" cy="7258126"/>
          </a:xfrm>
          <a:prstGeom prst="roundRect">
            <a:avLst>
              <a:gd name="adj" fmla="val 31805"/>
            </a:avLst>
          </a:prstGeom>
          <a:noFill/>
          <a:ln>
            <a:solidFill>
              <a:srgbClr val="F3C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3" name="사각형: 둥근 모서리 62">
            <a:extLst>
              <a:ext uri="{FF2B5EF4-FFF2-40B4-BE49-F238E27FC236}">
                <a16:creationId xmlns:a16="http://schemas.microsoft.com/office/drawing/2014/main" id="{65520D77-B111-43A6-A2AA-11417BCB3E56}"/>
              </a:ext>
            </a:extLst>
          </p:cNvPr>
          <p:cNvSpPr/>
          <p:nvPr/>
        </p:nvSpPr>
        <p:spPr>
          <a:xfrm rot="2700000">
            <a:off x="1007188" y="1331065"/>
            <a:ext cx="3973594" cy="3973594"/>
          </a:xfrm>
          <a:prstGeom prst="roundRect">
            <a:avLst>
              <a:gd name="adj" fmla="val 31805"/>
            </a:avLst>
          </a:prstGeom>
          <a:solidFill>
            <a:srgbClr val="F3C800"/>
          </a:solidFill>
          <a:ln>
            <a:solidFill>
              <a:srgbClr val="F3C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65" name="그림 64">
            <a:extLst>
              <a:ext uri="{FF2B5EF4-FFF2-40B4-BE49-F238E27FC236}">
                <a16:creationId xmlns:a16="http://schemas.microsoft.com/office/drawing/2014/main" id="{E609A92F-CD4C-4D24-93C5-AFA4FD7496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2769" y="2521525"/>
            <a:ext cx="962432" cy="1592674"/>
          </a:xfrm>
          <a:prstGeom prst="rect">
            <a:avLst/>
          </a:prstGeom>
        </p:spPr>
      </p:pic>
      <p:sp>
        <p:nvSpPr>
          <p:cNvPr id="66" name="TextBox 65">
            <a:extLst>
              <a:ext uri="{FF2B5EF4-FFF2-40B4-BE49-F238E27FC236}">
                <a16:creationId xmlns:a16="http://schemas.microsoft.com/office/drawing/2014/main" id="{30DFAA70-EF67-4205-8123-1DAE1C92981A}"/>
              </a:ext>
            </a:extLst>
          </p:cNvPr>
          <p:cNvSpPr txBox="1"/>
          <p:nvPr/>
        </p:nvSpPr>
        <p:spPr>
          <a:xfrm>
            <a:off x="1940651" y="1693777"/>
            <a:ext cx="21066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구석기 시대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D3664B0F-009F-45D8-A7E5-4E7B7D182C48}"/>
              </a:ext>
            </a:extLst>
          </p:cNvPr>
          <p:cNvSpPr txBox="1"/>
          <p:nvPr/>
        </p:nvSpPr>
        <p:spPr>
          <a:xfrm>
            <a:off x="5529112" y="3819348"/>
            <a:ext cx="626165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2400" b="1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토기가 출현</a:t>
            </a:r>
            <a:endParaRPr lang="en-US" altLang="ko-KR" sz="2400" b="0" i="0" dirty="0">
              <a:solidFill>
                <a:srgbClr val="202122"/>
              </a:solidFill>
              <a:effectLst/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ko-KR" altLang="en-US" sz="2400" b="1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수혈주거</a:t>
            </a:r>
            <a:r>
              <a:rPr lang="en-US" altLang="ko-KR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땅을 파고 그 위에</a:t>
            </a:r>
            <a:endParaRPr lang="en-US" altLang="ko-KR" sz="2400" b="0" i="0" dirty="0">
              <a:solidFill>
                <a:srgbClr val="202122"/>
              </a:solidFill>
              <a:effectLst/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움집을 짓는 양식</a:t>
            </a:r>
            <a:r>
              <a:rPr lang="en-US" altLang="ko-KR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2400" b="1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 보급</a:t>
            </a:r>
            <a:r>
              <a:rPr lang="en-US" altLang="ko-KR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</a:p>
          <a:p>
            <a:r>
              <a:rPr lang="ko-KR" altLang="en-US" sz="2400" b="1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패총이 형성</a:t>
            </a:r>
            <a:endParaRPr lang="en-US" altLang="ko-KR" sz="2400" b="0" i="0" dirty="0">
              <a:solidFill>
                <a:srgbClr val="202122"/>
              </a:solidFill>
              <a:effectLst/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 </a:t>
            </a:r>
            <a:endParaRPr lang="ko-KR" altLang="en-US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A1BE3C60-52B8-4EB7-BA63-95892CB0E9E3}"/>
              </a:ext>
            </a:extLst>
          </p:cNvPr>
          <p:cNvSpPr/>
          <p:nvPr/>
        </p:nvSpPr>
        <p:spPr>
          <a:xfrm rot="2700000">
            <a:off x="1007186" y="1331064"/>
            <a:ext cx="3973594" cy="3973594"/>
          </a:xfrm>
          <a:prstGeom prst="roundRect">
            <a:avLst>
              <a:gd name="adj" fmla="val 31805"/>
            </a:avLst>
          </a:prstGeom>
          <a:solidFill>
            <a:srgbClr val="F3C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A78864B7-416C-48C2-8590-5129077A86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2769" y="2521525"/>
            <a:ext cx="962432" cy="159267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1924713-CAAD-4513-BEAD-9CDD0D687268}"/>
              </a:ext>
            </a:extLst>
          </p:cNvPr>
          <p:cNvSpPr txBox="1"/>
          <p:nvPr/>
        </p:nvSpPr>
        <p:spPr>
          <a:xfrm>
            <a:off x="2152246" y="4199979"/>
            <a:ext cx="16834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dirty="0" err="1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조몬</a:t>
            </a:r>
            <a:r>
              <a:rPr lang="ko-KR" altLang="en-US" sz="2800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시대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429227-7E84-4D67-8FB9-8A00FE8BC67E}"/>
              </a:ext>
            </a:extLst>
          </p:cNvPr>
          <p:cNvSpPr txBox="1"/>
          <p:nvPr/>
        </p:nvSpPr>
        <p:spPr>
          <a:xfrm>
            <a:off x="5465061" y="2619075"/>
            <a:ext cx="605107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‘</a:t>
            </a:r>
            <a:r>
              <a:rPr lang="ko-KR" altLang="en-US" sz="2400" b="0" i="0" dirty="0" err="1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조몬’은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줄무늬를 뜻하는데</a:t>
            </a:r>
            <a:r>
              <a:rPr lang="en-US" altLang="ko-KR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400" b="1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줄무늬 토기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 그 시대의 유물을 대표하기 때문이다</a:t>
            </a:r>
            <a:r>
              <a:rPr lang="en-US" altLang="ko-KR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 </a:t>
            </a:r>
            <a:endParaRPr lang="ko-KR" altLang="en-US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8" name="그림 7" descr="테이블, 앉아있는, 실내, 컵이(가) 표시된 사진&#10;&#10;자동 생성된 설명">
            <a:extLst>
              <a:ext uri="{FF2B5EF4-FFF2-40B4-BE49-F238E27FC236}">
                <a16:creationId xmlns:a16="http://schemas.microsoft.com/office/drawing/2014/main" id="{614A00E0-C349-48CC-9FA4-872AB86CB7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397" y="3592510"/>
            <a:ext cx="1760849" cy="192092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718C1C4-129D-4CCC-A411-907FFBD22777}"/>
              </a:ext>
            </a:extLst>
          </p:cNvPr>
          <p:cNvSpPr txBox="1"/>
          <p:nvPr/>
        </p:nvSpPr>
        <p:spPr>
          <a:xfrm>
            <a:off x="5465061" y="1389794"/>
            <a:ext cx="626165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일본의 신석기시대 중 기원전 </a:t>
            </a:r>
            <a:r>
              <a:rPr lang="en-US" altLang="ko-KR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만</a:t>
            </a:r>
            <a:r>
              <a:rPr lang="en-US" altLang="ko-KR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4000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년부터 기원전 </a:t>
            </a:r>
            <a:r>
              <a:rPr lang="en-US" altLang="ko-KR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300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년까지의 시기</a:t>
            </a:r>
            <a:endParaRPr lang="ko-KR" altLang="en-US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073442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C7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0C145C97-C3CB-4B53-8FB4-FB039EAC59CD}"/>
              </a:ext>
            </a:extLst>
          </p:cNvPr>
          <p:cNvSpPr txBox="1"/>
          <p:nvPr/>
        </p:nvSpPr>
        <p:spPr>
          <a:xfrm>
            <a:off x="463647" y="531882"/>
            <a:ext cx="58464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>
                <a:solidFill>
                  <a:schemeClr val="bg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고대 일본의 사회와 문화의 특징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6562FB-909C-4E64-B067-7F982177DDCC}"/>
              </a:ext>
            </a:extLst>
          </p:cNvPr>
          <p:cNvSpPr txBox="1"/>
          <p:nvPr/>
        </p:nvSpPr>
        <p:spPr>
          <a:xfrm>
            <a:off x="1049054" y="4888581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구석기 시대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EE2039A-F4DB-401F-904F-335C1D9ED1C9}"/>
              </a:ext>
            </a:extLst>
          </p:cNvPr>
          <p:cNvSpPr txBox="1"/>
          <p:nvPr/>
        </p:nvSpPr>
        <p:spPr>
          <a:xfrm>
            <a:off x="3953848" y="4888581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야요이</a:t>
            </a:r>
            <a:r>
              <a:rPr lang="ko-KR" altLang="en-US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시대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9DF76D2-0ECC-483E-AC75-3A66B2FA6F78}"/>
              </a:ext>
            </a:extLst>
          </p:cNvPr>
          <p:cNvSpPr txBox="1"/>
          <p:nvPr/>
        </p:nvSpPr>
        <p:spPr>
          <a:xfrm>
            <a:off x="6814151" y="4888581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아스카 시대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DC05FF-A2C7-4922-98AF-19E4F36A36AE}"/>
              </a:ext>
            </a:extLst>
          </p:cNvPr>
          <p:cNvSpPr txBox="1"/>
          <p:nvPr/>
        </p:nvSpPr>
        <p:spPr>
          <a:xfrm>
            <a:off x="9671034" y="4888581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헤이안 시대</a:t>
            </a:r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67A8EDE5-57BB-4658-983E-24C2D8A008DD}"/>
              </a:ext>
            </a:extLst>
          </p:cNvPr>
          <p:cNvSpPr/>
          <p:nvPr/>
        </p:nvSpPr>
        <p:spPr>
          <a:xfrm rot="2700000">
            <a:off x="778596" y="2396919"/>
            <a:ext cx="2064160" cy="2064160"/>
          </a:xfrm>
          <a:prstGeom prst="roundRect">
            <a:avLst>
              <a:gd name="adj" fmla="val 3180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4E793927-8B0F-4572-90A2-10A606B58E6B}"/>
              </a:ext>
            </a:extLst>
          </p:cNvPr>
          <p:cNvSpPr/>
          <p:nvPr/>
        </p:nvSpPr>
        <p:spPr>
          <a:xfrm rot="2700000">
            <a:off x="3635479" y="2396919"/>
            <a:ext cx="2064160" cy="2064160"/>
          </a:xfrm>
          <a:prstGeom prst="roundRect">
            <a:avLst>
              <a:gd name="adj" fmla="val 3180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142812CA-87D1-4C70-AB1F-7F3A9F5C8836}"/>
              </a:ext>
            </a:extLst>
          </p:cNvPr>
          <p:cNvSpPr/>
          <p:nvPr/>
        </p:nvSpPr>
        <p:spPr>
          <a:xfrm rot="2700000">
            <a:off x="6492362" y="2396919"/>
            <a:ext cx="2064160" cy="2064160"/>
          </a:xfrm>
          <a:prstGeom prst="roundRect">
            <a:avLst>
              <a:gd name="adj" fmla="val 3180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id="{10400B4F-0AA2-4AB1-B937-C6039C800500}"/>
              </a:ext>
            </a:extLst>
          </p:cNvPr>
          <p:cNvSpPr/>
          <p:nvPr/>
        </p:nvSpPr>
        <p:spPr>
          <a:xfrm rot="2700000">
            <a:off x="9349245" y="2396919"/>
            <a:ext cx="2064160" cy="2064160"/>
          </a:xfrm>
          <a:prstGeom prst="roundRect">
            <a:avLst>
              <a:gd name="adj" fmla="val 3180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25" name="그림 24">
            <a:extLst>
              <a:ext uri="{FF2B5EF4-FFF2-40B4-BE49-F238E27FC236}">
                <a16:creationId xmlns:a16="http://schemas.microsoft.com/office/drawing/2014/main" id="{F222F79B-4C8B-4826-940F-0A17177A6D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4560" y="2856233"/>
            <a:ext cx="692233" cy="1145538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88F8650B-16A7-480E-A302-C03F34CB99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9296" y="2881632"/>
            <a:ext cx="976527" cy="1094738"/>
          </a:xfrm>
          <a:prstGeom prst="rect">
            <a:avLst/>
          </a:prstGeom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EF1495DC-8CA7-4138-98C1-1F7A3BB7F4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9809" y="2875655"/>
            <a:ext cx="1069267" cy="1106691"/>
          </a:xfrm>
          <a:prstGeom prst="rect">
            <a:avLst/>
          </a:prstGeom>
        </p:spPr>
      </p:pic>
      <p:pic>
        <p:nvPicPr>
          <p:cNvPr id="18" name="그림 17">
            <a:extLst>
              <a:ext uri="{FF2B5EF4-FFF2-40B4-BE49-F238E27FC236}">
                <a16:creationId xmlns:a16="http://schemas.microsoft.com/office/drawing/2014/main" id="{C36BCA99-CF20-4425-9C98-548DB5AF0EC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700" y="2976908"/>
            <a:ext cx="877250" cy="90418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ECD87D9-C049-4CF4-93D0-149BA87BD570}"/>
              </a:ext>
            </a:extLst>
          </p:cNvPr>
          <p:cNvSpPr txBox="1"/>
          <p:nvPr/>
        </p:nvSpPr>
        <p:spPr>
          <a:xfrm>
            <a:off x="1049054" y="5257913"/>
            <a:ext cx="1151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조몬</a:t>
            </a:r>
            <a:r>
              <a:rPr lang="ko-KR" altLang="en-US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시대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2CF201-3362-4EF8-B779-DA60FDBA98DE}"/>
              </a:ext>
            </a:extLst>
          </p:cNvPr>
          <p:cNvSpPr txBox="1"/>
          <p:nvPr/>
        </p:nvSpPr>
        <p:spPr>
          <a:xfrm>
            <a:off x="3953848" y="5257913"/>
            <a:ext cx="1151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고훈 시대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DDB6052-7092-4DA4-BDCA-7434DA635B9A}"/>
              </a:ext>
            </a:extLst>
          </p:cNvPr>
          <p:cNvSpPr txBox="1"/>
          <p:nvPr/>
        </p:nvSpPr>
        <p:spPr>
          <a:xfrm>
            <a:off x="6807119" y="5257913"/>
            <a:ext cx="1151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나라 시대</a:t>
            </a:r>
          </a:p>
        </p:txBody>
      </p:sp>
    </p:spTree>
    <p:extLst>
      <p:ext uri="{BB962C8B-B14F-4D97-AF65-F5344CB8AC3E}">
        <p14:creationId xmlns:p14="http://schemas.microsoft.com/office/powerpoint/2010/main" val="7730050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사각형: 둥근 모서리 63">
            <a:extLst>
              <a:ext uri="{FF2B5EF4-FFF2-40B4-BE49-F238E27FC236}">
                <a16:creationId xmlns:a16="http://schemas.microsoft.com/office/drawing/2014/main" id="{8280756B-7257-4154-BA38-E3CF05DFB49E}"/>
              </a:ext>
            </a:extLst>
          </p:cNvPr>
          <p:cNvSpPr/>
          <p:nvPr/>
        </p:nvSpPr>
        <p:spPr>
          <a:xfrm rot="2700000">
            <a:off x="4707715" y="-233278"/>
            <a:ext cx="7258126" cy="7258126"/>
          </a:xfrm>
          <a:prstGeom prst="roundRect">
            <a:avLst>
              <a:gd name="adj" fmla="val 31805"/>
            </a:avLst>
          </a:prstGeom>
          <a:noFill/>
          <a:ln>
            <a:solidFill>
              <a:srgbClr val="F3C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3" name="사각형: 둥근 모서리 62">
            <a:extLst>
              <a:ext uri="{FF2B5EF4-FFF2-40B4-BE49-F238E27FC236}">
                <a16:creationId xmlns:a16="http://schemas.microsoft.com/office/drawing/2014/main" id="{65520D77-B111-43A6-A2AA-11417BCB3E56}"/>
              </a:ext>
            </a:extLst>
          </p:cNvPr>
          <p:cNvSpPr/>
          <p:nvPr/>
        </p:nvSpPr>
        <p:spPr>
          <a:xfrm rot="2700000">
            <a:off x="1007188" y="1331065"/>
            <a:ext cx="3973594" cy="3973594"/>
          </a:xfrm>
          <a:prstGeom prst="roundRect">
            <a:avLst>
              <a:gd name="adj" fmla="val 31805"/>
            </a:avLst>
          </a:prstGeom>
          <a:solidFill>
            <a:srgbClr val="F3C800"/>
          </a:solidFill>
          <a:ln>
            <a:solidFill>
              <a:srgbClr val="F3C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0DFAA70-EF67-4205-8123-1DAE1C92981A}"/>
              </a:ext>
            </a:extLst>
          </p:cNvPr>
          <p:cNvSpPr txBox="1"/>
          <p:nvPr/>
        </p:nvSpPr>
        <p:spPr>
          <a:xfrm>
            <a:off x="1940651" y="4245350"/>
            <a:ext cx="21066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dirty="0" err="1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야요이</a:t>
            </a:r>
            <a:r>
              <a:rPr lang="ko-KR" altLang="en-US" sz="2800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시대</a:t>
            </a:r>
          </a:p>
        </p:txBody>
      </p:sp>
      <p:pic>
        <p:nvPicPr>
          <p:cNvPr id="67" name="그림 66">
            <a:extLst>
              <a:ext uri="{FF2B5EF4-FFF2-40B4-BE49-F238E27FC236}">
                <a16:creationId xmlns:a16="http://schemas.microsoft.com/office/drawing/2014/main" id="{FE49E8E2-E383-452D-B769-95E476B6E9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4334" y="2600897"/>
            <a:ext cx="1279094" cy="1433930"/>
          </a:xfrm>
          <a:prstGeom prst="rect">
            <a:avLst/>
          </a:prstGeom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9ED2C979-DA71-415D-9C95-81AF88940F31}"/>
              </a:ext>
            </a:extLst>
          </p:cNvPr>
          <p:cNvSpPr txBox="1"/>
          <p:nvPr/>
        </p:nvSpPr>
        <p:spPr>
          <a:xfrm>
            <a:off x="5320673" y="3167491"/>
            <a:ext cx="65400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금속기의 병용과 </a:t>
            </a:r>
            <a:r>
              <a:rPr lang="ko-KR" altLang="en-US" b="0" i="0" dirty="0" err="1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수도경작을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특징으로 함</a:t>
            </a:r>
            <a:endParaRPr lang="ko-KR" altLang="en-US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C64073ED-3A75-4B13-9BFE-99BC9D9CC51F}"/>
              </a:ext>
            </a:extLst>
          </p:cNvPr>
          <p:cNvSpPr txBox="1"/>
          <p:nvPr/>
        </p:nvSpPr>
        <p:spPr>
          <a:xfrm>
            <a:off x="5164097" y="4034827"/>
            <a:ext cx="684367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농업</a:t>
            </a:r>
            <a:r>
              <a:rPr lang="en-US" altLang="ko-KR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특히 벼농사가 도입되어 곡물의 비축이 가능</a:t>
            </a:r>
            <a:endParaRPr lang="en-US" altLang="ko-KR" sz="2400" b="0" i="0" dirty="0">
              <a:solidFill>
                <a:srgbClr val="202122"/>
              </a:solidFill>
              <a:effectLst/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잉여작물의 생산과 축적이 발달하였고</a:t>
            </a:r>
            <a:r>
              <a:rPr lang="en-US" altLang="ko-KR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이는 빈부격차와 계급의 발달로 이어졌다</a:t>
            </a:r>
            <a:r>
              <a:rPr lang="en-US" altLang="ko-KR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 </a:t>
            </a:r>
            <a:endParaRPr lang="ko-KR" altLang="en-US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62A564-3439-463A-A877-06E1D547F37C}"/>
              </a:ext>
            </a:extLst>
          </p:cNvPr>
          <p:cNvSpPr txBox="1"/>
          <p:nvPr/>
        </p:nvSpPr>
        <p:spPr>
          <a:xfrm>
            <a:off x="5838743" y="991493"/>
            <a:ext cx="499607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약 기원전 </a:t>
            </a:r>
            <a:r>
              <a:rPr lang="en-US" altLang="ko-KR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10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세기부터 기원후 </a:t>
            </a:r>
            <a:r>
              <a:rPr lang="en-US" altLang="ko-KR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세기 </a:t>
            </a:r>
            <a:r>
              <a:rPr lang="ko-KR" altLang="en-US" sz="2400" b="0" i="0" dirty="0" err="1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중반까지에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해당하는 시대의 명칭</a:t>
            </a:r>
            <a:endParaRPr lang="ko-KR" altLang="en-US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59A683-F8D4-4571-97D1-AFD5CB22F055}"/>
              </a:ext>
            </a:extLst>
          </p:cNvPr>
          <p:cNvSpPr txBox="1"/>
          <p:nvPr/>
        </p:nvSpPr>
        <p:spPr>
          <a:xfrm>
            <a:off x="5838743" y="2641910"/>
            <a:ext cx="37979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야요이</a:t>
            </a:r>
            <a:r>
              <a:rPr lang="ko-KR" altLang="en-US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문화</a:t>
            </a:r>
          </a:p>
        </p:txBody>
      </p:sp>
      <p:pic>
        <p:nvPicPr>
          <p:cNvPr id="5" name="그림 4" descr="실내, 앉아있는, 건물, 작은이(가) 표시된 사진&#10;&#10;자동 생성된 설명">
            <a:extLst>
              <a:ext uri="{FF2B5EF4-FFF2-40B4-BE49-F238E27FC236}">
                <a16:creationId xmlns:a16="http://schemas.microsoft.com/office/drawing/2014/main" id="{E900345F-D4EA-4692-8269-CB547277F6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1654" y="1909571"/>
            <a:ext cx="142875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8208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사각형: 둥근 모서리 63">
            <a:extLst>
              <a:ext uri="{FF2B5EF4-FFF2-40B4-BE49-F238E27FC236}">
                <a16:creationId xmlns:a16="http://schemas.microsoft.com/office/drawing/2014/main" id="{8280756B-7257-4154-BA38-E3CF05DFB49E}"/>
              </a:ext>
            </a:extLst>
          </p:cNvPr>
          <p:cNvSpPr/>
          <p:nvPr/>
        </p:nvSpPr>
        <p:spPr>
          <a:xfrm rot="2700000">
            <a:off x="4707715" y="-233278"/>
            <a:ext cx="7258126" cy="7258126"/>
          </a:xfrm>
          <a:prstGeom prst="roundRect">
            <a:avLst>
              <a:gd name="adj" fmla="val 31805"/>
            </a:avLst>
          </a:prstGeom>
          <a:noFill/>
          <a:ln>
            <a:solidFill>
              <a:srgbClr val="F3C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3" name="사각형: 둥근 모서리 62">
            <a:extLst>
              <a:ext uri="{FF2B5EF4-FFF2-40B4-BE49-F238E27FC236}">
                <a16:creationId xmlns:a16="http://schemas.microsoft.com/office/drawing/2014/main" id="{65520D77-B111-43A6-A2AA-11417BCB3E56}"/>
              </a:ext>
            </a:extLst>
          </p:cNvPr>
          <p:cNvSpPr/>
          <p:nvPr/>
        </p:nvSpPr>
        <p:spPr>
          <a:xfrm rot="2700000">
            <a:off x="1007188" y="1331065"/>
            <a:ext cx="3973594" cy="3973594"/>
          </a:xfrm>
          <a:prstGeom prst="roundRect">
            <a:avLst>
              <a:gd name="adj" fmla="val 31805"/>
            </a:avLst>
          </a:prstGeom>
          <a:solidFill>
            <a:srgbClr val="F3C800"/>
          </a:solidFill>
          <a:ln>
            <a:solidFill>
              <a:srgbClr val="F3C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0DFAA70-EF67-4205-8123-1DAE1C92981A}"/>
              </a:ext>
            </a:extLst>
          </p:cNvPr>
          <p:cNvSpPr txBox="1"/>
          <p:nvPr/>
        </p:nvSpPr>
        <p:spPr>
          <a:xfrm>
            <a:off x="2046669" y="1780905"/>
            <a:ext cx="21066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dirty="0" err="1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야요이</a:t>
            </a:r>
            <a:r>
              <a:rPr lang="ko-KR" altLang="en-US" sz="2800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시대</a:t>
            </a:r>
          </a:p>
        </p:txBody>
      </p:sp>
      <p:pic>
        <p:nvPicPr>
          <p:cNvPr id="67" name="그림 66">
            <a:extLst>
              <a:ext uri="{FF2B5EF4-FFF2-40B4-BE49-F238E27FC236}">
                <a16:creationId xmlns:a16="http://schemas.microsoft.com/office/drawing/2014/main" id="{FE49E8E2-E383-452D-B769-95E476B6E9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4334" y="2600897"/>
            <a:ext cx="1279094" cy="1433930"/>
          </a:xfrm>
          <a:prstGeom prst="rect">
            <a:avLst/>
          </a:prstGeom>
        </p:spPr>
      </p:pic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FEFCEA6F-2058-4444-AABD-03F9502ACD77}"/>
              </a:ext>
            </a:extLst>
          </p:cNvPr>
          <p:cNvSpPr/>
          <p:nvPr/>
        </p:nvSpPr>
        <p:spPr>
          <a:xfrm rot="2700000">
            <a:off x="1007188" y="1331066"/>
            <a:ext cx="3973594" cy="3973594"/>
          </a:xfrm>
          <a:prstGeom prst="roundRect">
            <a:avLst>
              <a:gd name="adj" fmla="val 31805"/>
            </a:avLst>
          </a:prstGeom>
          <a:solidFill>
            <a:srgbClr val="F3C800"/>
          </a:solidFill>
          <a:ln>
            <a:solidFill>
              <a:srgbClr val="F3C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8C98256E-67C4-4D36-8F3A-EE77243336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4334" y="2600898"/>
            <a:ext cx="1279094" cy="143393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18A3C51-85C1-4196-8235-2F4E96CEE438}"/>
              </a:ext>
            </a:extLst>
          </p:cNvPr>
          <p:cNvSpPr txBox="1"/>
          <p:nvPr/>
        </p:nvSpPr>
        <p:spPr>
          <a:xfrm>
            <a:off x="2180500" y="4136019"/>
            <a:ext cx="18390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고훈 시대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406028B-6C4D-4A51-BFF6-CB4C3F79A006}"/>
              </a:ext>
            </a:extLst>
          </p:cNvPr>
          <p:cNvSpPr txBox="1"/>
          <p:nvPr/>
        </p:nvSpPr>
        <p:spPr>
          <a:xfrm>
            <a:off x="5527022" y="2926764"/>
            <a:ext cx="626165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세기 후반부터 호족의 연합정권인 야마토 조정이 일본 통일을 시작</a:t>
            </a:r>
            <a:endParaRPr lang="en-US" altLang="ko-KR" sz="2400" b="0" i="0" dirty="0">
              <a:solidFill>
                <a:srgbClr val="202122"/>
              </a:solidFill>
              <a:effectLst/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새로운 지배자의 권위의 상징으로서 각지에 고분</a:t>
            </a:r>
            <a:r>
              <a:rPr lang="en-US" altLang="ko-KR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고훈</a:t>
            </a:r>
            <a:r>
              <a:rPr lang="en-US" altLang="ko-KR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 축조</a:t>
            </a:r>
            <a:r>
              <a:rPr lang="en-US" altLang="ko-KR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대륙과 한반도에서 산업기술과 한자를 수입하여 고훈 문화가 성립되었다</a:t>
            </a:r>
            <a:r>
              <a:rPr lang="en-US" altLang="ko-KR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  <a:endParaRPr lang="ko-KR" altLang="en-US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13040E-5AAD-4DDA-87D9-03FF1F2C2213}"/>
              </a:ext>
            </a:extLst>
          </p:cNvPr>
          <p:cNvSpPr txBox="1"/>
          <p:nvPr/>
        </p:nvSpPr>
        <p:spPr>
          <a:xfrm>
            <a:off x="5527022" y="1553055"/>
            <a:ext cx="626165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세기 중반부터 </a:t>
            </a:r>
            <a:r>
              <a:rPr lang="en-US" altLang="ko-KR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세기 말까지의 약 </a:t>
            </a:r>
            <a:r>
              <a:rPr lang="en-US" altLang="ko-KR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400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년을 가리킨다</a:t>
            </a:r>
            <a:r>
              <a:rPr lang="en-US" altLang="ko-KR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 </a:t>
            </a:r>
            <a:endParaRPr lang="ko-KR" altLang="en-US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507177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C7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0C145C97-C3CB-4B53-8FB4-FB039EAC59CD}"/>
              </a:ext>
            </a:extLst>
          </p:cNvPr>
          <p:cNvSpPr txBox="1"/>
          <p:nvPr/>
        </p:nvSpPr>
        <p:spPr>
          <a:xfrm>
            <a:off x="463647" y="531882"/>
            <a:ext cx="58464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>
                <a:solidFill>
                  <a:schemeClr val="bg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고대 일본의 사회와 문화의 특징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6562FB-909C-4E64-B067-7F982177DDCC}"/>
              </a:ext>
            </a:extLst>
          </p:cNvPr>
          <p:cNvSpPr txBox="1"/>
          <p:nvPr/>
        </p:nvSpPr>
        <p:spPr>
          <a:xfrm>
            <a:off x="1049054" y="4888581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구석기 시대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EE2039A-F4DB-401F-904F-335C1D9ED1C9}"/>
              </a:ext>
            </a:extLst>
          </p:cNvPr>
          <p:cNvSpPr txBox="1"/>
          <p:nvPr/>
        </p:nvSpPr>
        <p:spPr>
          <a:xfrm>
            <a:off x="3953848" y="4888581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야요이</a:t>
            </a:r>
            <a:r>
              <a:rPr lang="ko-KR" altLang="en-US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시대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9DF76D2-0ECC-483E-AC75-3A66B2FA6F78}"/>
              </a:ext>
            </a:extLst>
          </p:cNvPr>
          <p:cNvSpPr txBox="1"/>
          <p:nvPr/>
        </p:nvSpPr>
        <p:spPr>
          <a:xfrm>
            <a:off x="6814151" y="4888581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아스카 시대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DC05FF-A2C7-4922-98AF-19E4F36A36AE}"/>
              </a:ext>
            </a:extLst>
          </p:cNvPr>
          <p:cNvSpPr txBox="1"/>
          <p:nvPr/>
        </p:nvSpPr>
        <p:spPr>
          <a:xfrm>
            <a:off x="9671034" y="4888581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헤이안 시대</a:t>
            </a:r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67A8EDE5-57BB-4658-983E-24C2D8A008DD}"/>
              </a:ext>
            </a:extLst>
          </p:cNvPr>
          <p:cNvSpPr/>
          <p:nvPr/>
        </p:nvSpPr>
        <p:spPr>
          <a:xfrm rot="2700000">
            <a:off x="778596" y="2396919"/>
            <a:ext cx="2064160" cy="2064160"/>
          </a:xfrm>
          <a:prstGeom prst="roundRect">
            <a:avLst>
              <a:gd name="adj" fmla="val 3180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4E793927-8B0F-4572-90A2-10A606B58E6B}"/>
              </a:ext>
            </a:extLst>
          </p:cNvPr>
          <p:cNvSpPr/>
          <p:nvPr/>
        </p:nvSpPr>
        <p:spPr>
          <a:xfrm rot="2700000">
            <a:off x="3635479" y="2396919"/>
            <a:ext cx="2064160" cy="2064160"/>
          </a:xfrm>
          <a:prstGeom prst="roundRect">
            <a:avLst>
              <a:gd name="adj" fmla="val 3180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142812CA-87D1-4C70-AB1F-7F3A9F5C8836}"/>
              </a:ext>
            </a:extLst>
          </p:cNvPr>
          <p:cNvSpPr/>
          <p:nvPr/>
        </p:nvSpPr>
        <p:spPr>
          <a:xfrm rot="2700000">
            <a:off x="6492362" y="2396919"/>
            <a:ext cx="2064160" cy="2064160"/>
          </a:xfrm>
          <a:prstGeom prst="roundRect">
            <a:avLst>
              <a:gd name="adj" fmla="val 3180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id="{10400B4F-0AA2-4AB1-B937-C6039C800500}"/>
              </a:ext>
            </a:extLst>
          </p:cNvPr>
          <p:cNvSpPr/>
          <p:nvPr/>
        </p:nvSpPr>
        <p:spPr>
          <a:xfrm rot="2700000">
            <a:off x="9349245" y="2396919"/>
            <a:ext cx="2064160" cy="2064160"/>
          </a:xfrm>
          <a:prstGeom prst="roundRect">
            <a:avLst>
              <a:gd name="adj" fmla="val 3180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25" name="그림 24">
            <a:extLst>
              <a:ext uri="{FF2B5EF4-FFF2-40B4-BE49-F238E27FC236}">
                <a16:creationId xmlns:a16="http://schemas.microsoft.com/office/drawing/2014/main" id="{F222F79B-4C8B-4826-940F-0A17177A6D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4560" y="2856233"/>
            <a:ext cx="692233" cy="1145538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88F8650B-16A7-480E-A302-C03F34CB99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9296" y="2881632"/>
            <a:ext cx="976527" cy="1094738"/>
          </a:xfrm>
          <a:prstGeom prst="rect">
            <a:avLst/>
          </a:prstGeom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EF1495DC-8CA7-4138-98C1-1F7A3BB7F4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9809" y="2875655"/>
            <a:ext cx="1069267" cy="1106691"/>
          </a:xfrm>
          <a:prstGeom prst="rect">
            <a:avLst/>
          </a:prstGeom>
        </p:spPr>
      </p:pic>
      <p:pic>
        <p:nvPicPr>
          <p:cNvPr id="18" name="그림 17">
            <a:extLst>
              <a:ext uri="{FF2B5EF4-FFF2-40B4-BE49-F238E27FC236}">
                <a16:creationId xmlns:a16="http://schemas.microsoft.com/office/drawing/2014/main" id="{C36BCA99-CF20-4425-9C98-548DB5AF0EC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700" y="2976908"/>
            <a:ext cx="877250" cy="90418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ECD87D9-C049-4CF4-93D0-149BA87BD570}"/>
              </a:ext>
            </a:extLst>
          </p:cNvPr>
          <p:cNvSpPr txBox="1"/>
          <p:nvPr/>
        </p:nvSpPr>
        <p:spPr>
          <a:xfrm>
            <a:off x="1049054" y="5257913"/>
            <a:ext cx="1151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조몬</a:t>
            </a:r>
            <a:r>
              <a:rPr lang="ko-KR" altLang="en-US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시대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2CF201-3362-4EF8-B779-DA60FDBA98DE}"/>
              </a:ext>
            </a:extLst>
          </p:cNvPr>
          <p:cNvSpPr txBox="1"/>
          <p:nvPr/>
        </p:nvSpPr>
        <p:spPr>
          <a:xfrm>
            <a:off x="3953848" y="5257913"/>
            <a:ext cx="1151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고훈 시대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DDB6052-7092-4DA4-BDCA-7434DA635B9A}"/>
              </a:ext>
            </a:extLst>
          </p:cNvPr>
          <p:cNvSpPr txBox="1"/>
          <p:nvPr/>
        </p:nvSpPr>
        <p:spPr>
          <a:xfrm>
            <a:off x="6807119" y="5257913"/>
            <a:ext cx="1151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나라 시대</a:t>
            </a:r>
          </a:p>
        </p:txBody>
      </p:sp>
    </p:spTree>
    <p:extLst>
      <p:ext uri="{BB962C8B-B14F-4D97-AF65-F5344CB8AC3E}">
        <p14:creationId xmlns:p14="http://schemas.microsoft.com/office/powerpoint/2010/main" val="26806511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사각형: 둥근 모서리 63">
            <a:extLst>
              <a:ext uri="{FF2B5EF4-FFF2-40B4-BE49-F238E27FC236}">
                <a16:creationId xmlns:a16="http://schemas.microsoft.com/office/drawing/2014/main" id="{8280756B-7257-4154-BA38-E3CF05DFB49E}"/>
              </a:ext>
            </a:extLst>
          </p:cNvPr>
          <p:cNvSpPr/>
          <p:nvPr/>
        </p:nvSpPr>
        <p:spPr>
          <a:xfrm rot="2700000">
            <a:off x="4707715" y="-233278"/>
            <a:ext cx="7258126" cy="7258126"/>
          </a:xfrm>
          <a:prstGeom prst="roundRect">
            <a:avLst>
              <a:gd name="adj" fmla="val 31805"/>
            </a:avLst>
          </a:prstGeom>
          <a:noFill/>
          <a:ln>
            <a:solidFill>
              <a:srgbClr val="F3C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3" name="사각형: 둥근 모서리 62">
            <a:extLst>
              <a:ext uri="{FF2B5EF4-FFF2-40B4-BE49-F238E27FC236}">
                <a16:creationId xmlns:a16="http://schemas.microsoft.com/office/drawing/2014/main" id="{65520D77-B111-43A6-A2AA-11417BCB3E56}"/>
              </a:ext>
            </a:extLst>
          </p:cNvPr>
          <p:cNvSpPr/>
          <p:nvPr/>
        </p:nvSpPr>
        <p:spPr>
          <a:xfrm rot="2700000">
            <a:off x="1007188" y="1331065"/>
            <a:ext cx="3973594" cy="3973594"/>
          </a:xfrm>
          <a:prstGeom prst="roundRect">
            <a:avLst>
              <a:gd name="adj" fmla="val 31805"/>
            </a:avLst>
          </a:prstGeom>
          <a:solidFill>
            <a:srgbClr val="F3C800"/>
          </a:solidFill>
          <a:ln>
            <a:solidFill>
              <a:srgbClr val="F3C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0DFAA70-EF67-4205-8123-1DAE1C92981A}"/>
              </a:ext>
            </a:extLst>
          </p:cNvPr>
          <p:cNvSpPr txBox="1"/>
          <p:nvPr/>
        </p:nvSpPr>
        <p:spPr>
          <a:xfrm>
            <a:off x="1978324" y="4247560"/>
            <a:ext cx="20313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800" dirty="0">
                <a:solidFill>
                  <a:srgbClr val="1E171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아스카 시대</a:t>
            </a:r>
          </a:p>
        </p:txBody>
      </p:sp>
      <p:pic>
        <p:nvPicPr>
          <p:cNvPr id="67" name="그림 66">
            <a:extLst>
              <a:ext uri="{FF2B5EF4-FFF2-40B4-BE49-F238E27FC236}">
                <a16:creationId xmlns:a16="http://schemas.microsoft.com/office/drawing/2014/main" id="{6026F58D-6A08-43DF-8382-40B176250A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361" y="2504305"/>
            <a:ext cx="1443248" cy="1493758"/>
          </a:xfrm>
          <a:prstGeom prst="rect">
            <a:avLst/>
          </a:prstGeom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4488B009-0C4B-465C-93C4-00C1260C0AFB}"/>
              </a:ext>
            </a:extLst>
          </p:cNvPr>
          <p:cNvSpPr txBox="1"/>
          <p:nvPr/>
        </p:nvSpPr>
        <p:spPr>
          <a:xfrm>
            <a:off x="5376550" y="2031070"/>
            <a:ext cx="657523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아스카 문화</a:t>
            </a:r>
            <a:r>
              <a:rPr lang="en-US" altLang="ko-KR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飛鳥文化</a:t>
            </a:r>
            <a:r>
              <a:rPr lang="en-US" altLang="ko-KR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와 </a:t>
            </a:r>
            <a:r>
              <a:rPr lang="ko-KR" altLang="en-US" sz="2400" b="0" i="0" dirty="0" err="1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하쿠호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문화</a:t>
            </a:r>
            <a:r>
              <a:rPr lang="en-US" altLang="ko-KR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白鳳文化</a:t>
            </a:r>
            <a:r>
              <a:rPr lang="en-US" altLang="ko-KR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 개화한 시기</a:t>
            </a:r>
            <a:endParaRPr lang="ko-KR" altLang="en-US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B21CDB2-E99A-4A78-A008-3F89AE03E2EB}"/>
              </a:ext>
            </a:extLst>
          </p:cNvPr>
          <p:cNvSpPr txBox="1"/>
          <p:nvPr/>
        </p:nvSpPr>
        <p:spPr>
          <a:xfrm>
            <a:off x="5376550" y="3317862"/>
            <a:ext cx="62616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왜국에서 일본으로 국호를 변경</a:t>
            </a:r>
            <a:endParaRPr lang="ko-KR" altLang="en-US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63D7BD89-7BDA-4125-8C1E-8CF67BAFCE45}"/>
              </a:ext>
            </a:extLst>
          </p:cNvPr>
          <p:cNvSpPr txBox="1"/>
          <p:nvPr/>
        </p:nvSpPr>
        <p:spPr>
          <a:xfrm>
            <a:off x="5376550" y="3984363"/>
            <a:ext cx="626165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한반도에서 불교가 전래 </a:t>
            </a:r>
            <a:endParaRPr lang="en-US" altLang="ko-KR" sz="2400" b="0" i="0" dirty="0">
              <a:solidFill>
                <a:srgbClr val="202122"/>
              </a:solidFill>
              <a:effectLst/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세기 전반의 아스카 시대에 일본 최초의 불교 문화가 생겨남</a:t>
            </a:r>
            <a:endParaRPr lang="ko-KR" altLang="en-US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601540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507</Words>
  <Application>Microsoft Office PowerPoint</Application>
  <PresentationFormat>와이드스크린</PresentationFormat>
  <Paragraphs>118</Paragraphs>
  <Slides>22</Slides>
  <Notes>0</Notes>
  <HiddenSlides>0</HiddenSlides>
  <MMClips>1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22</vt:i4>
      </vt:variant>
    </vt:vector>
  </HeadingPairs>
  <TitlesOfParts>
    <vt:vector size="28" baseType="lpstr">
      <vt:lpstr>맑은 고딕</vt:lpstr>
      <vt:lpstr>배달의민족 도현</vt:lpstr>
      <vt:lpstr>함초롬돋움</vt:lpstr>
      <vt:lpstr>함초롬돋움 확장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JONGOH KIM</dc:creator>
  <cp:lastModifiedBy>KIM YURIM</cp:lastModifiedBy>
  <cp:revision>69</cp:revision>
  <dcterms:created xsi:type="dcterms:W3CDTF">2017-10-08T07:01:31Z</dcterms:created>
  <dcterms:modified xsi:type="dcterms:W3CDTF">2020-09-30T10:51:42Z</dcterms:modified>
</cp:coreProperties>
</file>