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4D"/>
    <a:srgbClr val="C61C5D"/>
    <a:srgbClr val="A4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0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8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1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0OXSrcVCLw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gFbE03Di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iG6AN8jVZ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27510" y="2105390"/>
            <a:ext cx="6035759" cy="1175849"/>
          </a:xfrm>
          <a:prstGeom prst="roundRect">
            <a:avLst/>
          </a:prstGeom>
          <a:solidFill>
            <a:srgbClr val="F6978E"/>
          </a:solidFill>
          <a:ln w="19050">
            <a:solidFill>
              <a:srgbClr val="ED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27510" y="1934696"/>
            <a:ext cx="5926016" cy="12414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srgbClr val="ED374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의식주 문화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568070" y="5168350"/>
            <a:ext cx="2385390" cy="1470990"/>
          </a:xfrm>
          <a:prstGeom prst="roundRect">
            <a:avLst>
              <a:gd name="adj" fmla="val 10235"/>
            </a:avLst>
          </a:prstGeom>
          <a:gradFill flip="none" rotWithShape="1">
            <a:gsLst>
              <a:gs pos="31000">
                <a:srgbClr val="F6C8C7"/>
              </a:gs>
              <a:gs pos="31000">
                <a:schemeClr val="bg1"/>
              </a:gs>
            </a:gsLst>
            <a:lin ang="5400000" scaled="1"/>
            <a:tileRect/>
          </a:gradFill>
          <a:ln w="19050">
            <a:solidFill>
              <a:srgbClr val="ED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7845317" y="1543936"/>
            <a:ext cx="141676" cy="186968"/>
          </a:xfrm>
          <a:custGeom>
            <a:avLst/>
            <a:gdLst>
              <a:gd name="T0" fmla="*/ 1093 w 9310"/>
              <a:gd name="T1" fmla="*/ 12245 h 12286"/>
              <a:gd name="T2" fmla="*/ 582 w 9310"/>
              <a:gd name="T3" fmla="*/ 12007 h 12286"/>
              <a:gd name="T4" fmla="*/ 279 w 9310"/>
              <a:gd name="T5" fmla="*/ 11710 h 12286"/>
              <a:gd name="T6" fmla="*/ 42 w 9310"/>
              <a:gd name="T7" fmla="*/ 11209 h 12286"/>
              <a:gd name="T8" fmla="*/ 0 w 9310"/>
              <a:gd name="T9" fmla="*/ 1919 h 12286"/>
              <a:gd name="T10" fmla="*/ 117 w 9310"/>
              <a:gd name="T11" fmla="*/ 1260 h 12286"/>
              <a:gd name="T12" fmla="*/ 498 w 9310"/>
              <a:gd name="T13" fmla="*/ 629 h 12286"/>
              <a:gd name="T14" fmla="*/ 1088 w 9310"/>
              <a:gd name="T15" fmla="*/ 189 h 12286"/>
              <a:gd name="T16" fmla="*/ 1821 w 9310"/>
              <a:gd name="T17" fmla="*/ 1 h 12286"/>
              <a:gd name="T18" fmla="*/ 7682 w 9310"/>
              <a:gd name="T19" fmla="*/ 22 h 12286"/>
              <a:gd name="T20" fmla="*/ 8385 w 9310"/>
              <a:gd name="T21" fmla="*/ 278 h 12286"/>
              <a:gd name="T22" fmla="*/ 8929 w 9310"/>
              <a:gd name="T23" fmla="*/ 772 h 12286"/>
              <a:gd name="T24" fmla="*/ 9250 w 9310"/>
              <a:gd name="T25" fmla="*/ 1440 h 12286"/>
              <a:gd name="T26" fmla="*/ 9310 w 9310"/>
              <a:gd name="T27" fmla="*/ 8471 h 12286"/>
              <a:gd name="T28" fmla="*/ 9201 w 9310"/>
              <a:gd name="T29" fmla="*/ 8777 h 12286"/>
              <a:gd name="T30" fmla="*/ 8880 w 9310"/>
              <a:gd name="T31" fmla="*/ 8949 h 12286"/>
              <a:gd name="T32" fmla="*/ 8601 w 9310"/>
              <a:gd name="T33" fmla="*/ 8894 h 12286"/>
              <a:gd name="T34" fmla="*/ 8370 w 9310"/>
              <a:gd name="T35" fmla="*/ 8615 h 12286"/>
              <a:gd name="T36" fmla="*/ 8349 w 9310"/>
              <a:gd name="T37" fmla="*/ 1870 h 12286"/>
              <a:gd name="T38" fmla="*/ 8255 w 9310"/>
              <a:gd name="T39" fmla="*/ 1503 h 12286"/>
              <a:gd name="T40" fmla="*/ 8035 w 9310"/>
              <a:gd name="T41" fmla="*/ 1209 h 12286"/>
              <a:gd name="T42" fmla="*/ 7720 w 9310"/>
              <a:gd name="T43" fmla="*/ 1018 h 12286"/>
              <a:gd name="T44" fmla="*/ 7390 w 9310"/>
              <a:gd name="T45" fmla="*/ 960 h 12286"/>
              <a:gd name="T46" fmla="*/ 1680 w 9310"/>
              <a:gd name="T47" fmla="*/ 989 h 12286"/>
              <a:gd name="T48" fmla="*/ 1346 w 9310"/>
              <a:gd name="T49" fmla="*/ 1150 h 12286"/>
              <a:gd name="T50" fmla="*/ 1098 w 9310"/>
              <a:gd name="T51" fmla="*/ 1423 h 12286"/>
              <a:gd name="T52" fmla="*/ 970 w 9310"/>
              <a:gd name="T53" fmla="*/ 1774 h 12286"/>
              <a:gd name="T54" fmla="*/ 962 w 9310"/>
              <a:gd name="T55" fmla="*/ 10904 h 12286"/>
              <a:gd name="T56" fmla="*/ 1091 w 9310"/>
              <a:gd name="T57" fmla="*/ 11185 h 12286"/>
              <a:gd name="T58" fmla="*/ 1405 w 9310"/>
              <a:gd name="T59" fmla="*/ 11326 h 12286"/>
              <a:gd name="T60" fmla="*/ 1677 w 9310"/>
              <a:gd name="T61" fmla="*/ 11273 h 12286"/>
              <a:gd name="T62" fmla="*/ 4346 w 9310"/>
              <a:gd name="T63" fmla="*/ 8559 h 12286"/>
              <a:gd name="T64" fmla="*/ 4655 w 9310"/>
              <a:gd name="T65" fmla="*/ 8448 h 12286"/>
              <a:gd name="T66" fmla="*/ 4964 w 9310"/>
              <a:gd name="T67" fmla="*/ 8559 h 12286"/>
              <a:gd name="T68" fmla="*/ 7633 w 9310"/>
              <a:gd name="T69" fmla="*/ 11273 h 12286"/>
              <a:gd name="T70" fmla="*/ 7902 w 9310"/>
              <a:gd name="T71" fmla="*/ 11326 h 12286"/>
              <a:gd name="T72" fmla="*/ 8215 w 9310"/>
              <a:gd name="T73" fmla="*/ 11182 h 12286"/>
              <a:gd name="T74" fmla="*/ 8349 w 9310"/>
              <a:gd name="T75" fmla="*/ 10897 h 12286"/>
              <a:gd name="T76" fmla="*/ 8408 w 9310"/>
              <a:gd name="T77" fmla="*/ 10618 h 12286"/>
              <a:gd name="T78" fmla="*/ 8687 w 9310"/>
              <a:gd name="T79" fmla="*/ 10387 h 12286"/>
              <a:gd name="T80" fmla="*/ 8974 w 9310"/>
              <a:gd name="T81" fmla="*/ 10387 h 12286"/>
              <a:gd name="T82" fmla="*/ 9253 w 9310"/>
              <a:gd name="T83" fmla="*/ 10618 h 12286"/>
              <a:gd name="T84" fmla="*/ 9309 w 9310"/>
              <a:gd name="T85" fmla="*/ 10920 h 12286"/>
              <a:gd name="T86" fmla="*/ 9174 w 9310"/>
              <a:gd name="T87" fmla="*/ 11466 h 12286"/>
              <a:gd name="T88" fmla="*/ 8890 w 9310"/>
              <a:gd name="T89" fmla="*/ 11865 h 12286"/>
              <a:gd name="T90" fmla="*/ 8474 w 9310"/>
              <a:gd name="T91" fmla="*/ 12151 h 12286"/>
              <a:gd name="T92" fmla="*/ 7913 w 9310"/>
              <a:gd name="T93" fmla="*/ 12286 h 12286"/>
              <a:gd name="T94" fmla="*/ 7489 w 9310"/>
              <a:gd name="T95" fmla="*/ 12242 h 12286"/>
              <a:gd name="T96" fmla="*/ 6997 w 9310"/>
              <a:gd name="T97" fmla="*/ 12001 h 12286"/>
              <a:gd name="T98" fmla="*/ 2472 w 9310"/>
              <a:gd name="T99" fmla="*/ 11859 h 12286"/>
              <a:gd name="T100" fmla="*/ 2080 w 9310"/>
              <a:gd name="T101" fmla="*/ 12145 h 12286"/>
              <a:gd name="T102" fmla="*/ 1545 w 9310"/>
              <a:gd name="T103" fmla="*/ 12285 h 1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310" h="12286">
                <a:moveTo>
                  <a:pt x="1447" y="12286"/>
                </a:moveTo>
                <a:lnTo>
                  <a:pt x="1375" y="12286"/>
                </a:lnTo>
                <a:lnTo>
                  <a:pt x="1232" y="12272"/>
                </a:lnTo>
                <a:lnTo>
                  <a:pt x="1093" y="12245"/>
                </a:lnTo>
                <a:lnTo>
                  <a:pt x="957" y="12203"/>
                </a:lnTo>
                <a:lnTo>
                  <a:pt x="826" y="12150"/>
                </a:lnTo>
                <a:lnTo>
                  <a:pt x="700" y="12085"/>
                </a:lnTo>
                <a:lnTo>
                  <a:pt x="582" y="12007"/>
                </a:lnTo>
                <a:lnTo>
                  <a:pt x="471" y="11918"/>
                </a:lnTo>
                <a:lnTo>
                  <a:pt x="419" y="11869"/>
                </a:lnTo>
                <a:lnTo>
                  <a:pt x="370" y="11818"/>
                </a:lnTo>
                <a:lnTo>
                  <a:pt x="279" y="11710"/>
                </a:lnTo>
                <a:lnTo>
                  <a:pt x="202" y="11595"/>
                </a:lnTo>
                <a:lnTo>
                  <a:pt x="135" y="11471"/>
                </a:lnTo>
                <a:lnTo>
                  <a:pt x="82" y="11343"/>
                </a:lnTo>
                <a:lnTo>
                  <a:pt x="42" y="11209"/>
                </a:lnTo>
                <a:lnTo>
                  <a:pt x="14" y="11070"/>
                </a:lnTo>
                <a:lnTo>
                  <a:pt x="1" y="10927"/>
                </a:lnTo>
                <a:lnTo>
                  <a:pt x="0" y="10855"/>
                </a:lnTo>
                <a:lnTo>
                  <a:pt x="0" y="1919"/>
                </a:lnTo>
                <a:lnTo>
                  <a:pt x="1" y="1821"/>
                </a:lnTo>
                <a:lnTo>
                  <a:pt x="22" y="1627"/>
                </a:lnTo>
                <a:lnTo>
                  <a:pt x="60" y="1440"/>
                </a:lnTo>
                <a:lnTo>
                  <a:pt x="117" y="1260"/>
                </a:lnTo>
                <a:lnTo>
                  <a:pt x="189" y="1089"/>
                </a:lnTo>
                <a:lnTo>
                  <a:pt x="278" y="924"/>
                </a:lnTo>
                <a:lnTo>
                  <a:pt x="382" y="772"/>
                </a:lnTo>
                <a:lnTo>
                  <a:pt x="498" y="629"/>
                </a:lnTo>
                <a:lnTo>
                  <a:pt x="629" y="498"/>
                </a:lnTo>
                <a:lnTo>
                  <a:pt x="772" y="382"/>
                </a:lnTo>
                <a:lnTo>
                  <a:pt x="924" y="278"/>
                </a:lnTo>
                <a:lnTo>
                  <a:pt x="1088" y="189"/>
                </a:lnTo>
                <a:lnTo>
                  <a:pt x="1260" y="117"/>
                </a:lnTo>
                <a:lnTo>
                  <a:pt x="1440" y="60"/>
                </a:lnTo>
                <a:lnTo>
                  <a:pt x="1627" y="22"/>
                </a:lnTo>
                <a:lnTo>
                  <a:pt x="1821" y="1"/>
                </a:lnTo>
                <a:lnTo>
                  <a:pt x="1919" y="0"/>
                </a:lnTo>
                <a:lnTo>
                  <a:pt x="7390" y="0"/>
                </a:lnTo>
                <a:lnTo>
                  <a:pt x="7489" y="1"/>
                </a:lnTo>
                <a:lnTo>
                  <a:pt x="7682" y="22"/>
                </a:lnTo>
                <a:lnTo>
                  <a:pt x="7869" y="60"/>
                </a:lnTo>
                <a:lnTo>
                  <a:pt x="8049" y="117"/>
                </a:lnTo>
                <a:lnTo>
                  <a:pt x="8222" y="189"/>
                </a:lnTo>
                <a:lnTo>
                  <a:pt x="8385" y="278"/>
                </a:lnTo>
                <a:lnTo>
                  <a:pt x="8539" y="382"/>
                </a:lnTo>
                <a:lnTo>
                  <a:pt x="8681" y="498"/>
                </a:lnTo>
                <a:lnTo>
                  <a:pt x="8811" y="629"/>
                </a:lnTo>
                <a:lnTo>
                  <a:pt x="8929" y="772"/>
                </a:lnTo>
                <a:lnTo>
                  <a:pt x="9033" y="924"/>
                </a:lnTo>
                <a:lnTo>
                  <a:pt x="9120" y="1089"/>
                </a:lnTo>
                <a:lnTo>
                  <a:pt x="9194" y="1260"/>
                </a:lnTo>
                <a:lnTo>
                  <a:pt x="9250" y="1440"/>
                </a:lnTo>
                <a:lnTo>
                  <a:pt x="9289" y="1627"/>
                </a:lnTo>
                <a:lnTo>
                  <a:pt x="9308" y="1821"/>
                </a:lnTo>
                <a:lnTo>
                  <a:pt x="9310" y="1919"/>
                </a:lnTo>
                <a:lnTo>
                  <a:pt x="9310" y="8471"/>
                </a:lnTo>
                <a:lnTo>
                  <a:pt x="9308" y="8521"/>
                </a:lnTo>
                <a:lnTo>
                  <a:pt x="9289" y="8615"/>
                </a:lnTo>
                <a:lnTo>
                  <a:pt x="9253" y="8700"/>
                </a:lnTo>
                <a:lnTo>
                  <a:pt x="9201" y="8777"/>
                </a:lnTo>
                <a:lnTo>
                  <a:pt x="9136" y="8842"/>
                </a:lnTo>
                <a:lnTo>
                  <a:pt x="9058" y="8894"/>
                </a:lnTo>
                <a:lnTo>
                  <a:pt x="8974" y="8930"/>
                </a:lnTo>
                <a:lnTo>
                  <a:pt x="8880" y="8949"/>
                </a:lnTo>
                <a:lnTo>
                  <a:pt x="8830" y="8952"/>
                </a:lnTo>
                <a:lnTo>
                  <a:pt x="8781" y="8949"/>
                </a:lnTo>
                <a:lnTo>
                  <a:pt x="8687" y="8930"/>
                </a:lnTo>
                <a:lnTo>
                  <a:pt x="8601" y="8894"/>
                </a:lnTo>
                <a:lnTo>
                  <a:pt x="8524" y="8842"/>
                </a:lnTo>
                <a:lnTo>
                  <a:pt x="8460" y="8777"/>
                </a:lnTo>
                <a:lnTo>
                  <a:pt x="8408" y="8700"/>
                </a:lnTo>
                <a:lnTo>
                  <a:pt x="8370" y="8615"/>
                </a:lnTo>
                <a:lnTo>
                  <a:pt x="8352" y="8521"/>
                </a:lnTo>
                <a:lnTo>
                  <a:pt x="8350" y="8471"/>
                </a:lnTo>
                <a:lnTo>
                  <a:pt x="8350" y="1919"/>
                </a:lnTo>
                <a:lnTo>
                  <a:pt x="8349" y="1870"/>
                </a:lnTo>
                <a:lnTo>
                  <a:pt x="8340" y="1774"/>
                </a:lnTo>
                <a:lnTo>
                  <a:pt x="8320" y="1680"/>
                </a:lnTo>
                <a:lnTo>
                  <a:pt x="8293" y="1590"/>
                </a:lnTo>
                <a:lnTo>
                  <a:pt x="8255" y="1503"/>
                </a:lnTo>
                <a:lnTo>
                  <a:pt x="8211" y="1423"/>
                </a:lnTo>
                <a:lnTo>
                  <a:pt x="8160" y="1346"/>
                </a:lnTo>
                <a:lnTo>
                  <a:pt x="8101" y="1274"/>
                </a:lnTo>
                <a:lnTo>
                  <a:pt x="8035" y="1209"/>
                </a:lnTo>
                <a:lnTo>
                  <a:pt x="7964" y="1150"/>
                </a:lnTo>
                <a:lnTo>
                  <a:pt x="7888" y="1099"/>
                </a:lnTo>
                <a:lnTo>
                  <a:pt x="7806" y="1054"/>
                </a:lnTo>
                <a:lnTo>
                  <a:pt x="7720" y="1018"/>
                </a:lnTo>
                <a:lnTo>
                  <a:pt x="7630" y="989"/>
                </a:lnTo>
                <a:lnTo>
                  <a:pt x="7537" y="970"/>
                </a:lnTo>
                <a:lnTo>
                  <a:pt x="7440" y="960"/>
                </a:lnTo>
                <a:lnTo>
                  <a:pt x="7390" y="960"/>
                </a:lnTo>
                <a:lnTo>
                  <a:pt x="1919" y="960"/>
                </a:lnTo>
                <a:lnTo>
                  <a:pt x="1870" y="960"/>
                </a:lnTo>
                <a:lnTo>
                  <a:pt x="1774" y="970"/>
                </a:lnTo>
                <a:lnTo>
                  <a:pt x="1680" y="989"/>
                </a:lnTo>
                <a:lnTo>
                  <a:pt x="1589" y="1018"/>
                </a:lnTo>
                <a:lnTo>
                  <a:pt x="1503" y="1054"/>
                </a:lnTo>
                <a:lnTo>
                  <a:pt x="1422" y="1099"/>
                </a:lnTo>
                <a:lnTo>
                  <a:pt x="1346" y="1150"/>
                </a:lnTo>
                <a:lnTo>
                  <a:pt x="1274" y="1209"/>
                </a:lnTo>
                <a:lnTo>
                  <a:pt x="1209" y="1274"/>
                </a:lnTo>
                <a:lnTo>
                  <a:pt x="1150" y="1346"/>
                </a:lnTo>
                <a:lnTo>
                  <a:pt x="1098" y="1423"/>
                </a:lnTo>
                <a:lnTo>
                  <a:pt x="1054" y="1503"/>
                </a:lnTo>
                <a:lnTo>
                  <a:pt x="1018" y="1590"/>
                </a:lnTo>
                <a:lnTo>
                  <a:pt x="989" y="1680"/>
                </a:lnTo>
                <a:lnTo>
                  <a:pt x="970" y="1774"/>
                </a:lnTo>
                <a:lnTo>
                  <a:pt x="960" y="1870"/>
                </a:lnTo>
                <a:lnTo>
                  <a:pt x="960" y="1919"/>
                </a:lnTo>
                <a:lnTo>
                  <a:pt x="960" y="10855"/>
                </a:lnTo>
                <a:lnTo>
                  <a:pt x="962" y="10904"/>
                </a:lnTo>
                <a:lnTo>
                  <a:pt x="978" y="10995"/>
                </a:lnTo>
                <a:lnTo>
                  <a:pt x="1011" y="11078"/>
                </a:lnTo>
                <a:lnTo>
                  <a:pt x="1061" y="11152"/>
                </a:lnTo>
                <a:lnTo>
                  <a:pt x="1091" y="11185"/>
                </a:lnTo>
                <a:lnTo>
                  <a:pt x="1129" y="11218"/>
                </a:lnTo>
                <a:lnTo>
                  <a:pt x="1212" y="11271"/>
                </a:lnTo>
                <a:lnTo>
                  <a:pt x="1306" y="11307"/>
                </a:lnTo>
                <a:lnTo>
                  <a:pt x="1405" y="11326"/>
                </a:lnTo>
                <a:lnTo>
                  <a:pt x="1456" y="11327"/>
                </a:lnTo>
                <a:lnTo>
                  <a:pt x="1504" y="11325"/>
                </a:lnTo>
                <a:lnTo>
                  <a:pt x="1595" y="11307"/>
                </a:lnTo>
                <a:lnTo>
                  <a:pt x="1677" y="11273"/>
                </a:lnTo>
                <a:lnTo>
                  <a:pt x="1751" y="11222"/>
                </a:lnTo>
                <a:lnTo>
                  <a:pt x="1784" y="11191"/>
                </a:lnTo>
                <a:lnTo>
                  <a:pt x="4310" y="8592"/>
                </a:lnTo>
                <a:lnTo>
                  <a:pt x="4346" y="8559"/>
                </a:lnTo>
                <a:lnTo>
                  <a:pt x="4426" y="8505"/>
                </a:lnTo>
                <a:lnTo>
                  <a:pt x="4513" y="8468"/>
                </a:lnTo>
                <a:lnTo>
                  <a:pt x="4607" y="8449"/>
                </a:lnTo>
                <a:lnTo>
                  <a:pt x="4655" y="8448"/>
                </a:lnTo>
                <a:lnTo>
                  <a:pt x="4703" y="8449"/>
                </a:lnTo>
                <a:lnTo>
                  <a:pt x="4797" y="8468"/>
                </a:lnTo>
                <a:lnTo>
                  <a:pt x="4885" y="8505"/>
                </a:lnTo>
                <a:lnTo>
                  <a:pt x="4964" y="8559"/>
                </a:lnTo>
                <a:lnTo>
                  <a:pt x="4999" y="8592"/>
                </a:lnTo>
                <a:lnTo>
                  <a:pt x="7527" y="11191"/>
                </a:lnTo>
                <a:lnTo>
                  <a:pt x="7560" y="11222"/>
                </a:lnTo>
                <a:lnTo>
                  <a:pt x="7633" y="11273"/>
                </a:lnTo>
                <a:lnTo>
                  <a:pt x="7714" y="11307"/>
                </a:lnTo>
                <a:lnTo>
                  <a:pt x="7803" y="11325"/>
                </a:lnTo>
                <a:lnTo>
                  <a:pt x="7852" y="11327"/>
                </a:lnTo>
                <a:lnTo>
                  <a:pt x="7902" y="11326"/>
                </a:lnTo>
                <a:lnTo>
                  <a:pt x="8002" y="11306"/>
                </a:lnTo>
                <a:lnTo>
                  <a:pt x="8095" y="11270"/>
                </a:lnTo>
                <a:lnTo>
                  <a:pt x="8179" y="11215"/>
                </a:lnTo>
                <a:lnTo>
                  <a:pt x="8215" y="11182"/>
                </a:lnTo>
                <a:lnTo>
                  <a:pt x="8248" y="11148"/>
                </a:lnTo>
                <a:lnTo>
                  <a:pt x="8298" y="11073"/>
                </a:lnTo>
                <a:lnTo>
                  <a:pt x="8331" y="10989"/>
                </a:lnTo>
                <a:lnTo>
                  <a:pt x="8349" y="10897"/>
                </a:lnTo>
                <a:lnTo>
                  <a:pt x="8350" y="10847"/>
                </a:lnTo>
                <a:lnTo>
                  <a:pt x="8352" y="10798"/>
                </a:lnTo>
                <a:lnTo>
                  <a:pt x="8370" y="10704"/>
                </a:lnTo>
                <a:lnTo>
                  <a:pt x="8408" y="10618"/>
                </a:lnTo>
                <a:lnTo>
                  <a:pt x="8460" y="10541"/>
                </a:lnTo>
                <a:lnTo>
                  <a:pt x="8524" y="10477"/>
                </a:lnTo>
                <a:lnTo>
                  <a:pt x="8601" y="10425"/>
                </a:lnTo>
                <a:lnTo>
                  <a:pt x="8687" y="10387"/>
                </a:lnTo>
                <a:lnTo>
                  <a:pt x="8781" y="10369"/>
                </a:lnTo>
                <a:lnTo>
                  <a:pt x="8830" y="10367"/>
                </a:lnTo>
                <a:lnTo>
                  <a:pt x="8880" y="10369"/>
                </a:lnTo>
                <a:lnTo>
                  <a:pt x="8974" y="10387"/>
                </a:lnTo>
                <a:lnTo>
                  <a:pt x="9058" y="10425"/>
                </a:lnTo>
                <a:lnTo>
                  <a:pt x="9136" y="10477"/>
                </a:lnTo>
                <a:lnTo>
                  <a:pt x="9201" y="10541"/>
                </a:lnTo>
                <a:lnTo>
                  <a:pt x="9253" y="10618"/>
                </a:lnTo>
                <a:lnTo>
                  <a:pt x="9289" y="10704"/>
                </a:lnTo>
                <a:lnTo>
                  <a:pt x="9308" y="10798"/>
                </a:lnTo>
                <a:lnTo>
                  <a:pt x="9310" y="10847"/>
                </a:lnTo>
                <a:lnTo>
                  <a:pt x="9309" y="10920"/>
                </a:lnTo>
                <a:lnTo>
                  <a:pt x="9295" y="11063"/>
                </a:lnTo>
                <a:lnTo>
                  <a:pt x="9267" y="11202"/>
                </a:lnTo>
                <a:lnTo>
                  <a:pt x="9227" y="11336"/>
                </a:lnTo>
                <a:lnTo>
                  <a:pt x="9174" y="11466"/>
                </a:lnTo>
                <a:lnTo>
                  <a:pt x="9107" y="11588"/>
                </a:lnTo>
                <a:lnTo>
                  <a:pt x="9030" y="11705"/>
                </a:lnTo>
                <a:lnTo>
                  <a:pt x="8939" y="11814"/>
                </a:lnTo>
                <a:lnTo>
                  <a:pt x="8890" y="11865"/>
                </a:lnTo>
                <a:lnTo>
                  <a:pt x="8837" y="11915"/>
                </a:lnTo>
                <a:lnTo>
                  <a:pt x="8724" y="12006"/>
                </a:lnTo>
                <a:lnTo>
                  <a:pt x="8602" y="12085"/>
                </a:lnTo>
                <a:lnTo>
                  <a:pt x="8474" y="12151"/>
                </a:lnTo>
                <a:lnTo>
                  <a:pt x="8340" y="12206"/>
                </a:lnTo>
                <a:lnTo>
                  <a:pt x="8200" y="12246"/>
                </a:lnTo>
                <a:lnTo>
                  <a:pt x="8058" y="12273"/>
                </a:lnTo>
                <a:lnTo>
                  <a:pt x="7913" y="12286"/>
                </a:lnTo>
                <a:lnTo>
                  <a:pt x="7841" y="12286"/>
                </a:lnTo>
                <a:lnTo>
                  <a:pt x="7767" y="12285"/>
                </a:lnTo>
                <a:lnTo>
                  <a:pt x="7626" y="12269"/>
                </a:lnTo>
                <a:lnTo>
                  <a:pt x="7489" y="12242"/>
                </a:lnTo>
                <a:lnTo>
                  <a:pt x="7358" y="12200"/>
                </a:lnTo>
                <a:lnTo>
                  <a:pt x="7232" y="12147"/>
                </a:lnTo>
                <a:lnTo>
                  <a:pt x="7111" y="12079"/>
                </a:lnTo>
                <a:lnTo>
                  <a:pt x="6997" y="12001"/>
                </a:lnTo>
                <a:lnTo>
                  <a:pt x="6889" y="11911"/>
                </a:lnTo>
                <a:lnTo>
                  <a:pt x="6839" y="11859"/>
                </a:lnTo>
                <a:lnTo>
                  <a:pt x="4655" y="9615"/>
                </a:lnTo>
                <a:lnTo>
                  <a:pt x="2472" y="11859"/>
                </a:lnTo>
                <a:lnTo>
                  <a:pt x="2422" y="11909"/>
                </a:lnTo>
                <a:lnTo>
                  <a:pt x="2315" y="12000"/>
                </a:lnTo>
                <a:lnTo>
                  <a:pt x="2201" y="12079"/>
                </a:lnTo>
                <a:lnTo>
                  <a:pt x="2080" y="12145"/>
                </a:lnTo>
                <a:lnTo>
                  <a:pt x="1955" y="12199"/>
                </a:lnTo>
                <a:lnTo>
                  <a:pt x="1823" y="12240"/>
                </a:lnTo>
                <a:lnTo>
                  <a:pt x="1686" y="12269"/>
                </a:lnTo>
                <a:lnTo>
                  <a:pt x="1545" y="12285"/>
                </a:lnTo>
                <a:lnTo>
                  <a:pt x="1473" y="12286"/>
                </a:lnTo>
                <a:lnTo>
                  <a:pt x="1460" y="12286"/>
                </a:lnTo>
                <a:lnTo>
                  <a:pt x="1447" y="122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8808806" y="1579408"/>
            <a:ext cx="170716" cy="149410"/>
          </a:xfrm>
          <a:custGeom>
            <a:avLst/>
            <a:gdLst>
              <a:gd name="connsiteX0" fmla="*/ 149021 w 448462"/>
              <a:gd name="connsiteY0" fmla="*/ 328125 h 392491"/>
              <a:gd name="connsiteX1" fmla="*/ 210588 w 448462"/>
              <a:gd name="connsiteY1" fmla="*/ 357224 h 392491"/>
              <a:gd name="connsiteX2" fmla="*/ 160375 w 448462"/>
              <a:gd name="connsiteY2" fmla="*/ 391211 h 392491"/>
              <a:gd name="connsiteX3" fmla="*/ 158502 w 448462"/>
              <a:gd name="connsiteY3" fmla="*/ 392025 h 392491"/>
              <a:gd name="connsiteX4" fmla="*/ 156629 w 448462"/>
              <a:gd name="connsiteY4" fmla="*/ 392491 h 392491"/>
              <a:gd name="connsiteX5" fmla="*/ 154757 w 448462"/>
              <a:gd name="connsiteY5" fmla="*/ 392375 h 392491"/>
              <a:gd name="connsiteX6" fmla="*/ 153001 w 448462"/>
              <a:gd name="connsiteY6" fmla="*/ 391676 h 392491"/>
              <a:gd name="connsiteX7" fmla="*/ 151362 w 448462"/>
              <a:gd name="connsiteY7" fmla="*/ 390396 h 392491"/>
              <a:gd name="connsiteX8" fmla="*/ 150075 w 448462"/>
              <a:gd name="connsiteY8" fmla="*/ 388883 h 392491"/>
              <a:gd name="connsiteX9" fmla="*/ 149255 w 448462"/>
              <a:gd name="connsiteY9" fmla="*/ 387137 h 392491"/>
              <a:gd name="connsiteX10" fmla="*/ 149021 w 448462"/>
              <a:gd name="connsiteY10" fmla="*/ 385158 h 392491"/>
              <a:gd name="connsiteX11" fmla="*/ 441235 w 448462"/>
              <a:gd name="connsiteY11" fmla="*/ 0 h 392491"/>
              <a:gd name="connsiteX12" fmla="*/ 442983 w 448462"/>
              <a:gd name="connsiteY12" fmla="*/ 233 h 392491"/>
              <a:gd name="connsiteX13" fmla="*/ 444615 w 448462"/>
              <a:gd name="connsiteY13" fmla="*/ 816 h 392491"/>
              <a:gd name="connsiteX14" fmla="*/ 446131 w 448462"/>
              <a:gd name="connsiteY14" fmla="*/ 1866 h 392491"/>
              <a:gd name="connsiteX15" fmla="*/ 447530 w 448462"/>
              <a:gd name="connsiteY15" fmla="*/ 3615 h 392491"/>
              <a:gd name="connsiteX16" fmla="*/ 448346 w 448462"/>
              <a:gd name="connsiteY16" fmla="*/ 5714 h 392491"/>
              <a:gd name="connsiteX17" fmla="*/ 448462 w 448462"/>
              <a:gd name="connsiteY17" fmla="*/ 7696 h 392491"/>
              <a:gd name="connsiteX18" fmla="*/ 447879 w 448462"/>
              <a:gd name="connsiteY18" fmla="*/ 9911 h 392491"/>
              <a:gd name="connsiteX19" fmla="*/ 307990 w 448462"/>
              <a:gd name="connsiteY19" fmla="*/ 362641 h 392491"/>
              <a:gd name="connsiteX20" fmla="*/ 306708 w 448462"/>
              <a:gd name="connsiteY20" fmla="*/ 364973 h 392491"/>
              <a:gd name="connsiteX21" fmla="*/ 305076 w 448462"/>
              <a:gd name="connsiteY21" fmla="*/ 366955 h 392491"/>
              <a:gd name="connsiteX22" fmla="*/ 303094 w 448462"/>
              <a:gd name="connsiteY22" fmla="*/ 368588 h 392491"/>
              <a:gd name="connsiteX23" fmla="*/ 300646 w 448462"/>
              <a:gd name="connsiteY23" fmla="*/ 369870 h 392491"/>
              <a:gd name="connsiteX24" fmla="*/ 298314 w 448462"/>
              <a:gd name="connsiteY24" fmla="*/ 370570 h 392491"/>
              <a:gd name="connsiteX25" fmla="*/ 295983 w 448462"/>
              <a:gd name="connsiteY25" fmla="*/ 370803 h 392491"/>
              <a:gd name="connsiteX26" fmla="*/ 293068 w 448462"/>
              <a:gd name="connsiteY26" fmla="*/ 370453 h 392491"/>
              <a:gd name="connsiteX27" fmla="*/ 290387 w 448462"/>
              <a:gd name="connsiteY27" fmla="*/ 369404 h 392491"/>
              <a:gd name="connsiteX28" fmla="*/ 148982 w 448462"/>
              <a:gd name="connsiteY28" fmla="*/ 302123 h 392491"/>
              <a:gd name="connsiteX29" fmla="*/ 347858 w 448462"/>
              <a:gd name="connsiteY29" fmla="*/ 102379 h 392491"/>
              <a:gd name="connsiteX30" fmla="*/ 120771 w 448462"/>
              <a:gd name="connsiteY30" fmla="*/ 288830 h 392491"/>
              <a:gd name="connsiteX31" fmla="*/ 7344 w 448462"/>
              <a:gd name="connsiteY31" fmla="*/ 234842 h 392491"/>
              <a:gd name="connsiteX32" fmla="*/ 4896 w 448462"/>
              <a:gd name="connsiteY32" fmla="*/ 233209 h 392491"/>
              <a:gd name="connsiteX33" fmla="*/ 2798 w 448462"/>
              <a:gd name="connsiteY33" fmla="*/ 231227 h 392491"/>
              <a:gd name="connsiteX34" fmla="*/ 1282 w 448462"/>
              <a:gd name="connsiteY34" fmla="*/ 228895 h 392491"/>
              <a:gd name="connsiteX35" fmla="*/ 349 w 448462"/>
              <a:gd name="connsiteY35" fmla="*/ 226213 h 392491"/>
              <a:gd name="connsiteX36" fmla="*/ 0 w 448462"/>
              <a:gd name="connsiteY36" fmla="*/ 223298 h 392491"/>
              <a:gd name="connsiteX37" fmla="*/ 233 w 448462"/>
              <a:gd name="connsiteY37" fmla="*/ 220499 h 392491"/>
              <a:gd name="connsiteX38" fmla="*/ 1165 w 448462"/>
              <a:gd name="connsiteY38" fmla="*/ 217701 h 392491"/>
              <a:gd name="connsiteX39" fmla="*/ 2681 w 448462"/>
              <a:gd name="connsiteY39" fmla="*/ 215252 h 392491"/>
              <a:gd name="connsiteX40" fmla="*/ 4779 w 448462"/>
              <a:gd name="connsiteY40" fmla="*/ 213270 h 392491"/>
              <a:gd name="connsiteX41" fmla="*/ 7227 w 448462"/>
              <a:gd name="connsiteY41" fmla="*/ 211754 h 392491"/>
              <a:gd name="connsiteX42" fmla="*/ 437971 w 448462"/>
              <a:gd name="connsiteY42" fmla="*/ 583 h 392491"/>
              <a:gd name="connsiteX43" fmla="*/ 439603 w 448462"/>
              <a:gd name="connsiteY43" fmla="*/ 117 h 3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8462" h="392491">
                <a:moveTo>
                  <a:pt x="149021" y="328125"/>
                </a:moveTo>
                <a:lnTo>
                  <a:pt x="210588" y="357224"/>
                </a:lnTo>
                <a:lnTo>
                  <a:pt x="160375" y="391211"/>
                </a:lnTo>
                <a:lnTo>
                  <a:pt x="158502" y="392025"/>
                </a:lnTo>
                <a:lnTo>
                  <a:pt x="156629" y="392491"/>
                </a:lnTo>
                <a:lnTo>
                  <a:pt x="154757" y="392375"/>
                </a:lnTo>
                <a:lnTo>
                  <a:pt x="153001" y="391676"/>
                </a:lnTo>
                <a:lnTo>
                  <a:pt x="151362" y="390396"/>
                </a:lnTo>
                <a:lnTo>
                  <a:pt x="150075" y="388883"/>
                </a:lnTo>
                <a:lnTo>
                  <a:pt x="149255" y="387137"/>
                </a:lnTo>
                <a:lnTo>
                  <a:pt x="149021" y="385158"/>
                </a:lnTo>
                <a:close/>
                <a:moveTo>
                  <a:pt x="441235" y="0"/>
                </a:moveTo>
                <a:lnTo>
                  <a:pt x="442983" y="233"/>
                </a:lnTo>
                <a:lnTo>
                  <a:pt x="444615" y="816"/>
                </a:lnTo>
                <a:lnTo>
                  <a:pt x="446131" y="1866"/>
                </a:lnTo>
                <a:lnTo>
                  <a:pt x="447530" y="3615"/>
                </a:lnTo>
                <a:lnTo>
                  <a:pt x="448346" y="5714"/>
                </a:lnTo>
                <a:lnTo>
                  <a:pt x="448462" y="7696"/>
                </a:lnTo>
                <a:lnTo>
                  <a:pt x="447879" y="9911"/>
                </a:lnTo>
                <a:lnTo>
                  <a:pt x="307990" y="362641"/>
                </a:lnTo>
                <a:lnTo>
                  <a:pt x="306708" y="364973"/>
                </a:lnTo>
                <a:lnTo>
                  <a:pt x="305076" y="366955"/>
                </a:lnTo>
                <a:lnTo>
                  <a:pt x="303094" y="368588"/>
                </a:lnTo>
                <a:lnTo>
                  <a:pt x="300646" y="369870"/>
                </a:lnTo>
                <a:lnTo>
                  <a:pt x="298314" y="370570"/>
                </a:lnTo>
                <a:lnTo>
                  <a:pt x="295983" y="370803"/>
                </a:lnTo>
                <a:lnTo>
                  <a:pt x="293068" y="370453"/>
                </a:lnTo>
                <a:lnTo>
                  <a:pt x="290387" y="369404"/>
                </a:lnTo>
                <a:lnTo>
                  <a:pt x="148982" y="302123"/>
                </a:lnTo>
                <a:lnTo>
                  <a:pt x="347858" y="102379"/>
                </a:lnTo>
                <a:lnTo>
                  <a:pt x="120771" y="288830"/>
                </a:lnTo>
                <a:lnTo>
                  <a:pt x="7344" y="234842"/>
                </a:lnTo>
                <a:lnTo>
                  <a:pt x="4896" y="233209"/>
                </a:lnTo>
                <a:lnTo>
                  <a:pt x="2798" y="231227"/>
                </a:lnTo>
                <a:lnTo>
                  <a:pt x="1282" y="228895"/>
                </a:lnTo>
                <a:lnTo>
                  <a:pt x="349" y="226213"/>
                </a:lnTo>
                <a:lnTo>
                  <a:pt x="0" y="223298"/>
                </a:lnTo>
                <a:lnTo>
                  <a:pt x="233" y="220499"/>
                </a:lnTo>
                <a:lnTo>
                  <a:pt x="1165" y="217701"/>
                </a:lnTo>
                <a:lnTo>
                  <a:pt x="2681" y="215252"/>
                </a:lnTo>
                <a:lnTo>
                  <a:pt x="4779" y="213270"/>
                </a:lnTo>
                <a:lnTo>
                  <a:pt x="7227" y="211754"/>
                </a:lnTo>
                <a:lnTo>
                  <a:pt x="437971" y="583"/>
                </a:lnTo>
                <a:lnTo>
                  <a:pt x="439603" y="1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 rot="10800000" flipH="1" flipV="1">
            <a:off x="8318450" y="1562501"/>
            <a:ext cx="172500" cy="152938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7214423" y="1469421"/>
            <a:ext cx="318487" cy="318487"/>
            <a:chOff x="8794017" y="404402"/>
            <a:chExt cx="396000" cy="396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8794017" y="404402"/>
              <a:ext cx="396000" cy="396000"/>
            </a:xfrm>
            <a:prstGeom prst="roundRect">
              <a:avLst/>
            </a:prstGeom>
            <a:solidFill>
              <a:srgbClr val="ED3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000" rtlCol="0" anchor="ctr"/>
            <a:lstStyle/>
            <a:p>
              <a:endParaRPr lang="en-US" altLang="ko-KR" sz="1050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Group 12"/>
            <p:cNvGrpSpPr>
              <a:grpSpLocks noChangeAspect="1"/>
            </p:cNvGrpSpPr>
            <p:nvPr/>
          </p:nvGrpSpPr>
          <p:grpSpPr bwMode="auto">
            <a:xfrm>
              <a:off x="8877345" y="517817"/>
              <a:ext cx="229344" cy="18243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" name="타원 20"/>
          <p:cNvSpPr/>
          <p:nvPr/>
        </p:nvSpPr>
        <p:spPr>
          <a:xfrm>
            <a:off x="8920316" y="1439689"/>
            <a:ext cx="177525" cy="177525"/>
          </a:xfrm>
          <a:prstGeom prst="ellipse">
            <a:avLst/>
          </a:prstGeom>
          <a:solidFill>
            <a:srgbClr val="ED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altLang="ko-KR" sz="1000" dirty="0">
                <a:solidFill>
                  <a:prstClr val="white"/>
                </a:solidFill>
              </a:rPr>
              <a:t>5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05713-503D-4E92-B9FF-9369D096DEB6}"/>
              </a:ext>
            </a:extLst>
          </p:cNvPr>
          <p:cNvSpPr txBox="1"/>
          <p:nvPr/>
        </p:nvSpPr>
        <p:spPr>
          <a:xfrm>
            <a:off x="9044832" y="5303680"/>
            <a:ext cx="352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21902364</a:t>
            </a:r>
          </a:p>
          <a:p>
            <a:pPr algn="ctr"/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영어영문학과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김은정</a:t>
            </a:r>
          </a:p>
        </p:txBody>
      </p:sp>
    </p:spTree>
    <p:extLst>
      <p:ext uri="{BB962C8B-B14F-4D97-AF65-F5344CB8AC3E}">
        <p14:creationId xmlns:p14="http://schemas.microsoft.com/office/powerpoint/2010/main" val="192654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780308" y="4477160"/>
            <a:ext cx="5063901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799853" y="4163682"/>
            <a:ext cx="1486115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낫토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699" y="4437455"/>
            <a:ext cx="5426601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251048" y="4157003"/>
            <a:ext cx="2143211" cy="529174"/>
            <a:chOff x="402250" y="4176034"/>
            <a:chExt cx="3048000" cy="364721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4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오코노미야키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3200" b="1" dirty="0" err="1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3200" b="1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780308" y="4687976"/>
            <a:ext cx="5337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삶은 콩을 발효시켜 만든 일본 전통 식품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냄새가 독특함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실타래처럼 끈적끈적하게 늘어남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117700" y="4687976"/>
            <a:ext cx="5474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밀가루에 고기와 야채 등을 넣고 지진 일본요리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오사카식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밀가루 반죽에 재료를 섞어서 구움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히로시마식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얇게 만든 반죽에 재료를 차례차례                                         쌓아 올려가며 구움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 descr="음식, 플레이트, 테이블, 우묵한그릇이(가) 표시된 사진&#10;&#10;자동 생성된 설명">
            <a:extLst>
              <a:ext uri="{FF2B5EF4-FFF2-40B4-BE49-F238E27FC236}">
                <a16:creationId xmlns:a16="http://schemas.microsoft.com/office/drawing/2014/main" id="{505C330F-6CA4-4D91-B6CE-D02592CF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6" y="1132935"/>
            <a:ext cx="5063901" cy="2809608"/>
          </a:xfrm>
          <a:prstGeom prst="rect">
            <a:avLst/>
          </a:prstGeom>
        </p:spPr>
      </p:pic>
      <p:pic>
        <p:nvPicPr>
          <p:cNvPr id="8" name="그림 7" descr="음식, 조각, 피자, 플레이트이(가) 표시된 사진&#10;&#10;자동 생성된 설명">
            <a:extLst>
              <a:ext uri="{FF2B5EF4-FFF2-40B4-BE49-F238E27FC236}">
                <a16:creationId xmlns:a16="http://schemas.microsoft.com/office/drawing/2014/main" id="{54738353-B085-447D-AB0E-48F4CF4F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40" y="1103705"/>
            <a:ext cx="5063900" cy="28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066715" y="1857300"/>
            <a:ext cx="5385726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038850" y="1467920"/>
            <a:ext cx="2055560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타코야키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699" y="4437455"/>
            <a:ext cx="5334742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117698" y="4102164"/>
            <a:ext cx="1820353" cy="529174"/>
            <a:chOff x="402250" y="4176034"/>
            <a:chExt cx="3048000" cy="364721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4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규동</a:t>
              </a: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3200" b="1" dirty="0" err="1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3200" b="1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6038850" y="2126115"/>
            <a:ext cx="5599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밀가루 반죽 속에 문어를 넣어 둥글게 구운 요리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그 위에 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타코야키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소스와 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가쓰오부시를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같이 얹어서 먹음</a:t>
            </a:r>
            <a:endParaRPr lang="ko-KR" alt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096000" y="4627461"/>
            <a:ext cx="5542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쇠고기에 양파와 함께 달게 끓인 재료를 그릇에 담은 밥 위에 올려 먹는 일본식 덮밥 요리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채소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고춧가루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날달걀 등 사람마다 기호에 따라 다양하게 넣어서 먹음 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 descr="음식, 테이블, 플레이트, 앉아있는이(가) 표시된 사진&#10;&#10;자동 생성된 설명">
            <a:extLst>
              <a:ext uri="{FF2B5EF4-FFF2-40B4-BE49-F238E27FC236}">
                <a16:creationId xmlns:a16="http://schemas.microsoft.com/office/drawing/2014/main" id="{DF64388E-DC04-49B2-BF5B-13AF69B7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" y="1154377"/>
            <a:ext cx="5204041" cy="2545141"/>
          </a:xfrm>
          <a:prstGeom prst="rect">
            <a:avLst/>
          </a:prstGeom>
        </p:spPr>
      </p:pic>
      <p:pic>
        <p:nvPicPr>
          <p:cNvPr id="8" name="그림 7" descr="음식, 테이블, 우묵한그릇, 플레이트이(가) 표시된 사진&#10;&#10;자동 생성된 설명">
            <a:extLst>
              <a:ext uri="{FF2B5EF4-FFF2-40B4-BE49-F238E27FC236}">
                <a16:creationId xmlns:a16="http://schemas.microsoft.com/office/drawing/2014/main" id="{61B847AF-B77B-4E05-A7F4-1DE948F61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4" y="3838904"/>
            <a:ext cx="5214332" cy="25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739544" y="4467295"/>
            <a:ext cx="5261192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815955" y="4229325"/>
            <a:ext cx="1734814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스키야키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700" y="4437455"/>
            <a:ext cx="5404902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250714" y="4229325"/>
            <a:ext cx="2037194" cy="529174"/>
            <a:chOff x="402250" y="4176034"/>
            <a:chExt cx="3048000" cy="364721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4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쓰케모노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3200" b="1" dirty="0" err="1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3200" b="1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669399" y="4877157"/>
            <a:ext cx="5448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얇게 저민 고기나 채소 등을 얕은 냄비에 굽거나 삶은 요리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소고기의 두께는 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샤브샤브보다는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조금 더 두꺼움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000736" y="4945972"/>
            <a:ext cx="565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채소를 소금에 절인 일본 음식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발효시키지는 않는다는 점에서 김치와 차이를 지님           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 descr="음식, 실내, 테이블, 플레이트이(가) 표시된 사진&#10;&#10;자동 생성된 설명">
            <a:extLst>
              <a:ext uri="{FF2B5EF4-FFF2-40B4-BE49-F238E27FC236}">
                <a16:creationId xmlns:a16="http://schemas.microsoft.com/office/drawing/2014/main" id="{A1B89DCC-4FCF-4F1C-9D58-44FE20FA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4" y="1123644"/>
            <a:ext cx="5206705" cy="2874408"/>
          </a:xfrm>
          <a:prstGeom prst="rect">
            <a:avLst/>
          </a:prstGeom>
        </p:spPr>
      </p:pic>
      <p:pic>
        <p:nvPicPr>
          <p:cNvPr id="9" name="그림 8" descr="플레이트, 음식, 테이블, 작은이(가) 표시된 사진&#10;&#10;자동 생성된 설명">
            <a:extLst>
              <a:ext uri="{FF2B5EF4-FFF2-40B4-BE49-F238E27FC236}">
                <a16:creationId xmlns:a16="http://schemas.microsoft.com/office/drawing/2014/main" id="{E0958A94-691C-4472-88C4-E9840507C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53" y="1138449"/>
            <a:ext cx="5111360" cy="28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586330" y="2384021"/>
            <a:ext cx="4861169" cy="3513196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586330" y="1800368"/>
            <a:ext cx="2289313" cy="814687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다다미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DDDFE-EF0E-45D5-A78D-D4589FDC2825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AB367-B44A-464F-B392-129F2F5AA011}"/>
              </a:ext>
            </a:extLst>
          </p:cNvPr>
          <p:cNvSpPr txBox="1"/>
          <p:nvPr/>
        </p:nvSpPr>
        <p:spPr>
          <a:xfrm>
            <a:off x="6652028" y="2657918"/>
            <a:ext cx="4937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습기를 빨아들여 여름철 무더운 실내 습도를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낮춰줌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단열 기능으로 인해 겨울철 차가운 바닥을 따뜻하게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해줌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여름엔 시원하게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겨울엔 따뜻하게 생활할 수 있게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해줌</a:t>
            </a:r>
            <a:endParaRPr lang="ko-KR" altLang="en-US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 descr="실내, 건물, 창문, 작은이(가) 표시된 사진&#10;&#10;자동 생성된 설명">
            <a:extLst>
              <a:ext uri="{FF2B5EF4-FFF2-40B4-BE49-F238E27FC236}">
                <a16:creationId xmlns:a16="http://schemas.microsoft.com/office/drawing/2014/main" id="{863DF111-8F01-4CE1-9DFE-B63B13038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1" y="1591233"/>
            <a:ext cx="5351499" cy="43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586330" y="2384021"/>
            <a:ext cx="4861169" cy="3513196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586330" y="1837885"/>
            <a:ext cx="2156792" cy="814687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코타츠</a:t>
              </a:r>
              <a:endParaRPr lang="ko-KR" altLang="en-US" sz="28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DDDFE-EF0E-45D5-A78D-D4589FDC2825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AB367-B44A-464F-B392-129F2F5AA011}"/>
              </a:ext>
            </a:extLst>
          </p:cNvPr>
          <p:cNvSpPr txBox="1"/>
          <p:nvPr/>
        </p:nvSpPr>
        <p:spPr>
          <a:xfrm>
            <a:off x="6586330" y="2921124"/>
            <a:ext cx="4937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나무로 만든 밥상에 이불이나 담요 등을 덮어 사용하는 난방기기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일본의 집은 대부분 단열이 잘 되어있지 않고 부분 난방을 많이 함 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코타츠가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가장 합리적이고 경제적인 방법임</a:t>
            </a:r>
          </a:p>
        </p:txBody>
      </p:sp>
      <p:pic>
        <p:nvPicPr>
          <p:cNvPr id="4" name="그림 3" descr="실내, 테이블, 앉아있는, 방이(가) 표시된 사진&#10;&#10;자동 생성된 설명">
            <a:extLst>
              <a:ext uri="{FF2B5EF4-FFF2-40B4-BE49-F238E27FC236}">
                <a16:creationId xmlns:a16="http://schemas.microsoft.com/office/drawing/2014/main" id="{9209F478-2278-4869-8B1E-847F6470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3" y="1415966"/>
            <a:ext cx="5142777" cy="45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780308" y="4343124"/>
            <a:ext cx="5063901" cy="2117474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824687" y="4009635"/>
            <a:ext cx="1907480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쇼지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699" y="4339316"/>
            <a:ext cx="5426601" cy="2105913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347793" y="4037551"/>
            <a:ext cx="1778760" cy="529174"/>
            <a:chOff x="402250" y="4176034"/>
            <a:chExt cx="3048000" cy="364721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4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후스마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758609" y="4521606"/>
            <a:ext cx="5337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여러 나무를 격자로 만들고 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쇼지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종이라는 일본 종이를 전통 풀로 바른 것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주로 방과 복도를 구분하기 위해 사용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통기성이 주목적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101112" y="4528818"/>
            <a:ext cx="5474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나무틀을 짜서 양면에 두꺼운 헝겊이나 종이를 바른 문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주로 방과 방을 구분하기 위해 사용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공간 간의 분리와 출입이 주목적 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 descr="건물, 앉아있는, 작은, 방이(가) 표시된 사진&#10;&#10;자동 생성된 설명">
            <a:extLst>
              <a:ext uri="{FF2B5EF4-FFF2-40B4-BE49-F238E27FC236}">
                <a16:creationId xmlns:a16="http://schemas.microsoft.com/office/drawing/2014/main" id="{DD4592A7-3A1C-4BBA-8E69-5E400B46A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1125967"/>
            <a:ext cx="5029725" cy="2744723"/>
          </a:xfrm>
          <a:prstGeom prst="rect">
            <a:avLst/>
          </a:prstGeom>
        </p:spPr>
      </p:pic>
      <p:pic>
        <p:nvPicPr>
          <p:cNvPr id="8" name="그림 7" descr="화면, 건물, 창문, 앉아있는이(가) 표시된 사진&#10;&#10;자동 생성된 설명">
            <a:extLst>
              <a:ext uri="{FF2B5EF4-FFF2-40B4-BE49-F238E27FC236}">
                <a16:creationId xmlns:a16="http://schemas.microsoft.com/office/drawing/2014/main" id="{FF76C61E-A664-4C20-83A4-37564F90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7" y="1116814"/>
            <a:ext cx="4900252" cy="27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2040836" y="4131005"/>
            <a:ext cx="8601208" cy="2083999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2040836" y="3747851"/>
            <a:ext cx="2438399" cy="676188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도코노마</a:t>
              </a:r>
              <a:endParaRPr lang="ko-KR" altLang="en-US" sz="28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DDDFE-EF0E-45D5-A78D-D4589FDC2825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76DF1-B8C5-41EB-8FCB-CE2DD29BA04A}"/>
              </a:ext>
            </a:extLst>
          </p:cNvPr>
          <p:cNvSpPr txBox="1"/>
          <p:nvPr/>
        </p:nvSpPr>
        <p:spPr>
          <a:xfrm>
            <a:off x="2120085" y="4276013"/>
            <a:ext cx="8057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인형이나 꽃꽂이로 장식하고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붓글씨를 걸어 놓는 곳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벽 쪽으로 움푹 패어 있음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바닥이 방바닥보다 위로 조금 올라가 있는 것이 특징</a:t>
            </a:r>
          </a:p>
        </p:txBody>
      </p:sp>
      <p:pic>
        <p:nvPicPr>
          <p:cNvPr id="5" name="그림 4" descr="실내, 건물, 앉아있는, 방이(가) 표시된 사진&#10;&#10;자동 생성된 설명">
            <a:extLst>
              <a:ext uri="{FF2B5EF4-FFF2-40B4-BE49-F238E27FC236}">
                <a16:creationId xmlns:a16="http://schemas.microsoft.com/office/drawing/2014/main" id="{A7E18E1A-83B8-445E-93CA-005E1520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85" y="1167367"/>
            <a:ext cx="8018002" cy="24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586330" y="2384021"/>
            <a:ext cx="4861169" cy="3513196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586330" y="1800368"/>
            <a:ext cx="2289313" cy="814687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단독주택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DDDFE-EF0E-45D5-A78D-D4589FDC2825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AB367-B44A-464F-B392-129F2F5AA011}"/>
              </a:ext>
            </a:extLst>
          </p:cNvPr>
          <p:cNvSpPr txBox="1"/>
          <p:nvPr/>
        </p:nvSpPr>
        <p:spPr>
          <a:xfrm>
            <a:off x="6644255" y="3372487"/>
            <a:ext cx="4937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현대 일본인들의 대중적인 주거문화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일본식과 서양식을 절충한 방식을 선호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ko-KR" altLang="en-US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 descr="실외, 건물, 도로, 집이(가) 표시된 사진&#10;&#10;자동 생성된 설명">
            <a:extLst>
              <a:ext uri="{FF2B5EF4-FFF2-40B4-BE49-F238E27FC236}">
                <a16:creationId xmlns:a16="http://schemas.microsoft.com/office/drawing/2014/main" id="{F7AF9572-F395-4291-A8E9-12B86748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6" y="1298714"/>
            <a:ext cx="5827914" cy="47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6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75706" y="4437455"/>
            <a:ext cx="5385726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739559" y="4309569"/>
            <a:ext cx="2055560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아파트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53516" y="4365759"/>
            <a:ext cx="5334742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629955" y="4925846"/>
            <a:ext cx="55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규모가 작고 낮은 다세대 주택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대체적으로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층 정도인 아파트가 많음</a:t>
            </a:r>
            <a:endParaRPr lang="ko-KR" altLang="en-US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066715" y="5120488"/>
            <a:ext cx="554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층 이상의 규모가 큰 건물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C8FB932-6C9D-4752-B93C-5048C4BE88BD}"/>
              </a:ext>
            </a:extLst>
          </p:cNvPr>
          <p:cNvGrpSpPr/>
          <p:nvPr/>
        </p:nvGrpSpPr>
        <p:grpSpPr>
          <a:xfrm>
            <a:off x="6194781" y="4341752"/>
            <a:ext cx="2055560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30" name="모서리가 둥근 직사각형 50">
              <a:extLst>
                <a:ext uri="{FF2B5EF4-FFF2-40B4-BE49-F238E27FC236}">
                  <a16:creationId xmlns:a16="http://schemas.microsoft.com/office/drawing/2014/main" id="{761BD8C6-2DD9-43AE-8793-FEF3703001BA}"/>
                </a:ext>
              </a:extLst>
            </p:cNvPr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맨션</a:t>
              </a:r>
            </a:p>
          </p:txBody>
        </p:sp>
        <p:sp>
          <p:nvSpPr>
            <p:cNvPr id="31" name="순서도: 병합 30">
              <a:extLst>
                <a:ext uri="{FF2B5EF4-FFF2-40B4-BE49-F238E27FC236}">
                  <a16:creationId xmlns:a16="http://schemas.microsoft.com/office/drawing/2014/main" id="{DBBCA2BC-B0FB-4753-9555-23A6B559124A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pic>
        <p:nvPicPr>
          <p:cNvPr id="4" name="그림 3" descr="실외, 건물, 도로, 거리이(가) 표시된 사진&#10;&#10;자동 생성된 설명">
            <a:extLst>
              <a:ext uri="{FF2B5EF4-FFF2-40B4-BE49-F238E27FC236}">
                <a16:creationId xmlns:a16="http://schemas.microsoft.com/office/drawing/2014/main" id="{F43135FA-1528-4AE0-B878-37DEDDE0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1" y="1123662"/>
            <a:ext cx="5007945" cy="3041323"/>
          </a:xfrm>
          <a:prstGeom prst="rect">
            <a:avLst/>
          </a:prstGeom>
        </p:spPr>
      </p:pic>
      <p:pic>
        <p:nvPicPr>
          <p:cNvPr id="3" name="그림 2" descr="실외, 건물, 거리, 도시이(가) 표시된 사진&#10;&#10;자동 생성된 설명">
            <a:extLst>
              <a:ext uri="{FF2B5EF4-FFF2-40B4-BE49-F238E27FC236}">
                <a16:creationId xmlns:a16="http://schemas.microsoft.com/office/drawing/2014/main" id="{DF184482-29A7-4A40-866F-447C56F46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9" y="1399525"/>
            <a:ext cx="5210085" cy="2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그룹 49"/>
          <p:cNvGrpSpPr/>
          <p:nvPr/>
        </p:nvGrpSpPr>
        <p:grpSpPr>
          <a:xfrm>
            <a:off x="1125763" y="1826765"/>
            <a:ext cx="9484124" cy="1256850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0B9A6-685C-4370-9085-AF76A0A7B294}"/>
              </a:ext>
            </a:extLst>
          </p:cNvPr>
          <p:cNvSpPr txBox="1"/>
          <p:nvPr/>
        </p:nvSpPr>
        <p:spPr>
          <a:xfrm>
            <a:off x="979989" y="1245618"/>
            <a:ext cx="430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「주거문화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단독주택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영상」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6A29F-3AC0-4B5C-8795-6CFBCCEB0802}"/>
              </a:ext>
            </a:extLst>
          </p:cNvPr>
          <p:cNvSpPr txBox="1"/>
          <p:nvPr/>
        </p:nvSpPr>
        <p:spPr>
          <a:xfrm>
            <a:off x="1434000" y="20727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https://www.youtube.com/watch?v=0OXSrcVCLw0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EB0BFF-20AA-4E80-9617-76482EEB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50" y="3297837"/>
            <a:ext cx="5848777" cy="3026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35223-F6F0-4422-BF05-9A8AAC14CD88}"/>
              </a:ext>
            </a:extLst>
          </p:cNvPr>
          <p:cNvSpPr txBox="1"/>
          <p:nvPr/>
        </p:nvSpPr>
        <p:spPr>
          <a:xfrm>
            <a:off x="7084075" y="4520820"/>
            <a:ext cx="396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일본인들은 아파트나 맨션보다 단독주택을 더 선호</a:t>
            </a:r>
          </a:p>
        </p:txBody>
      </p:sp>
    </p:spTree>
    <p:extLst>
      <p:ext uri="{BB962C8B-B14F-4D97-AF65-F5344CB8AC3E}">
        <p14:creationId xmlns:p14="http://schemas.microsoft.com/office/powerpoint/2010/main" val="3162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  <a:p>
              <a:pPr algn="ctr" latinLnBrk="0">
                <a:defRPr/>
              </a:pPr>
              <a:endParaRPr lang="ko-KR" altLang="en-US" sz="1400" kern="0" dirty="0">
                <a:solidFill>
                  <a:srgbClr val="ED374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자유형 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12" name="모서리가 둥근 직사각형 11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6" name="타원 15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모서리가 둥근 직사각형 16"/>
          <p:cNvSpPr/>
          <p:nvPr/>
        </p:nvSpPr>
        <p:spPr>
          <a:xfrm>
            <a:off x="1328271" y="1643270"/>
            <a:ext cx="7457920" cy="901147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5E2D0-0152-440F-A68B-18D6EAA324DC}"/>
              </a:ext>
            </a:extLst>
          </p:cNvPr>
          <p:cNvSpPr txBox="1"/>
          <p:nvPr/>
        </p:nvSpPr>
        <p:spPr>
          <a:xfrm>
            <a:off x="4609085" y="318965"/>
            <a:ext cx="313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E682-D390-4F81-AFEE-9D989A705AEA}"/>
              </a:ext>
            </a:extLst>
          </p:cNvPr>
          <p:cNvSpPr txBox="1"/>
          <p:nvPr/>
        </p:nvSpPr>
        <p:spPr>
          <a:xfrm>
            <a:off x="1537252" y="1863010"/>
            <a:ext cx="52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의복문화</a:t>
            </a:r>
          </a:p>
        </p:txBody>
      </p:sp>
      <p:sp>
        <p:nvSpPr>
          <p:cNvPr id="48" name="모서리가 둥근 직사각형 16">
            <a:extLst>
              <a:ext uri="{FF2B5EF4-FFF2-40B4-BE49-F238E27FC236}">
                <a16:creationId xmlns:a16="http://schemas.microsoft.com/office/drawing/2014/main" id="{515D962D-9EFB-4B8F-B9E0-46356DEAC855}"/>
              </a:ext>
            </a:extLst>
          </p:cNvPr>
          <p:cNvSpPr/>
          <p:nvPr/>
        </p:nvSpPr>
        <p:spPr>
          <a:xfrm>
            <a:off x="1328271" y="3190005"/>
            <a:ext cx="7457920" cy="901147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A45BB9-1F8C-49A6-BD84-3424CC517D77}"/>
              </a:ext>
            </a:extLst>
          </p:cNvPr>
          <p:cNvSpPr txBox="1"/>
          <p:nvPr/>
        </p:nvSpPr>
        <p:spPr>
          <a:xfrm>
            <a:off x="1537252" y="3429000"/>
            <a:ext cx="52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28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2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모서리가 둥근 직사각형 16">
            <a:extLst>
              <a:ext uri="{FF2B5EF4-FFF2-40B4-BE49-F238E27FC236}">
                <a16:creationId xmlns:a16="http://schemas.microsoft.com/office/drawing/2014/main" id="{F9AD3361-D461-4253-B5AF-2EB9AE7EB409}"/>
              </a:ext>
            </a:extLst>
          </p:cNvPr>
          <p:cNvSpPr/>
          <p:nvPr/>
        </p:nvSpPr>
        <p:spPr>
          <a:xfrm>
            <a:off x="1328271" y="4625525"/>
            <a:ext cx="7457920" cy="901147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1EF8A5-7F8E-4E2B-BF31-E55DB9F022FC}"/>
              </a:ext>
            </a:extLst>
          </p:cNvPr>
          <p:cNvSpPr txBox="1"/>
          <p:nvPr/>
        </p:nvSpPr>
        <p:spPr>
          <a:xfrm>
            <a:off x="1537252" y="4864520"/>
            <a:ext cx="52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03. </a:t>
            </a:r>
            <a:r>
              <a:rPr lang="ko-KR" altLang="en-US" sz="2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주거문화</a:t>
            </a:r>
          </a:p>
        </p:txBody>
      </p:sp>
    </p:spTree>
    <p:extLst>
      <p:ext uri="{BB962C8B-B14F-4D97-AF65-F5344CB8AC3E}">
        <p14:creationId xmlns:p14="http://schemas.microsoft.com/office/powerpoint/2010/main" val="2924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1CDCD-2456-422F-8FBC-5CC61A7FA8EF}"/>
              </a:ext>
            </a:extLst>
          </p:cNvPr>
          <p:cNvSpPr txBox="1"/>
          <p:nvPr/>
        </p:nvSpPr>
        <p:spPr>
          <a:xfrm>
            <a:off x="2305878" y="2478156"/>
            <a:ext cx="776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감사합니다</a:t>
            </a:r>
            <a:r>
              <a:rPr lang="en-US" altLang="ko-KR" sz="7200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7200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12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586330" y="2384021"/>
            <a:ext cx="4861169" cy="3513196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601016" y="1796447"/>
            <a:ext cx="2408583" cy="814687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기모노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DDDFE-EF0E-45D5-A78D-D4589FDC2825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의복문화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AB367-B44A-464F-B392-129F2F5AA011}"/>
              </a:ext>
            </a:extLst>
          </p:cNvPr>
          <p:cNvSpPr txBox="1"/>
          <p:nvPr/>
        </p:nvSpPr>
        <p:spPr>
          <a:xfrm>
            <a:off x="6586330" y="2976903"/>
            <a:ext cx="4937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길고 넓은 소매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깃이 있는 일직선으로 된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T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자 모양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남녀 불문하고 모두가 입음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여성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의례나 결혼식과 같은 특별한 행사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남성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결혼식과 다도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공식적인 행사</a:t>
            </a:r>
          </a:p>
        </p:txBody>
      </p:sp>
      <p:pic>
        <p:nvPicPr>
          <p:cNvPr id="5" name="그림 4" descr="의류, 드레스, 남자, 서있는이(가) 표시된 사진&#10;&#10;자동 생성된 설명">
            <a:extLst>
              <a:ext uri="{FF2B5EF4-FFF2-40B4-BE49-F238E27FC236}">
                <a16:creationId xmlns:a16="http://schemas.microsoft.com/office/drawing/2014/main" id="{9EE8CB88-E0AD-4896-8769-36CD8092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39836"/>
            <a:ext cx="5822779" cy="50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780308" y="4477160"/>
            <a:ext cx="5063901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862612" y="4083777"/>
            <a:ext cx="2132379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유카타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158FACDF-6428-4ADD-87A8-BBF0364AB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9" y="1175998"/>
            <a:ext cx="5204869" cy="2813183"/>
          </a:xfrm>
          <a:prstGeom prst="rect">
            <a:avLst/>
          </a:prstGeom>
        </p:spPr>
      </p:pic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699" y="4437455"/>
            <a:ext cx="5426601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202628" y="4123180"/>
            <a:ext cx="2132379" cy="529174"/>
            <a:chOff x="402250" y="4176034"/>
            <a:chExt cx="3048000" cy="364721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4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하오리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의복문화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780308" y="4687976"/>
            <a:ext cx="5063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평상복으로 입는 간편한 옷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주로 여름에 입으며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목욕 후에 입는 경우가 많음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불꽃 축제인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하나비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또는 여름 축제인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본오도리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에서도 입음 </a:t>
            </a:r>
            <a:r>
              <a:rPr lang="ko-KR" altLang="en-US" sz="2000" b="1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165690" y="4687976"/>
            <a:ext cx="542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방한을 목적으로 입는 기장이 짧은 일본의 전통 겉옷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남성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예장용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여성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비예장용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20F69DD-7399-4452-8A24-D22178EB5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57" y="1148627"/>
            <a:ext cx="5285634" cy="27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780308" y="4477160"/>
            <a:ext cx="5063901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862612" y="4163682"/>
            <a:ext cx="1676171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핫피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699" y="4437455"/>
            <a:ext cx="5426601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201474" y="4186203"/>
            <a:ext cx="1745645" cy="529169"/>
            <a:chOff x="402250" y="4176037"/>
            <a:chExt cx="3048000" cy="364718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7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하카마</a:t>
              </a:r>
              <a:endParaRPr lang="ko-KR" altLang="en-US" sz="2400" b="1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의복문화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780308" y="4877157"/>
            <a:ext cx="5337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허리 또는 무릎까지 오는 겉옷 형식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축제에 참여하는 사람들 또는 장인들이 입음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1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165690" y="4833972"/>
            <a:ext cx="542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기모노 위에 입으며 하반신에 착용하는 하의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여성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대학교 졸업식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남성 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결혼식이나 성인식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EA8B6E-D451-4ED5-A904-A98A3762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4" y="1186808"/>
            <a:ext cx="4981597" cy="2839058"/>
          </a:xfrm>
          <a:prstGeom prst="rect">
            <a:avLst/>
          </a:prstGeom>
        </p:spPr>
      </p:pic>
      <p:pic>
        <p:nvPicPr>
          <p:cNvPr id="13" name="그림 12" descr="의류, 드레스, 셔츠, 정장이(가) 표시된 사진&#10;&#10;자동 생성된 설명">
            <a:extLst>
              <a:ext uri="{FF2B5EF4-FFF2-40B4-BE49-F238E27FC236}">
                <a16:creationId xmlns:a16="http://schemas.microsoft.com/office/drawing/2014/main" id="{104134A9-1D55-49FE-9E75-5EA523C8C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60" y="1020078"/>
            <a:ext cx="3338276" cy="3037448"/>
          </a:xfrm>
          <a:prstGeom prst="rect">
            <a:avLst/>
          </a:prstGeom>
        </p:spPr>
      </p:pic>
      <p:pic>
        <p:nvPicPr>
          <p:cNvPr id="8" name="그림 7" descr="의류, 사람, 드레스, 여자이(가) 표시된 사진&#10;&#10;자동 생성된 설명">
            <a:extLst>
              <a:ext uri="{FF2B5EF4-FFF2-40B4-BE49-F238E27FC236}">
                <a16:creationId xmlns:a16="http://schemas.microsoft.com/office/drawing/2014/main" id="{C11FCA34-ADAD-4B5E-A009-1BE19D599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66" y="1126164"/>
            <a:ext cx="2501020" cy="28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5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그룹 49"/>
          <p:cNvGrpSpPr/>
          <p:nvPr/>
        </p:nvGrpSpPr>
        <p:grpSpPr>
          <a:xfrm>
            <a:off x="1125763" y="1826765"/>
            <a:ext cx="9484124" cy="1256850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의복문화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384B86-6808-4E63-AFFF-4DDE30D96C61}"/>
              </a:ext>
            </a:extLst>
          </p:cNvPr>
          <p:cNvSpPr txBox="1"/>
          <p:nvPr/>
        </p:nvSpPr>
        <p:spPr>
          <a:xfrm>
            <a:off x="1582113" y="208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https://www.youtube.com/watch?v=KhgFbE03DiU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0B9A6-685C-4370-9085-AF76A0A7B294}"/>
              </a:ext>
            </a:extLst>
          </p:cNvPr>
          <p:cNvSpPr txBox="1"/>
          <p:nvPr/>
        </p:nvSpPr>
        <p:spPr>
          <a:xfrm>
            <a:off x="979989" y="1245618"/>
            <a:ext cx="430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「의복문화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유카타 체험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영상」</a:t>
            </a:r>
          </a:p>
        </p:txBody>
      </p:sp>
    </p:spTree>
    <p:extLst>
      <p:ext uri="{BB962C8B-B14F-4D97-AF65-F5344CB8AC3E}">
        <p14:creationId xmlns:p14="http://schemas.microsoft.com/office/powerpoint/2010/main" val="69478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1165815" y="2171427"/>
            <a:ext cx="9594950" cy="403059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270641" y="1552651"/>
            <a:ext cx="3632664" cy="74326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일본의 식사예절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3200" b="1" dirty="0" err="1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3200" b="1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7FB84-41A4-4328-85F6-3822FBCEB842}"/>
              </a:ext>
            </a:extLst>
          </p:cNvPr>
          <p:cNvSpPr txBox="1"/>
          <p:nvPr/>
        </p:nvSpPr>
        <p:spPr>
          <a:xfrm>
            <a:off x="1399220" y="2706731"/>
            <a:ext cx="8720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밥그릇 또는 국그릇을 손에 들고 먹음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젓가락을 상대방을 향해서 두면 안됨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젓가락을 이용하여 음식을 받으면 안됨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음식에 대한 감사의 의미로 식전에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잘 먹겠습니다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＇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식후에 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잘 먹었습니다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라고 인사를 함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546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그룹 49"/>
          <p:cNvGrpSpPr/>
          <p:nvPr/>
        </p:nvGrpSpPr>
        <p:grpSpPr>
          <a:xfrm>
            <a:off x="1125763" y="1826765"/>
            <a:ext cx="9484124" cy="1256850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3200" b="1" dirty="0" err="1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3200" b="1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0B9A6-685C-4370-9085-AF76A0A7B294}"/>
              </a:ext>
            </a:extLst>
          </p:cNvPr>
          <p:cNvSpPr txBox="1"/>
          <p:nvPr/>
        </p:nvSpPr>
        <p:spPr>
          <a:xfrm>
            <a:off x="979989" y="1245618"/>
            <a:ext cx="430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「</a:t>
            </a:r>
            <a:r>
              <a:rPr lang="ko-KR" altLang="en-US" sz="24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 식사예절</a:t>
            </a:r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영상」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C15932-9522-4111-82B3-6BAD1A183C4A}"/>
              </a:ext>
            </a:extLst>
          </p:cNvPr>
          <p:cNvSpPr txBox="1"/>
          <p:nvPr/>
        </p:nvSpPr>
        <p:spPr>
          <a:xfrm>
            <a:off x="1582113" y="20500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https://www.youtube.com/watch?v=EiG6AN8jVZ8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2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61951" y="217366"/>
            <a:ext cx="11525982" cy="6485058"/>
            <a:chOff x="361951" y="217366"/>
            <a:chExt cx="11525982" cy="648505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71500" y="444500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chemeClr val="bg1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495300" y="358775"/>
              <a:ext cx="11316433" cy="6257924"/>
            </a:xfrm>
            <a:prstGeom prst="roundRect">
              <a:avLst>
                <a:gd name="adj" fmla="val 1880"/>
              </a:avLst>
            </a:prstGeom>
            <a:solidFill>
              <a:srgbClr val="F6978E"/>
            </a:soli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61951" y="217366"/>
              <a:ext cx="11353799" cy="6321669"/>
            </a:xfrm>
            <a:prstGeom prst="roundRect">
              <a:avLst>
                <a:gd name="adj" fmla="val 1806"/>
              </a:avLst>
            </a:prstGeom>
            <a:gradFill flip="none" rotWithShape="1">
              <a:gsLst>
                <a:gs pos="12000">
                  <a:srgbClr val="F6C8C7"/>
                </a:gs>
                <a:gs pos="12000">
                  <a:schemeClr val="bg1"/>
                </a:gs>
              </a:gsLst>
              <a:lin ang="5400000" scaled="1"/>
              <a:tileRect/>
            </a:gradFill>
            <a:ln w="19050">
              <a:solidFill>
                <a:srgbClr val="ED37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latinLnBrk="0">
                <a:defRPr/>
              </a:pPr>
              <a:endParaRPr lang="en-US" altLang="ko-KR" sz="2800" kern="0" dirty="0">
                <a:solidFill>
                  <a:srgbClr val="ED374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365517" y="412770"/>
              <a:ext cx="1883418" cy="348219"/>
              <a:chOff x="9441717" y="412770"/>
              <a:chExt cx="1883418" cy="348219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0072611" y="517017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자유형 69"/>
              <p:cNvSpPr>
                <a:spLocks/>
              </p:cNvSpPr>
              <p:nvPr/>
            </p:nvSpPr>
            <p:spPr bwMode="auto">
              <a:xfrm>
                <a:off x="11036100" y="552489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 rot="10800000" flipH="1" flipV="1">
                <a:off x="10545744" y="535582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9441717" y="442502"/>
                <a:ext cx="318487" cy="318487"/>
                <a:chOff x="8794017" y="404402"/>
                <a:chExt cx="396000" cy="396000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8794017" y="404402"/>
                  <a:ext cx="396000" cy="396000"/>
                </a:xfrm>
                <a:prstGeom prst="roundRect">
                  <a:avLst/>
                </a:prstGeom>
                <a:solidFill>
                  <a:srgbClr val="ED37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6000" rtlCol="0" anchor="ctr"/>
                <a:lstStyle/>
                <a:p>
                  <a:endParaRPr lang="en-US" altLang="ko-KR" sz="105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8877345" y="517817"/>
                  <a:ext cx="229344" cy="182438"/>
                  <a:chOff x="6124" y="305"/>
                  <a:chExt cx="841" cy="669"/>
                </a:xfrm>
                <a:solidFill>
                  <a:schemeClr val="bg1"/>
                </a:solidFill>
              </p:grpSpPr>
              <p:sp>
                <p:nvSpPr>
                  <p:cNvPr id="76" name="Freeform 13"/>
                  <p:cNvSpPr>
                    <a:spLocks/>
                  </p:cNvSpPr>
                  <p:nvPr/>
                </p:nvSpPr>
                <p:spPr bwMode="auto">
                  <a:xfrm>
                    <a:off x="6244" y="440"/>
                    <a:ext cx="601" cy="534"/>
                  </a:xfrm>
                  <a:custGeom>
                    <a:avLst/>
                    <a:gdLst>
                      <a:gd name="T0" fmla="*/ 902 w 1802"/>
                      <a:gd name="T1" fmla="*/ 0 h 1602"/>
                      <a:gd name="T2" fmla="*/ 2 w 1802"/>
                      <a:gd name="T3" fmla="*/ 742 h 1602"/>
                      <a:gd name="T4" fmla="*/ 2 w 1802"/>
                      <a:gd name="T5" fmla="*/ 743 h 1602"/>
                      <a:gd name="T6" fmla="*/ 2 w 1802"/>
                      <a:gd name="T7" fmla="*/ 746 h 1602"/>
                      <a:gd name="T8" fmla="*/ 0 w 1802"/>
                      <a:gd name="T9" fmla="*/ 749 h 1602"/>
                      <a:gd name="T10" fmla="*/ 0 w 1802"/>
                      <a:gd name="T11" fmla="*/ 751 h 1602"/>
                      <a:gd name="T12" fmla="*/ 0 w 1802"/>
                      <a:gd name="T13" fmla="*/ 1501 h 1602"/>
                      <a:gd name="T14" fmla="*/ 2 w 1802"/>
                      <a:gd name="T15" fmla="*/ 1521 h 1602"/>
                      <a:gd name="T16" fmla="*/ 16 w 1802"/>
                      <a:gd name="T17" fmla="*/ 1557 h 1602"/>
                      <a:gd name="T18" fmla="*/ 30 w 1802"/>
                      <a:gd name="T19" fmla="*/ 1572 h 1602"/>
                      <a:gd name="T20" fmla="*/ 45 w 1802"/>
                      <a:gd name="T21" fmla="*/ 1586 h 1602"/>
                      <a:gd name="T22" fmla="*/ 81 w 1802"/>
                      <a:gd name="T23" fmla="*/ 1601 h 1602"/>
                      <a:gd name="T24" fmla="*/ 100 w 1802"/>
                      <a:gd name="T25" fmla="*/ 1602 h 1602"/>
                      <a:gd name="T26" fmla="*/ 702 w 1802"/>
                      <a:gd name="T27" fmla="*/ 1602 h 1602"/>
                      <a:gd name="T28" fmla="*/ 702 w 1802"/>
                      <a:gd name="T29" fmla="*/ 1001 h 1602"/>
                      <a:gd name="T30" fmla="*/ 1102 w 1802"/>
                      <a:gd name="T31" fmla="*/ 1001 h 1602"/>
                      <a:gd name="T32" fmla="*/ 1102 w 1802"/>
                      <a:gd name="T33" fmla="*/ 1602 h 1602"/>
                      <a:gd name="T34" fmla="*/ 1703 w 1802"/>
                      <a:gd name="T35" fmla="*/ 1602 h 1602"/>
                      <a:gd name="T36" fmla="*/ 1723 w 1802"/>
                      <a:gd name="T37" fmla="*/ 1601 h 1602"/>
                      <a:gd name="T38" fmla="*/ 1758 w 1802"/>
                      <a:gd name="T39" fmla="*/ 1586 h 1602"/>
                      <a:gd name="T40" fmla="*/ 1773 w 1802"/>
                      <a:gd name="T41" fmla="*/ 1572 h 1602"/>
                      <a:gd name="T42" fmla="*/ 1786 w 1802"/>
                      <a:gd name="T43" fmla="*/ 1557 h 1602"/>
                      <a:gd name="T44" fmla="*/ 1802 w 1802"/>
                      <a:gd name="T45" fmla="*/ 1521 h 1602"/>
                      <a:gd name="T46" fmla="*/ 1802 w 1802"/>
                      <a:gd name="T47" fmla="*/ 1501 h 1602"/>
                      <a:gd name="T48" fmla="*/ 1802 w 1802"/>
                      <a:gd name="T49" fmla="*/ 751 h 1602"/>
                      <a:gd name="T50" fmla="*/ 1802 w 1802"/>
                      <a:gd name="T51" fmla="*/ 745 h 1602"/>
                      <a:gd name="T52" fmla="*/ 1801 w 1802"/>
                      <a:gd name="T53" fmla="*/ 742 h 1602"/>
                      <a:gd name="T54" fmla="*/ 902 w 1802"/>
                      <a:gd name="T55" fmla="*/ 0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802" h="1602">
                        <a:moveTo>
                          <a:pt x="902" y="0"/>
                        </a:moveTo>
                        <a:lnTo>
                          <a:pt x="2" y="742"/>
                        </a:lnTo>
                        <a:lnTo>
                          <a:pt x="2" y="743"/>
                        </a:lnTo>
                        <a:lnTo>
                          <a:pt x="2" y="746"/>
                        </a:lnTo>
                        <a:lnTo>
                          <a:pt x="0" y="749"/>
                        </a:lnTo>
                        <a:lnTo>
                          <a:pt x="0" y="751"/>
                        </a:lnTo>
                        <a:lnTo>
                          <a:pt x="0" y="1501"/>
                        </a:lnTo>
                        <a:lnTo>
                          <a:pt x="2" y="1521"/>
                        </a:lnTo>
                        <a:lnTo>
                          <a:pt x="16" y="1557"/>
                        </a:lnTo>
                        <a:lnTo>
                          <a:pt x="30" y="1572"/>
                        </a:lnTo>
                        <a:lnTo>
                          <a:pt x="45" y="1586"/>
                        </a:lnTo>
                        <a:lnTo>
                          <a:pt x="81" y="1601"/>
                        </a:lnTo>
                        <a:lnTo>
                          <a:pt x="100" y="1602"/>
                        </a:lnTo>
                        <a:lnTo>
                          <a:pt x="702" y="1602"/>
                        </a:lnTo>
                        <a:lnTo>
                          <a:pt x="702" y="1001"/>
                        </a:lnTo>
                        <a:lnTo>
                          <a:pt x="1102" y="1001"/>
                        </a:lnTo>
                        <a:lnTo>
                          <a:pt x="1102" y="1602"/>
                        </a:lnTo>
                        <a:lnTo>
                          <a:pt x="1703" y="1602"/>
                        </a:lnTo>
                        <a:lnTo>
                          <a:pt x="1723" y="1601"/>
                        </a:lnTo>
                        <a:lnTo>
                          <a:pt x="1758" y="1586"/>
                        </a:lnTo>
                        <a:lnTo>
                          <a:pt x="1773" y="1572"/>
                        </a:lnTo>
                        <a:lnTo>
                          <a:pt x="1786" y="1557"/>
                        </a:lnTo>
                        <a:lnTo>
                          <a:pt x="1802" y="1521"/>
                        </a:lnTo>
                        <a:lnTo>
                          <a:pt x="1802" y="1501"/>
                        </a:lnTo>
                        <a:lnTo>
                          <a:pt x="1802" y="751"/>
                        </a:lnTo>
                        <a:lnTo>
                          <a:pt x="1802" y="745"/>
                        </a:lnTo>
                        <a:lnTo>
                          <a:pt x="1801" y="742"/>
                        </a:lnTo>
                        <a:lnTo>
                          <a:pt x="90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4"/>
                  <p:cNvSpPr>
                    <a:spLocks/>
                  </p:cNvSpPr>
                  <p:nvPr/>
                </p:nvSpPr>
                <p:spPr bwMode="auto">
                  <a:xfrm>
                    <a:off x="6124" y="305"/>
                    <a:ext cx="841" cy="394"/>
                  </a:xfrm>
                  <a:custGeom>
                    <a:avLst/>
                    <a:gdLst>
                      <a:gd name="T0" fmla="*/ 2505 w 2522"/>
                      <a:gd name="T1" fmla="*/ 978 h 1181"/>
                      <a:gd name="T2" fmla="*/ 2162 w 2522"/>
                      <a:gd name="T3" fmla="*/ 694 h 1181"/>
                      <a:gd name="T4" fmla="*/ 2162 w 2522"/>
                      <a:gd name="T5" fmla="*/ 54 h 1181"/>
                      <a:gd name="T6" fmla="*/ 2162 w 2522"/>
                      <a:gd name="T7" fmla="*/ 44 h 1181"/>
                      <a:gd name="T8" fmla="*/ 2155 w 2522"/>
                      <a:gd name="T9" fmla="*/ 26 h 1181"/>
                      <a:gd name="T10" fmla="*/ 2149 w 2522"/>
                      <a:gd name="T11" fmla="*/ 18 h 1181"/>
                      <a:gd name="T12" fmla="*/ 2141 w 2522"/>
                      <a:gd name="T13" fmla="*/ 13 h 1181"/>
                      <a:gd name="T14" fmla="*/ 2123 w 2522"/>
                      <a:gd name="T15" fmla="*/ 5 h 1181"/>
                      <a:gd name="T16" fmla="*/ 2113 w 2522"/>
                      <a:gd name="T17" fmla="*/ 5 h 1181"/>
                      <a:gd name="T18" fmla="*/ 1812 w 2522"/>
                      <a:gd name="T19" fmla="*/ 5 h 1181"/>
                      <a:gd name="T20" fmla="*/ 1802 w 2522"/>
                      <a:gd name="T21" fmla="*/ 5 h 1181"/>
                      <a:gd name="T22" fmla="*/ 1783 w 2522"/>
                      <a:gd name="T23" fmla="*/ 13 h 1181"/>
                      <a:gd name="T24" fmla="*/ 1776 w 2522"/>
                      <a:gd name="T25" fmla="*/ 18 h 1181"/>
                      <a:gd name="T26" fmla="*/ 1770 w 2522"/>
                      <a:gd name="T27" fmla="*/ 26 h 1181"/>
                      <a:gd name="T28" fmla="*/ 1763 w 2522"/>
                      <a:gd name="T29" fmla="*/ 44 h 1181"/>
                      <a:gd name="T30" fmla="*/ 1762 w 2522"/>
                      <a:gd name="T31" fmla="*/ 54 h 1181"/>
                      <a:gd name="T32" fmla="*/ 1762 w 2522"/>
                      <a:gd name="T33" fmla="*/ 360 h 1181"/>
                      <a:gd name="T34" fmla="*/ 1380 w 2522"/>
                      <a:gd name="T35" fmla="*/ 41 h 1181"/>
                      <a:gd name="T36" fmla="*/ 1354 w 2522"/>
                      <a:gd name="T37" fmla="*/ 23 h 1181"/>
                      <a:gd name="T38" fmla="*/ 1295 w 2522"/>
                      <a:gd name="T39" fmla="*/ 1 h 1181"/>
                      <a:gd name="T40" fmla="*/ 1262 w 2522"/>
                      <a:gd name="T41" fmla="*/ 0 h 1181"/>
                      <a:gd name="T42" fmla="*/ 1227 w 2522"/>
                      <a:gd name="T43" fmla="*/ 1 h 1181"/>
                      <a:gd name="T44" fmla="*/ 1168 w 2522"/>
                      <a:gd name="T45" fmla="*/ 23 h 1181"/>
                      <a:gd name="T46" fmla="*/ 1142 w 2522"/>
                      <a:gd name="T47" fmla="*/ 41 h 1181"/>
                      <a:gd name="T48" fmla="*/ 17 w 2522"/>
                      <a:gd name="T49" fmla="*/ 978 h 1181"/>
                      <a:gd name="T50" fmla="*/ 10 w 2522"/>
                      <a:gd name="T51" fmla="*/ 985 h 1181"/>
                      <a:gd name="T52" fmla="*/ 1 w 2522"/>
                      <a:gd name="T53" fmla="*/ 1001 h 1181"/>
                      <a:gd name="T54" fmla="*/ 0 w 2522"/>
                      <a:gd name="T55" fmla="*/ 1012 h 1181"/>
                      <a:gd name="T56" fmla="*/ 0 w 2522"/>
                      <a:gd name="T57" fmla="*/ 1023 h 1181"/>
                      <a:gd name="T58" fmla="*/ 6 w 2522"/>
                      <a:gd name="T59" fmla="*/ 1040 h 1181"/>
                      <a:gd name="T60" fmla="*/ 12 w 2522"/>
                      <a:gd name="T61" fmla="*/ 1048 h 1181"/>
                      <a:gd name="T62" fmla="*/ 108 w 2522"/>
                      <a:gd name="T63" fmla="*/ 1164 h 1181"/>
                      <a:gd name="T64" fmla="*/ 122 w 2522"/>
                      <a:gd name="T65" fmla="*/ 1177 h 1181"/>
                      <a:gd name="T66" fmla="*/ 141 w 2522"/>
                      <a:gd name="T67" fmla="*/ 1181 h 1181"/>
                      <a:gd name="T68" fmla="*/ 160 w 2522"/>
                      <a:gd name="T69" fmla="*/ 1181 h 1181"/>
                      <a:gd name="T70" fmla="*/ 179 w 2522"/>
                      <a:gd name="T71" fmla="*/ 1171 h 1181"/>
                      <a:gd name="T72" fmla="*/ 1262 w 2522"/>
                      <a:gd name="T73" fmla="*/ 268 h 1181"/>
                      <a:gd name="T74" fmla="*/ 2344 w 2522"/>
                      <a:gd name="T75" fmla="*/ 1171 h 1181"/>
                      <a:gd name="T76" fmla="*/ 2358 w 2522"/>
                      <a:gd name="T77" fmla="*/ 1180 h 1181"/>
                      <a:gd name="T78" fmla="*/ 2377 w 2522"/>
                      <a:gd name="T79" fmla="*/ 1181 h 1181"/>
                      <a:gd name="T80" fmla="*/ 2383 w 2522"/>
                      <a:gd name="T81" fmla="*/ 1181 h 1181"/>
                      <a:gd name="T82" fmla="*/ 2401 w 2522"/>
                      <a:gd name="T83" fmla="*/ 1177 h 1181"/>
                      <a:gd name="T84" fmla="*/ 2414 w 2522"/>
                      <a:gd name="T85" fmla="*/ 1164 h 1181"/>
                      <a:gd name="T86" fmla="*/ 2512 w 2522"/>
                      <a:gd name="T87" fmla="*/ 1048 h 1181"/>
                      <a:gd name="T88" fmla="*/ 2518 w 2522"/>
                      <a:gd name="T89" fmla="*/ 1040 h 1181"/>
                      <a:gd name="T90" fmla="*/ 2522 w 2522"/>
                      <a:gd name="T91" fmla="*/ 1023 h 1181"/>
                      <a:gd name="T92" fmla="*/ 2522 w 2522"/>
                      <a:gd name="T93" fmla="*/ 1012 h 1181"/>
                      <a:gd name="T94" fmla="*/ 2521 w 2522"/>
                      <a:gd name="T95" fmla="*/ 1001 h 1181"/>
                      <a:gd name="T96" fmla="*/ 2512 w 2522"/>
                      <a:gd name="T97" fmla="*/ 985 h 1181"/>
                      <a:gd name="T98" fmla="*/ 2505 w 2522"/>
                      <a:gd name="T99" fmla="*/ 978 h 1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522" h="1181">
                        <a:moveTo>
                          <a:pt x="2505" y="978"/>
                        </a:moveTo>
                        <a:lnTo>
                          <a:pt x="2162" y="694"/>
                        </a:lnTo>
                        <a:lnTo>
                          <a:pt x="2162" y="54"/>
                        </a:lnTo>
                        <a:lnTo>
                          <a:pt x="2162" y="44"/>
                        </a:lnTo>
                        <a:lnTo>
                          <a:pt x="2155" y="26"/>
                        </a:lnTo>
                        <a:lnTo>
                          <a:pt x="2149" y="18"/>
                        </a:lnTo>
                        <a:lnTo>
                          <a:pt x="2141" y="13"/>
                        </a:lnTo>
                        <a:lnTo>
                          <a:pt x="2123" y="5"/>
                        </a:lnTo>
                        <a:lnTo>
                          <a:pt x="2113" y="5"/>
                        </a:lnTo>
                        <a:lnTo>
                          <a:pt x="1812" y="5"/>
                        </a:lnTo>
                        <a:lnTo>
                          <a:pt x="1802" y="5"/>
                        </a:lnTo>
                        <a:lnTo>
                          <a:pt x="1783" y="13"/>
                        </a:lnTo>
                        <a:lnTo>
                          <a:pt x="1776" y="18"/>
                        </a:lnTo>
                        <a:lnTo>
                          <a:pt x="1770" y="26"/>
                        </a:lnTo>
                        <a:lnTo>
                          <a:pt x="1763" y="44"/>
                        </a:lnTo>
                        <a:lnTo>
                          <a:pt x="1762" y="54"/>
                        </a:lnTo>
                        <a:lnTo>
                          <a:pt x="1762" y="360"/>
                        </a:lnTo>
                        <a:lnTo>
                          <a:pt x="1380" y="41"/>
                        </a:lnTo>
                        <a:lnTo>
                          <a:pt x="1354" y="23"/>
                        </a:lnTo>
                        <a:lnTo>
                          <a:pt x="1295" y="1"/>
                        </a:lnTo>
                        <a:lnTo>
                          <a:pt x="1262" y="0"/>
                        </a:lnTo>
                        <a:lnTo>
                          <a:pt x="1227" y="1"/>
                        </a:lnTo>
                        <a:lnTo>
                          <a:pt x="1168" y="23"/>
                        </a:lnTo>
                        <a:lnTo>
                          <a:pt x="1142" y="41"/>
                        </a:lnTo>
                        <a:lnTo>
                          <a:pt x="17" y="978"/>
                        </a:lnTo>
                        <a:lnTo>
                          <a:pt x="10" y="985"/>
                        </a:lnTo>
                        <a:lnTo>
                          <a:pt x="1" y="1001"/>
                        </a:lnTo>
                        <a:lnTo>
                          <a:pt x="0" y="1012"/>
                        </a:lnTo>
                        <a:lnTo>
                          <a:pt x="0" y="1023"/>
                        </a:lnTo>
                        <a:lnTo>
                          <a:pt x="6" y="1040"/>
                        </a:lnTo>
                        <a:lnTo>
                          <a:pt x="12" y="1048"/>
                        </a:lnTo>
                        <a:lnTo>
                          <a:pt x="108" y="1164"/>
                        </a:lnTo>
                        <a:lnTo>
                          <a:pt x="122" y="1177"/>
                        </a:lnTo>
                        <a:lnTo>
                          <a:pt x="141" y="1181"/>
                        </a:lnTo>
                        <a:lnTo>
                          <a:pt x="160" y="1181"/>
                        </a:lnTo>
                        <a:lnTo>
                          <a:pt x="179" y="1171"/>
                        </a:lnTo>
                        <a:lnTo>
                          <a:pt x="1262" y="268"/>
                        </a:lnTo>
                        <a:lnTo>
                          <a:pt x="2344" y="1171"/>
                        </a:lnTo>
                        <a:lnTo>
                          <a:pt x="2358" y="1180"/>
                        </a:lnTo>
                        <a:lnTo>
                          <a:pt x="2377" y="1181"/>
                        </a:lnTo>
                        <a:lnTo>
                          <a:pt x="2383" y="1181"/>
                        </a:lnTo>
                        <a:lnTo>
                          <a:pt x="2401" y="1177"/>
                        </a:lnTo>
                        <a:lnTo>
                          <a:pt x="2414" y="1164"/>
                        </a:lnTo>
                        <a:lnTo>
                          <a:pt x="2512" y="1048"/>
                        </a:lnTo>
                        <a:lnTo>
                          <a:pt x="2518" y="1040"/>
                        </a:lnTo>
                        <a:lnTo>
                          <a:pt x="2522" y="1023"/>
                        </a:lnTo>
                        <a:lnTo>
                          <a:pt x="2522" y="1012"/>
                        </a:lnTo>
                        <a:lnTo>
                          <a:pt x="2521" y="1001"/>
                        </a:lnTo>
                        <a:lnTo>
                          <a:pt x="2512" y="985"/>
                        </a:lnTo>
                        <a:lnTo>
                          <a:pt x="2505" y="9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3" name="타원 72"/>
              <p:cNvSpPr/>
              <p:nvPr/>
            </p:nvSpPr>
            <p:spPr>
              <a:xfrm>
                <a:off x="11147610" y="412770"/>
                <a:ext cx="177525" cy="177525"/>
              </a:xfrm>
              <a:prstGeom prst="ellipse">
                <a:avLst/>
              </a:prstGeom>
              <a:solidFill>
                <a:srgbClr val="ED37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en-US" altLang="ko-KR" sz="1000" dirty="0">
                    <a:solidFill>
                      <a:prstClr val="white"/>
                    </a:solidFill>
                  </a:rPr>
                  <a:t>5</a:t>
                </a:r>
                <a:endParaRPr lang="ko-KR" altLang="en-US" sz="1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6" name="모서리가 둥근 직사각형 45"/>
          <p:cNvSpPr/>
          <p:nvPr/>
        </p:nvSpPr>
        <p:spPr>
          <a:xfrm>
            <a:off x="6066715" y="1857300"/>
            <a:ext cx="5385726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dirty="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159392" y="1455633"/>
            <a:ext cx="1777264" cy="541232"/>
            <a:chOff x="438236" y="4167723"/>
            <a:chExt cx="3048000" cy="373032"/>
          </a:xfrm>
          <a:solidFill>
            <a:srgbClr val="ED374E"/>
          </a:solidFill>
        </p:grpSpPr>
        <p:sp>
          <p:nvSpPr>
            <p:cNvPr id="51" name="모서리가 둥근 직사각형 50"/>
            <p:cNvSpPr/>
            <p:nvPr/>
          </p:nvSpPr>
          <p:spPr>
            <a:xfrm>
              <a:off x="438236" y="4167723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라멘</a:t>
              </a:r>
            </a:p>
          </p:txBody>
        </p:sp>
        <p:sp>
          <p:nvSpPr>
            <p:cNvPr id="52" name="순서도: 병합 51"/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7" name="모서리가 둥근 직사각형 45">
            <a:extLst>
              <a:ext uri="{FF2B5EF4-FFF2-40B4-BE49-F238E27FC236}">
                <a16:creationId xmlns:a16="http://schemas.microsoft.com/office/drawing/2014/main" id="{77195B1E-5B66-4FF7-92DF-5B0E21081788}"/>
              </a:ext>
            </a:extLst>
          </p:cNvPr>
          <p:cNvSpPr/>
          <p:nvPr/>
        </p:nvSpPr>
        <p:spPr>
          <a:xfrm>
            <a:off x="6117699" y="4437455"/>
            <a:ext cx="5334742" cy="1905000"/>
          </a:xfrm>
          <a:prstGeom prst="roundRect">
            <a:avLst>
              <a:gd name="adj" fmla="val 12000"/>
            </a:avLst>
          </a:prstGeom>
          <a:solidFill>
            <a:srgbClr val="FFF8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FB3CD78-F13B-48AE-94F0-13C8C9CCCF87}"/>
              </a:ext>
            </a:extLst>
          </p:cNvPr>
          <p:cNvGrpSpPr/>
          <p:nvPr/>
        </p:nvGrpSpPr>
        <p:grpSpPr>
          <a:xfrm>
            <a:off x="6217154" y="4130006"/>
            <a:ext cx="1588714" cy="529174"/>
            <a:chOff x="402250" y="4176034"/>
            <a:chExt cx="3048000" cy="364721"/>
          </a:xfrm>
          <a:solidFill>
            <a:srgbClr val="ED374E"/>
          </a:solidFill>
        </p:grpSpPr>
        <p:sp>
          <p:nvSpPr>
            <p:cNvPr id="39" name="모서리가 둥근 직사각형 50">
              <a:extLst>
                <a:ext uri="{FF2B5EF4-FFF2-40B4-BE49-F238E27FC236}">
                  <a16:creationId xmlns:a16="http://schemas.microsoft.com/office/drawing/2014/main" id="{B1DA5F72-BF7B-4D9A-921E-E54FDDF9D214}"/>
                </a:ext>
              </a:extLst>
            </p:cNvPr>
            <p:cNvSpPr/>
            <p:nvPr/>
          </p:nvSpPr>
          <p:spPr>
            <a:xfrm>
              <a:off x="402250" y="4176034"/>
              <a:ext cx="3048000" cy="275689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prstClr val="white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스시</a:t>
              </a:r>
            </a:p>
          </p:txBody>
        </p:sp>
        <p:sp>
          <p:nvSpPr>
            <p:cNvPr id="40" name="순서도: 병합 39">
              <a:extLst>
                <a:ext uri="{FF2B5EF4-FFF2-40B4-BE49-F238E27FC236}">
                  <a16:creationId xmlns:a16="http://schemas.microsoft.com/office/drawing/2014/main" id="{2FDF3F58-0943-43BC-A7B7-CDA11201D1C4}"/>
                </a:ext>
              </a:extLst>
            </p:cNvPr>
            <p:cNvSpPr/>
            <p:nvPr/>
          </p:nvSpPr>
          <p:spPr>
            <a:xfrm>
              <a:off x="537297" y="4409876"/>
              <a:ext cx="163743" cy="130879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4C3258-8D8F-45D4-AB8C-4A9301ADC1BC}"/>
              </a:ext>
            </a:extLst>
          </p:cNvPr>
          <p:cNvSpPr txBox="1"/>
          <p:nvPr/>
        </p:nvSpPr>
        <p:spPr>
          <a:xfrm>
            <a:off x="4068766" y="306626"/>
            <a:ext cx="608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02. </a:t>
            </a:r>
            <a:r>
              <a:rPr lang="ko-KR" altLang="en-US" sz="3200" b="1" dirty="0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</a:t>
            </a:r>
            <a:r>
              <a:rPr lang="ko-KR" altLang="en-US" sz="3200" b="1" dirty="0" err="1">
                <a:solidFill>
                  <a:srgbClr val="ED4D4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식문화</a:t>
            </a:r>
            <a:endParaRPr lang="ko-KR" altLang="en-US" sz="3200" b="1" dirty="0">
              <a:solidFill>
                <a:srgbClr val="ED4D4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B60EB-BE7E-4906-9B35-786E7E688CAF}"/>
              </a:ext>
            </a:extLst>
          </p:cNvPr>
          <p:cNvSpPr txBox="1"/>
          <p:nvPr/>
        </p:nvSpPr>
        <p:spPr>
          <a:xfrm>
            <a:off x="6038850" y="2005422"/>
            <a:ext cx="5337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면과 국물로 이루어져 있고 그 위에 여러 재료가 올라감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지역마다 종류가 다양함</a:t>
            </a:r>
            <a:endParaRPr lang="en-US" altLang="ko-KR" sz="2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ex)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미소 라멘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소유 라멘</a:t>
            </a:r>
            <a:r>
              <a:rPr lang="en-US" altLang="ko-KR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돈코츠</a:t>
            </a:r>
            <a:r>
              <a:rPr lang="ko-KR" altLang="en-US" sz="2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라멘 등등 </a:t>
            </a:r>
            <a:endParaRPr lang="ko-KR" alt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98613-5DB3-42EE-9EC8-0FE146A334BC}"/>
              </a:ext>
            </a:extLst>
          </p:cNvPr>
          <p:cNvSpPr txBox="1"/>
          <p:nvPr/>
        </p:nvSpPr>
        <p:spPr>
          <a:xfrm>
            <a:off x="6058285" y="4808971"/>
            <a:ext cx="554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 식초로 간을 한 밥에 해산물 등을 올리거나 섞은 음식</a:t>
            </a:r>
            <a:endParaRPr lang="en-US" altLang="ko-KR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＃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샤리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라고 불리는 한입 크기로 만든 밥에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네타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</a:p>
          <a:p>
            <a:r>
              <a:rPr lang="ko-KR" altLang="en-US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라고</a:t>
            </a:r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불리는 해산물을 올린 </a:t>
            </a:r>
            <a:r>
              <a:rPr lang="ko-KR" altLang="en-US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스시가</a:t>
            </a:r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가장 일반적  </a:t>
            </a:r>
            <a:endParaRPr lang="en-US" altLang="ko-KR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 descr="테이블, 음식, 우묵한그릇, 플레이트이(가) 표시된 사진&#10;&#10;자동 생성된 설명">
            <a:extLst>
              <a:ext uri="{FF2B5EF4-FFF2-40B4-BE49-F238E27FC236}">
                <a16:creationId xmlns:a16="http://schemas.microsoft.com/office/drawing/2014/main" id="{AFBB9865-2285-4803-9353-CE4DE59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0" y="1232711"/>
            <a:ext cx="5403136" cy="2533602"/>
          </a:xfrm>
          <a:prstGeom prst="rect">
            <a:avLst/>
          </a:prstGeom>
        </p:spPr>
      </p:pic>
      <p:pic>
        <p:nvPicPr>
          <p:cNvPr id="9" name="그림 8" descr="음식, 초밥, 과일, 플레이트이(가) 표시된 사진&#10;&#10;자동 생성된 설명">
            <a:extLst>
              <a:ext uri="{FF2B5EF4-FFF2-40B4-BE49-F238E27FC236}">
                <a16:creationId xmlns:a16="http://schemas.microsoft.com/office/drawing/2014/main" id="{D258C64B-7625-4185-B93F-BE228533E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" y="4003260"/>
            <a:ext cx="5363326" cy="23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69191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678</Words>
  <Application>Microsoft Office PowerPoint</Application>
  <PresentationFormat>와이드스크린</PresentationFormat>
  <Paragraphs>165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야놀자 야체 B</vt:lpstr>
      <vt:lpstr>휴먼모음T</vt:lpstr>
      <vt:lpstr>Arial</vt:lpstr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김은정</cp:lastModifiedBy>
  <cp:revision>55</cp:revision>
  <dcterms:created xsi:type="dcterms:W3CDTF">2020-04-21T04:19:27Z</dcterms:created>
  <dcterms:modified xsi:type="dcterms:W3CDTF">2020-09-28T11:27:17Z</dcterms:modified>
</cp:coreProperties>
</file>