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63" r:id="rId10"/>
    <p:sldId id="276" r:id="rId11"/>
    <p:sldId id="267" r:id="rId12"/>
    <p:sldId id="266" r:id="rId13"/>
    <p:sldId id="279" r:id="rId14"/>
    <p:sldId id="281" r:id="rId15"/>
    <p:sldId id="278" r:id="rId16"/>
    <p:sldId id="271" r:id="rId17"/>
    <p:sldId id="272" r:id="rId18"/>
    <p:sldId id="286" r:id="rId19"/>
    <p:sldId id="285" r:id="rId20"/>
    <p:sldId id="275" r:id="rId21"/>
    <p:sldId id="283" r:id="rId22"/>
    <p:sldId id="289" r:id="rId23"/>
    <p:sldId id="284" r:id="rId24"/>
    <p:sldId id="288" r:id="rId2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9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EA5247-C89C-4C19-A203-8F0DB762B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1714F9F-47F3-4355-8C3B-8D56AADF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28EC84-6DF0-41CC-8A8B-DFD59F75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12FA3A-BB3B-45D3-9D5C-E9479415C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009F1D-5CE8-4739-948B-4715B0D3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48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DBB3EA-B3A2-46C3-AD5F-3F498701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2FF18EF-26A7-442A-BF53-541D8C8D95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1C2C52-3D0D-44D8-9B40-57D566F8E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E9F15A3-D229-4801-A16E-3BB25026C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C1B23D-FD8E-41B2-8EED-0C58C2EA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10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ED74E65-B456-430E-843E-7FA9DC00F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FD8438-A56D-44F7-880A-F0A74F4C3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F103D9-C27F-42AF-8C29-99EB0B55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766CB8-CE0A-40AE-BF5B-45F3623E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A3BD42-3C59-4CC0-9BC1-5072A807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78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6C92FF-848F-4706-80F2-0B4A9467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7F97CB-A7CC-4F84-B1AD-6F42D2406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888CC6-7857-4290-80B4-9C87743F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41E1BE-C2D0-47DD-9A63-E470EEC9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CDC23B-30DC-49FF-AC49-2BA1EE595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0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45C160-E042-4DA9-9C24-0650AE5CC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BAD8727-F45A-4ABD-98EB-4495713E8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C5438D-DBCE-43FD-9C39-E25ECE4D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00507C-FA17-43A1-9739-6F47A071B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3BBA12-0F90-4ED6-984A-FB0E08FB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45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A42D3F-3661-4294-A84E-B6BD90E98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91D4EA-01C5-403A-A90B-79DF1D014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3ADFE2A-AD77-4F0E-AC06-96583C909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E326585-294B-4579-A5AE-43DCB40E1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6BE610-C651-4403-83FA-88B3D9E82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6853C9-02CE-4283-A7FA-88337D4F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706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7D2C00-A3A1-4B0D-B73C-962E9549E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3CCE3B-D5C4-4EA1-9F62-50988D7F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DD5990B-4C02-4ABE-B32B-77FD4884D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0389CAD-10F0-4560-BF35-BE3D9FA77E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662934E-06AB-4726-AB35-300AA087A6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03B8A35-9BF1-4615-A3EE-16966180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ADFD3C5-D872-4A33-ADCC-F71DA520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100DF3C-02B4-4742-B51F-71AF8206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013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A7477D-4A0B-4342-BF30-D3DCD2553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2863DAF-2312-4208-8963-D655F3828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CC61F18-5326-4BC6-AE33-0C41F2BD1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9F45B80-A025-493A-9024-173F4168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90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2D3B417-C2B2-4A09-B517-B209A851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D819DDE-5194-4FDE-B575-8CEDEF56F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AAD28FA-FCA8-479C-9E1D-5A7DF0769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29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C83FC4-C2FA-45F7-AC9C-EBF1BD8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C83CD3B-00DA-4168-9104-B00691293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CBA41B6-73D8-4D16-A0DA-8397294CA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A0555C3-A983-4944-AD92-F7179F87B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55BDEE5-016E-4143-824B-1E3D4329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0940224-FEF1-4DF4-8E58-29189D48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60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F16565-8C4C-407D-BB97-F911F1DE8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957EB41-BC55-4E4B-AAF4-659EFBBDB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0FA0DD7-4FC5-4D31-A389-88E10F818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24B9B0-9C4D-428C-AE1B-934CA7711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6ADC319-5B88-4681-9DD7-203E75CB0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F2E115E-3F31-411D-A8F9-86809CCA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254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303472B-09E1-4B5D-8CB5-1029E7C56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48F778-E0EE-4A73-BAF6-0732B47F0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9F5EA6-1EEA-4087-B337-1D505E6D1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05BC1-64FA-46C4-9AE3-2A23A8EFE4AF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3FCE47-080E-4A4E-9D09-EE1A8C15D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A5F6A8-C75A-49D4-87C0-C29C9E531D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F0F1-28F1-4B7D-A924-F5FF1DC588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947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ko.wikipedia.org/wiki/%EC%8A%A4%EA%B0%80_%EC%9A%94%EC%8B%9C%ED%9E%88%EB%8D%B0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o.wikipedia.org/wiki/9%EC%9B%94_16%EC%9D%BC" TargetMode="External"/><Relationship Id="rId4" Type="http://schemas.openxmlformats.org/officeDocument/2006/relationships/hyperlink" Target="https://ko.wikipedia.org/wiki/2020%EB%85%8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yEgHwyxIMA&amp;feature=share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9A89038B-28BE-4928-891A-35CEF3BC6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ko-KR" altLang="en-US" sz="7200"/>
              <a:t>현대 일본정치의 특징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14F8016-9026-4D39-9841-1EA536903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ko-KR" altLang="en-US" sz="2800" dirty="0" err="1"/>
              <a:t>일본어일본학과</a:t>
            </a:r>
            <a:r>
              <a:rPr lang="ko-KR" altLang="en-US" sz="2800" dirty="0"/>
              <a:t> </a:t>
            </a:r>
            <a:r>
              <a:rPr lang="ko-KR" altLang="en-US" sz="2800" dirty="0" err="1"/>
              <a:t>류연주</a:t>
            </a:r>
            <a:endParaRPr lang="ko-KR" altLang="en-US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402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4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5FA9C435-7479-4EA1-9D6A-C12E2E48B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066" y="558635"/>
            <a:ext cx="9910296" cy="16365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ko-KR" altLang="en-US" sz="8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일본 정치 제도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FFA2612F-54DC-4965-B43C-4C3C06112B6A}"/>
              </a:ext>
            </a:extLst>
          </p:cNvPr>
          <p:cNvSpPr/>
          <p:nvPr/>
        </p:nvSpPr>
        <p:spPr>
          <a:xfrm>
            <a:off x="967226" y="2688931"/>
            <a:ext cx="2494030" cy="230100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ko-KR" altLang="en-US" sz="3200" b="1">
                <a:solidFill>
                  <a:schemeClr val="tx1"/>
                </a:solidFill>
              </a:rPr>
              <a:t>입법</a:t>
            </a:r>
            <a:endParaRPr lang="en-US" altLang="ko-KR" sz="3200" b="1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altLang="ko-KR" sz="3200" b="1">
                <a:solidFill>
                  <a:schemeClr val="tx1"/>
                </a:solidFill>
              </a:rPr>
              <a:t>-</a:t>
            </a:r>
            <a:r>
              <a:rPr lang="ko-KR" altLang="en-US" sz="3200" b="1">
                <a:solidFill>
                  <a:schemeClr val="tx1"/>
                </a:solidFill>
              </a:rPr>
              <a:t>국회</a:t>
            </a:r>
            <a:r>
              <a:rPr lang="en-US" altLang="ko-KR" sz="3200" b="1">
                <a:solidFill>
                  <a:schemeClr val="tx1"/>
                </a:solidFill>
              </a:rPr>
              <a:t>-</a:t>
            </a:r>
            <a:endParaRPr lang="ko-KR" altLang="en-US" sz="3200" b="1">
              <a:solidFill>
                <a:schemeClr val="tx1"/>
              </a:solidFill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FF8D6464-26F5-42B8-84B4-DEEC38A86E89}"/>
              </a:ext>
            </a:extLst>
          </p:cNvPr>
          <p:cNvSpPr/>
          <p:nvPr/>
        </p:nvSpPr>
        <p:spPr>
          <a:xfrm>
            <a:off x="8908389" y="2688933"/>
            <a:ext cx="2445411" cy="230099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ko-KR" altLang="en-US" sz="3200" b="1">
                <a:solidFill>
                  <a:schemeClr val="tx1"/>
                </a:solidFill>
              </a:rPr>
              <a:t>사법</a:t>
            </a:r>
            <a:endParaRPr lang="en-US" altLang="ko-KR" sz="3200" b="1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altLang="ko-KR" sz="3200" b="1">
                <a:solidFill>
                  <a:schemeClr val="tx1"/>
                </a:solidFill>
              </a:rPr>
              <a:t>-</a:t>
            </a:r>
            <a:r>
              <a:rPr lang="ko-KR" altLang="en-US" sz="3200" b="1">
                <a:solidFill>
                  <a:schemeClr val="tx1"/>
                </a:solidFill>
              </a:rPr>
              <a:t>대법원</a:t>
            </a:r>
            <a:r>
              <a:rPr lang="en-US" altLang="ko-KR" sz="2800" b="1">
                <a:solidFill>
                  <a:schemeClr val="tx1"/>
                </a:solidFill>
              </a:rPr>
              <a:t>-</a:t>
            </a:r>
            <a:endParaRPr lang="ko-KR" altLang="en-US" sz="3200" b="1">
              <a:solidFill>
                <a:schemeClr val="tx1"/>
              </a:solidFill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58C95F2D-147F-4788-9288-FE0F4B59A638}"/>
              </a:ext>
            </a:extLst>
          </p:cNvPr>
          <p:cNvSpPr/>
          <p:nvPr/>
        </p:nvSpPr>
        <p:spPr>
          <a:xfrm>
            <a:off x="4945288" y="2688931"/>
            <a:ext cx="2494030" cy="2301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ko-KR" altLang="en-US" sz="3200" b="1">
                <a:solidFill>
                  <a:schemeClr val="tx1"/>
                </a:solidFill>
              </a:rPr>
              <a:t>행정</a:t>
            </a:r>
            <a:endParaRPr lang="en-US" altLang="ko-KR" sz="3200" b="1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altLang="ko-KR" sz="3200" b="1">
                <a:solidFill>
                  <a:schemeClr val="tx1"/>
                </a:solidFill>
              </a:rPr>
              <a:t>-</a:t>
            </a:r>
            <a:r>
              <a:rPr lang="ko-KR" altLang="en-US" sz="3200" b="1">
                <a:solidFill>
                  <a:schemeClr val="tx1"/>
                </a:solidFill>
              </a:rPr>
              <a:t>내각</a:t>
            </a:r>
            <a:r>
              <a:rPr lang="en-US" altLang="ko-KR" sz="3200" b="1">
                <a:solidFill>
                  <a:schemeClr val="tx1"/>
                </a:solidFill>
              </a:rPr>
              <a:t>-</a:t>
            </a:r>
            <a:endParaRPr lang="ko-KR" altLang="en-US" sz="32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61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9D83DC8-C9C6-40D8-B5E6-CE7A2F00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49" y="1007018"/>
            <a:ext cx="4485861" cy="1088136"/>
          </a:xfrm>
        </p:spPr>
        <p:txBody>
          <a:bodyPr anchor="b">
            <a:normAutofit/>
          </a:bodyPr>
          <a:lstStyle/>
          <a:p>
            <a:r>
              <a:rPr lang="ko-KR" altLang="en-US" dirty="0"/>
              <a:t>국회</a:t>
            </a:r>
          </a:p>
        </p:txBody>
      </p:sp>
      <p:sp>
        <p:nvSpPr>
          <p:cNvPr id="41" name="Rectangle 37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F4F2C0-9A1E-4745-A0F8-C326A10EF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558020"/>
            <a:ext cx="5980064" cy="4109134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중의원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참의원 구성 양원제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국민 직접 선거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국민 대표 </a:t>
            </a:r>
            <a:endParaRPr lang="en-US" altLang="ko-KR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       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국회의원으로 </a:t>
            </a:r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구성</a:t>
            </a:r>
            <a:endParaRPr lang="en-US" altLang="ko-KR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중의원 의원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&amp;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참의원 의원</a:t>
            </a:r>
            <a:endParaRPr lang="en-US" altLang="ko-KR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       </a:t>
            </a:r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겸임불가</a:t>
            </a:r>
            <a:endParaRPr lang="ko-KR" altLang="en-US" dirty="0"/>
          </a:p>
        </p:txBody>
      </p:sp>
      <p:pic>
        <p:nvPicPr>
          <p:cNvPr id="5" name="그림 4" descr="실외, 건물, 도로, 전면이(가) 표시된 사진&#10;&#10;자동 생성된 설명">
            <a:extLst>
              <a:ext uri="{FF2B5EF4-FFF2-40B4-BE49-F238E27FC236}">
                <a16:creationId xmlns:a16="http://schemas.microsoft.com/office/drawing/2014/main" id="{E674A729-6082-4B7E-96A7-386883037E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2" r="13554"/>
          <a:stretch/>
        </p:blipFill>
        <p:spPr>
          <a:xfrm>
            <a:off x="6526306" y="10"/>
            <a:ext cx="5665694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6" name="화살표: 오른쪽 5">
            <a:extLst>
              <a:ext uri="{FF2B5EF4-FFF2-40B4-BE49-F238E27FC236}">
                <a16:creationId xmlns:a16="http://schemas.microsoft.com/office/drawing/2014/main" id="{1B3421B9-7E85-48E9-9831-2D8D656CD950}"/>
              </a:ext>
            </a:extLst>
          </p:cNvPr>
          <p:cNvSpPr/>
          <p:nvPr/>
        </p:nvSpPr>
        <p:spPr>
          <a:xfrm>
            <a:off x="960119" y="4353217"/>
            <a:ext cx="369407" cy="301472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3ECE22B7-409B-4A4E-A7A0-8816B49E7428}"/>
              </a:ext>
            </a:extLst>
          </p:cNvPr>
          <p:cNvSpPr/>
          <p:nvPr/>
        </p:nvSpPr>
        <p:spPr>
          <a:xfrm>
            <a:off x="926460" y="5930845"/>
            <a:ext cx="369407" cy="301472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9137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76F1A99-7005-4CC0-BA67-4ABEF2DFB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dirty="0"/>
              <a:t>국회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그림 4" descr="실외, 건물, 도로, 전면이(가) 표시된 사진&#10;&#10;자동 생성된 설명">
            <a:extLst>
              <a:ext uri="{FF2B5EF4-FFF2-40B4-BE49-F238E27FC236}">
                <a16:creationId xmlns:a16="http://schemas.microsoft.com/office/drawing/2014/main" id="{DD2FEC1C-35FB-4308-8696-C88588A0FB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9" r="13641"/>
          <a:stretch/>
        </p:blipFill>
        <p:spPr>
          <a:xfrm>
            <a:off x="9367988" y="4016628"/>
            <a:ext cx="2824011" cy="281989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064E62-9ACA-40B6-8412-EF043FB20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86" y="1825625"/>
            <a:ext cx="10961580" cy="4351338"/>
          </a:xfrm>
        </p:spPr>
        <p:txBody>
          <a:bodyPr>
            <a:normAutofit/>
          </a:bodyPr>
          <a:lstStyle/>
          <a:p>
            <a:pPr latinLnBrk="1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헌법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: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국회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'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국권의 최고 기관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’</a:t>
            </a:r>
          </a:p>
          <a:p>
            <a:pPr marL="0" indent="0" latinLnBrk="1">
              <a:lnSpc>
                <a:spcPct val="100000"/>
              </a:lnSpc>
              <a:spcAft>
                <a:spcPts val="800"/>
              </a:spcAft>
              <a:buNone/>
            </a:pP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－입법 기관</a:t>
            </a:r>
            <a:r>
              <a:rPr lang="en-US" altLang="ko-KR" sz="26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r>
              <a:rPr lang="ko-KR" altLang="en-US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정치적 권력</a:t>
            </a:r>
            <a:r>
              <a:rPr lang="en-US" altLang="ko-KR" sz="26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</a:t>
            </a:r>
            <a:endParaRPr lang="en-US" altLang="ko-KR" sz="2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 latinLnBrk="1">
              <a:lnSpc>
                <a:spcPct val="100000"/>
              </a:lnSpc>
              <a:spcAft>
                <a:spcPts val="800"/>
              </a:spcAft>
              <a:buNone/>
            </a:pPr>
            <a:endParaRPr lang="en-US" altLang="ko-KR" sz="2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ko-KR" altLang="ko-KR" sz="26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일본 국 헌법 제</a:t>
            </a:r>
            <a:r>
              <a:rPr lang="en-US" altLang="ko-KR" sz="26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41 </a:t>
            </a:r>
            <a:r>
              <a:rPr lang="ko-KR" altLang="ko-KR" sz="26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조</a:t>
            </a:r>
            <a:r>
              <a:rPr lang="en-US" altLang="ko-KR" sz="26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6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</a:t>
            </a:r>
            <a:r>
              <a:rPr lang="en-US" altLang="ko-KR" sz="26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4</a:t>
            </a:r>
            <a:r>
              <a:rPr lang="ko-KR" altLang="ko-KR" sz="26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장 </a:t>
            </a:r>
            <a:endParaRPr lang="en-US" altLang="ko-KR" sz="2600" b="1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－국회는 국권의 최고 기관으로서 국가의 유일한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r>
              <a:rPr lang="ko-KR" altLang="en-US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입법 기관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－</a:t>
            </a:r>
            <a:endParaRPr lang="en-US" altLang="ko-KR" sz="2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    ~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국회 조문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/ 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국회의 지위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입법권에 대한 규정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~</a:t>
            </a:r>
            <a:endParaRPr lang="ko-KR" altLang="ko-KR" sz="2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atinLnBrk="1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국권 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국가 권력 자체（＝국가</a:t>
            </a:r>
            <a:r>
              <a:rPr lang="en-US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통치권） </a:t>
            </a:r>
          </a:p>
        </p:txBody>
      </p:sp>
    </p:spTree>
    <p:extLst>
      <p:ext uri="{BB962C8B-B14F-4D97-AF65-F5344CB8AC3E}">
        <p14:creationId xmlns:p14="http://schemas.microsoft.com/office/powerpoint/2010/main" val="3112972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76F1A99-7005-4CC0-BA67-4ABEF2DFB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dirty="0"/>
              <a:t>양원제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4" name="표 4">
            <a:extLst>
              <a:ext uri="{FF2B5EF4-FFF2-40B4-BE49-F238E27FC236}">
                <a16:creationId xmlns:a16="http://schemas.microsoft.com/office/drawing/2014/main" id="{72D6DDC5-FD99-4E8F-90E3-A4FD233283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737409"/>
              </p:ext>
            </p:extLst>
          </p:nvPr>
        </p:nvGraphicFramePr>
        <p:xfrm>
          <a:off x="936842" y="1799193"/>
          <a:ext cx="10506715" cy="4403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749">
                  <a:extLst>
                    <a:ext uri="{9D8B030D-6E8A-4147-A177-3AD203B41FA5}">
                      <a16:colId xmlns:a16="http://schemas.microsoft.com/office/drawing/2014/main" val="1480849412"/>
                    </a:ext>
                  </a:extLst>
                </a:gridCol>
                <a:gridCol w="4207362">
                  <a:extLst>
                    <a:ext uri="{9D8B030D-6E8A-4147-A177-3AD203B41FA5}">
                      <a16:colId xmlns:a16="http://schemas.microsoft.com/office/drawing/2014/main" val="1176311761"/>
                    </a:ext>
                  </a:extLst>
                </a:gridCol>
                <a:gridCol w="4728604">
                  <a:extLst>
                    <a:ext uri="{9D8B030D-6E8A-4147-A177-3AD203B41FA5}">
                      <a16:colId xmlns:a16="http://schemas.microsoft.com/office/drawing/2014/main" val="1231564406"/>
                    </a:ext>
                  </a:extLst>
                </a:gridCol>
              </a:tblGrid>
              <a:tr h="788550">
                <a:tc>
                  <a:txBody>
                    <a:bodyPr/>
                    <a:lstStyle/>
                    <a:p>
                      <a:pPr algn="ctr"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dirty="0"/>
                        <a:t>중의원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dirty="0"/>
                        <a:t>참의원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94556"/>
                  </a:ext>
                </a:extLst>
              </a:tr>
              <a:tr h="3620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/>
                        <a:t>임기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4</a:t>
                      </a:r>
                      <a:r>
                        <a:rPr lang="ko-KR" altLang="en-US" sz="2800" dirty="0"/>
                        <a:t>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6</a:t>
                      </a:r>
                      <a:r>
                        <a:rPr lang="ko-KR" altLang="en-US" sz="2800" dirty="0"/>
                        <a:t>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741433"/>
                  </a:ext>
                </a:extLst>
              </a:tr>
              <a:tr h="3620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/>
                        <a:t>의원수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480</a:t>
                      </a:r>
                      <a:r>
                        <a:rPr lang="ko-KR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명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  <a:r>
                        <a:rPr lang="ko-KR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명</a:t>
                      </a:r>
                      <a:endParaRPr lang="ko-KR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106814"/>
                  </a:ext>
                </a:extLst>
              </a:tr>
              <a:tr h="7128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/>
                        <a:t>선거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dirty="0"/>
                        <a:t>소선거구제</a:t>
                      </a:r>
                      <a:r>
                        <a:rPr lang="en-US" altLang="ko-KR" sz="2800" dirty="0"/>
                        <a:t>,</a:t>
                      </a:r>
                      <a:r>
                        <a:rPr lang="ko-KR" altLang="en-US" sz="2800" dirty="0"/>
                        <a:t>비례대표제</a:t>
                      </a:r>
                      <a:r>
                        <a:rPr lang="en-US" altLang="ko-KR" sz="2800" dirty="0"/>
                        <a:t>,</a:t>
                      </a:r>
                      <a:r>
                        <a:rPr lang="ko-KR" altLang="en-US" sz="2800" dirty="0"/>
                        <a:t> 총선거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년에 </a:t>
                      </a:r>
                      <a:r>
                        <a:rPr lang="ko-KR" altLang="ko-KR" sz="2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 번 선거</a:t>
                      </a:r>
                      <a:r>
                        <a:rPr lang="ko-KR" altLang="en-US" sz="2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를</a:t>
                      </a:r>
                      <a:r>
                        <a:rPr lang="ko-KR" altLang="ko-KR" sz="2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통</a:t>
                      </a:r>
                      <a:r>
                        <a:rPr lang="ko-KR" altLang="en-US" sz="2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</a:t>
                      </a:r>
                      <a:endParaRPr lang="en-US" altLang="ko-KR" sz="28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ko-KR" sz="2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의원 절반 교체</a:t>
                      </a:r>
                      <a:endParaRPr lang="ko-KR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6095"/>
                  </a:ext>
                </a:extLst>
              </a:tr>
              <a:tr h="11919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/>
                        <a:t>역할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</a:pPr>
                      <a:r>
                        <a:rPr lang="ko-KR" altLang="en-US" sz="2800" dirty="0"/>
                        <a:t>법안제정</a:t>
                      </a:r>
                      <a:r>
                        <a:rPr lang="en-US" altLang="ko-KR" sz="2800" dirty="0"/>
                        <a:t>,</a:t>
                      </a:r>
                      <a:r>
                        <a:rPr lang="ko-KR" altLang="en-US" sz="2800" dirty="0"/>
                        <a:t>내각불신임안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중의원 제정 법안 확정</a:t>
                      </a:r>
                      <a:endParaRPr lang="en-US" altLang="ko-KR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실권</a:t>
                      </a:r>
                      <a:r>
                        <a:rPr lang="ko-KR" alt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 </a:t>
                      </a:r>
                      <a:r>
                        <a:rPr lang="ko-KR" altLang="ko-K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약</a:t>
                      </a:r>
                      <a:r>
                        <a:rPr lang="ko-KR" alt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함</a:t>
                      </a:r>
                      <a:endParaRPr lang="ko-KR" altLang="ko-KR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559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646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말풍선: 타원형 3">
            <a:extLst>
              <a:ext uri="{FF2B5EF4-FFF2-40B4-BE49-F238E27FC236}">
                <a16:creationId xmlns:a16="http://schemas.microsoft.com/office/drawing/2014/main" id="{D7CA9364-37EE-49FD-BBB5-5FB7A8549F97}"/>
              </a:ext>
            </a:extLst>
          </p:cNvPr>
          <p:cNvSpPr/>
          <p:nvPr/>
        </p:nvSpPr>
        <p:spPr>
          <a:xfrm>
            <a:off x="888688" y="4115170"/>
            <a:ext cx="10695582" cy="2109291"/>
          </a:xfrm>
          <a:prstGeom prst="wedgeEllipseCallout">
            <a:avLst>
              <a:gd name="adj1" fmla="val -57475"/>
              <a:gd name="adj2" fmla="val 7480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0F57CBF-BA71-4147-9D5E-078B4B551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내각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7C75EC-5CE3-49F3-840D-81B9704EA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12" y="1960260"/>
            <a:ext cx="10515600" cy="22022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ko-KR" sz="3600" dirty="0"/>
              <a:t>총리</a:t>
            </a:r>
            <a:r>
              <a:rPr lang="en-US" altLang="ko-KR" sz="3600" dirty="0"/>
              <a:t> &amp;</a:t>
            </a:r>
            <a:r>
              <a:rPr lang="ko-KR" altLang="ko-KR" sz="3600" dirty="0"/>
              <a:t> 국무 대신 합의체 구성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ko-KR" sz="3600" dirty="0"/>
              <a:t>일본의 내각</a:t>
            </a:r>
            <a:r>
              <a:rPr lang="en-US" altLang="ko-KR" sz="3600" dirty="0"/>
              <a:t> </a:t>
            </a:r>
            <a:r>
              <a:rPr lang="ko-KR" altLang="ko-KR" sz="3600" dirty="0"/>
              <a:t>법 제</a:t>
            </a:r>
            <a:r>
              <a:rPr lang="en-US" altLang="ko-KR" sz="3600" dirty="0"/>
              <a:t>9</a:t>
            </a:r>
            <a:r>
              <a:rPr lang="ko-KR" altLang="ko-KR" sz="3600" dirty="0"/>
              <a:t>조 규정</a:t>
            </a:r>
            <a:endParaRPr lang="en-US" altLang="ko-KR" sz="3600" dirty="0"/>
          </a:p>
          <a:p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E785F6-D254-41B4-97A1-DE8E0EEBAB06}"/>
              </a:ext>
            </a:extLst>
          </p:cNvPr>
          <p:cNvSpPr txBox="1"/>
          <p:nvPr/>
        </p:nvSpPr>
        <p:spPr>
          <a:xfrm>
            <a:off x="888688" y="4022238"/>
            <a:ext cx="10647431" cy="177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latinLnBrk="1">
              <a:lnSpc>
                <a:spcPct val="250000"/>
              </a:lnSpc>
            </a:pPr>
            <a:r>
              <a:rPr lang="en-US" altLang="ko-KR" sz="2400" dirty="0"/>
              <a:t>“</a:t>
            </a:r>
            <a:r>
              <a:rPr lang="ko-KR" altLang="ko-KR" sz="2400" dirty="0"/>
              <a:t>내각총리대신에게 사고가 있을 때</a:t>
            </a:r>
            <a:r>
              <a:rPr lang="en-US" altLang="ko-KR" sz="2400" dirty="0"/>
              <a:t>, </a:t>
            </a:r>
            <a:r>
              <a:rPr lang="ko-KR" altLang="ko-KR" sz="2400" dirty="0"/>
              <a:t>또는 내각총리대신이 자리를 비우거나 공석인 경우에 미리 정해진 국무대신이 임시로 총리대신의 직무를 수행한다</a:t>
            </a:r>
            <a:r>
              <a:rPr lang="en-US" altLang="ko-KR" sz="2400" dirty="0"/>
              <a:t>"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27813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각 삼각형 11">
            <a:extLst>
              <a:ext uri="{FF2B5EF4-FFF2-40B4-BE49-F238E27FC236}">
                <a16:creationId xmlns:a16="http://schemas.microsoft.com/office/drawing/2014/main" id="{BFAF72C3-FB22-45B8-8D51-D6F3ABADA41E}"/>
              </a:ext>
            </a:extLst>
          </p:cNvPr>
          <p:cNvSpPr/>
          <p:nvPr/>
        </p:nvSpPr>
        <p:spPr>
          <a:xfrm rot="16200000">
            <a:off x="9109406" y="3775407"/>
            <a:ext cx="3020886" cy="3144301"/>
          </a:xfrm>
          <a:prstGeom prst="rtTriangl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1B97628-01C5-44E5-8F98-93AC79B4F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총리대신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87FA90-9659-4C9C-B613-BF2C6D5A6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72206"/>
            <a:ext cx="6067483" cy="528762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dirty="0"/>
              <a:t> 내각총리대신</a:t>
            </a:r>
            <a:r>
              <a:rPr lang="en-US" altLang="ko-KR" dirty="0"/>
              <a:t>(</a:t>
            </a:r>
            <a:r>
              <a:rPr kumimoji="0" lang="ja-JP" altLang="ko-K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内閣総理大臣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dirty="0">
                <a:latin typeface="Arial" panose="020B0604020202020204" pitchFamily="34" charset="0"/>
              </a:rPr>
              <a:t>       </a:t>
            </a:r>
            <a:r>
              <a:rPr lang="ko-KR" altLang="en-US" sz="2400" dirty="0">
                <a:latin typeface="Arial" panose="020B0604020202020204" pitchFamily="34" charset="0"/>
              </a:rPr>
              <a:t>총리대신</a:t>
            </a:r>
            <a:r>
              <a:rPr lang="en-US" altLang="ko-KR" sz="2400" dirty="0">
                <a:latin typeface="Arial" panose="020B0604020202020204" pitchFamily="34" charset="0"/>
              </a:rPr>
              <a:t>(</a:t>
            </a:r>
            <a:r>
              <a:rPr kumimoji="0" lang="ja-JP" altLang="ko-K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総理大臣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=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수상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ja-JP" altLang="ko-K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首相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dirty="0">
                <a:latin typeface="Arial" panose="020B0604020202020204" pitchFamily="34" charset="0"/>
              </a:rPr>
              <a:t> 내각 국무대신 수장</a:t>
            </a:r>
            <a:endParaRPr lang="en-US" altLang="ko-KR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dirty="0">
                <a:latin typeface="Arial" panose="020B0604020202020204" pitchFamily="34" charset="0"/>
              </a:rPr>
              <a:t> 국회 의결 지명</a:t>
            </a:r>
            <a:r>
              <a:rPr lang="en-US" altLang="ko-KR" dirty="0">
                <a:latin typeface="Arial" panose="020B0604020202020204" pitchFamily="34" charset="0"/>
              </a:rPr>
              <a:t>, </a:t>
            </a:r>
            <a:r>
              <a:rPr lang="ko-KR" altLang="en-US" dirty="0">
                <a:latin typeface="Arial" panose="020B0604020202020204" pitchFamily="34" charset="0"/>
              </a:rPr>
              <a:t>천황 임명</a:t>
            </a:r>
            <a:endParaRPr lang="en-US" altLang="ko-KR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dirty="0">
                <a:latin typeface="Arial" panose="020B0604020202020204" pitchFamily="34" charset="0"/>
              </a:rPr>
              <a:t> 중의원 중 지명</a:t>
            </a:r>
            <a:endParaRPr lang="en-US" altLang="ko-KR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dirty="0">
                <a:latin typeface="Arial" panose="020B0604020202020204" pitchFamily="34" charset="0"/>
              </a:rPr>
              <a:t> 현재 일본의 최고지도자 </a:t>
            </a:r>
            <a:endParaRPr lang="en-US" altLang="ko-KR" dirty="0">
              <a:latin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latin typeface="Arial" panose="020B0604020202020204" pitchFamily="34" charset="0"/>
              </a:rPr>
              <a:t>     </a:t>
            </a:r>
            <a:r>
              <a:rPr lang="ko-K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외교적</a:t>
            </a:r>
            <a:r>
              <a:rPr lang="en-US" altLang="ko-KR" dirty="0">
                <a:solidFill>
                  <a:srgbClr val="FF0000"/>
                </a:solidFill>
                <a:latin typeface="Arial" panose="020B0604020202020204" pitchFamily="34" charset="0"/>
              </a:rPr>
              <a:t>,</a:t>
            </a:r>
            <a:r>
              <a:rPr lang="ko-K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정치적</a:t>
            </a:r>
            <a:r>
              <a:rPr lang="en-US" altLang="ko-KR" dirty="0">
                <a:solidFill>
                  <a:srgbClr val="FF0000"/>
                </a:solidFill>
                <a:latin typeface="Arial" panose="020B0604020202020204" pitchFamily="34" charset="0"/>
              </a:rPr>
              <a:t>,</a:t>
            </a:r>
            <a:r>
              <a:rPr lang="ko-K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군사적인 실권</a:t>
            </a:r>
            <a:endParaRPr lang="en-US" altLang="ko-KR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altLang="ko-KR" dirty="0">
              <a:latin typeface="Arial" panose="020B0604020202020204" pitchFamily="34" charset="0"/>
            </a:endParaRPr>
          </a:p>
          <a:p>
            <a:endParaRPr lang="ko-KR" altLang="en-US" dirty="0"/>
          </a:p>
        </p:txBody>
      </p:sp>
      <p:pic>
        <p:nvPicPr>
          <p:cNvPr id="8" name="그림 7" descr="사람, 정장, 남자, 넥타이이(가) 표시된 사진&#10;&#10;자동 생성된 설명">
            <a:extLst>
              <a:ext uri="{FF2B5EF4-FFF2-40B4-BE49-F238E27FC236}">
                <a16:creationId xmlns:a16="http://schemas.microsoft.com/office/drawing/2014/main" id="{381EF838-8AF0-47AD-951A-54D44CBAD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054" y="947107"/>
            <a:ext cx="3619501" cy="464502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9532F68-03B1-4CE2-A9CC-846D886F2845}"/>
              </a:ext>
            </a:extLst>
          </p:cNvPr>
          <p:cNvSpPr txBox="1"/>
          <p:nvPr/>
        </p:nvSpPr>
        <p:spPr>
          <a:xfrm>
            <a:off x="7244492" y="5502569"/>
            <a:ext cx="35566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ko-KR" altLang="ko-KR" b="1" dirty="0">
                <a:effectLst/>
              </a:rPr>
            </a:br>
            <a:r>
              <a:rPr lang="ko-KR" altLang="ko-KR" b="1" dirty="0" err="1">
                <a:effectLst/>
                <a:hlinkClick r:id="rId3" tooltip="스가 요시히데"/>
              </a:rPr>
              <a:t>스가</a:t>
            </a:r>
            <a:r>
              <a:rPr lang="ko-KR" altLang="ko-KR" b="1" dirty="0">
                <a:effectLst/>
                <a:hlinkClick r:id="rId3" tooltip="스가 요시히데"/>
              </a:rPr>
              <a:t> </a:t>
            </a:r>
            <a:r>
              <a:rPr lang="ko-KR" altLang="ko-KR" b="1" dirty="0" err="1">
                <a:effectLst/>
                <a:hlinkClick r:id="rId3" tooltip="스가 요시히데"/>
              </a:rPr>
              <a:t>요시히데</a:t>
            </a:r>
            <a:r>
              <a:rPr lang="ko-KR" altLang="ko-KR" b="1" dirty="0">
                <a:effectLst/>
              </a:rPr>
              <a:t>(제99대)</a:t>
            </a:r>
            <a:br>
              <a:rPr lang="ko-KR" altLang="ko-KR" dirty="0">
                <a:effectLst/>
              </a:rPr>
            </a:br>
            <a:r>
              <a:rPr lang="ko-KR" altLang="ko-KR" dirty="0">
                <a:effectLst/>
              </a:rPr>
              <a:t> </a:t>
            </a:r>
            <a:r>
              <a:rPr lang="ko-KR" altLang="ko-KR" dirty="0">
                <a:effectLst/>
                <a:hlinkClick r:id="rId4" tooltip="2020년"/>
              </a:rPr>
              <a:t>2020년</a:t>
            </a:r>
            <a:r>
              <a:rPr lang="ko-KR" altLang="ko-KR" dirty="0">
                <a:effectLst/>
              </a:rPr>
              <a:t> </a:t>
            </a:r>
            <a:r>
              <a:rPr lang="ko-KR" altLang="ko-KR" dirty="0">
                <a:effectLst/>
                <a:hlinkClick r:id="rId5" tooltip="9월 16일"/>
              </a:rPr>
              <a:t>9월 16일</a:t>
            </a:r>
            <a:r>
              <a:rPr lang="ko-KR" altLang="ko-KR" dirty="0">
                <a:effectLst/>
              </a:rPr>
              <a:t> 취임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1992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22D572A-15C2-401E-8DFB-223FFB62B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ko-KR" altLang="en-US" sz="4000" dirty="0"/>
              <a:t>대법원</a:t>
            </a:r>
          </a:p>
        </p:txBody>
      </p:sp>
      <p:grpSp>
        <p:nvGrpSpPr>
          <p:cNvPr id="205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4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3A6BEA-B639-4750-AC6F-2DE372035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824" y="1968482"/>
            <a:ext cx="5499578" cy="463441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kern="0" dirty="0">
                <a:effectLst/>
                <a:latin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kern="0" dirty="0">
                <a:effectLst/>
                <a:latin typeface="맑은 고딕" panose="020B0503020000020004" pitchFamily="50" charset="-127"/>
                <a:cs typeface="Arial" panose="020B0604020202020204" pitchFamily="34" charset="0"/>
              </a:rPr>
              <a:t>구성</a:t>
            </a:r>
            <a:endParaRPr lang="en-US" altLang="ko-KR" sz="2400" kern="0" dirty="0">
              <a:effectLst/>
              <a:latin typeface="맑은 고딕" panose="020B0503020000020004" pitchFamily="50" charset="-127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400" kern="0" dirty="0">
                <a:latin typeface="맑은 고딕" panose="020B0503020000020004" pitchFamily="50" charset="-127"/>
                <a:cs typeface="Arial" panose="020B0604020202020204" pitchFamily="34" charset="0"/>
              </a:rPr>
              <a:t>대법원장 </a:t>
            </a:r>
            <a:r>
              <a:rPr lang="en-US" altLang="ko-KR" sz="2400" kern="0" dirty="0">
                <a:latin typeface="맑은 고딕" panose="020B0503020000020004" pitchFamily="50" charset="-127"/>
                <a:cs typeface="Arial" panose="020B0604020202020204" pitchFamily="34" charset="0"/>
              </a:rPr>
              <a:t>&amp; </a:t>
            </a:r>
            <a:r>
              <a:rPr lang="ko-KR" altLang="en-US" sz="2400" kern="0" dirty="0">
                <a:latin typeface="맑은 고딕" panose="020B0503020000020004" pitchFamily="50" charset="-127"/>
                <a:cs typeface="Arial" panose="020B0604020202020204" pitchFamily="34" charset="0"/>
              </a:rPr>
              <a:t>기타 대법원 판사</a:t>
            </a:r>
            <a:endParaRPr lang="en-US" altLang="ko-KR" sz="2400" kern="0" dirty="0">
              <a:latin typeface="맑은 고딕" panose="020B0503020000020004" pitchFamily="50" charset="-127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kern="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kern="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임명</a:t>
            </a:r>
            <a:endParaRPr lang="en-US" altLang="ko-KR" sz="2400" kern="0" dirty="0">
              <a:effectLst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ko-KR" sz="2400" kern="0" dirty="0">
                <a:effectLst/>
                <a:latin typeface="+mn-ea"/>
                <a:cs typeface="Arial" panose="020B0604020202020204" pitchFamily="34" charset="0"/>
              </a:rPr>
              <a:t>대법원장</a:t>
            </a:r>
            <a:r>
              <a:rPr lang="en-US" altLang="ko-KR" sz="2400" kern="0" dirty="0">
                <a:effectLst/>
                <a:latin typeface="+mn-ea"/>
                <a:cs typeface="Arial" panose="020B0604020202020204" pitchFamily="34" charset="0"/>
              </a:rPr>
              <a:t> :</a:t>
            </a:r>
            <a:r>
              <a:rPr lang="ko-KR" altLang="ko-KR" sz="2400" kern="0" dirty="0">
                <a:effectLst/>
                <a:latin typeface="+mn-ea"/>
                <a:cs typeface="Arial" panose="020B0604020202020204" pitchFamily="34" charset="0"/>
              </a:rPr>
              <a:t> 내각 </a:t>
            </a:r>
            <a:r>
              <a:rPr lang="ko-KR" altLang="en-US" sz="2400" kern="0" dirty="0">
                <a:latin typeface="+mn-ea"/>
                <a:cs typeface="Arial" panose="020B0604020202020204" pitchFamily="34" charset="0"/>
              </a:rPr>
              <a:t>지명</a:t>
            </a:r>
            <a:r>
              <a:rPr lang="en-US" altLang="ko-KR" sz="2400" kern="0" dirty="0">
                <a:effectLst/>
                <a:latin typeface="+mn-ea"/>
                <a:cs typeface="Arial" panose="020B0604020202020204" pitchFamily="34" charset="0"/>
              </a:rPr>
              <a:t>,</a:t>
            </a:r>
            <a:r>
              <a:rPr lang="ko-KR" altLang="ko-KR" sz="2400" kern="0" dirty="0">
                <a:effectLst/>
                <a:latin typeface="+mn-ea"/>
                <a:cs typeface="Arial" panose="020B0604020202020204" pitchFamily="34" charset="0"/>
              </a:rPr>
              <a:t> 천황 </a:t>
            </a:r>
            <a:r>
              <a:rPr lang="ko-KR" altLang="en-US" sz="2400" kern="0" dirty="0">
                <a:latin typeface="+mn-ea"/>
                <a:cs typeface="Arial" panose="020B0604020202020204" pitchFamily="34" charset="0"/>
              </a:rPr>
              <a:t>임명</a:t>
            </a:r>
            <a:endParaRPr lang="en-US" altLang="ko-KR" sz="2400" kern="0" dirty="0">
              <a:effectLst/>
              <a:latin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400" kern="0" dirty="0">
                <a:effectLst/>
                <a:latin typeface="+mn-ea"/>
                <a:cs typeface="Arial" panose="020B0604020202020204" pitchFamily="34" charset="0"/>
              </a:rPr>
              <a:t>기타 대법원 판사 </a:t>
            </a:r>
            <a:r>
              <a:rPr lang="en-US" altLang="ko-KR" sz="2400" kern="0" dirty="0">
                <a:effectLst/>
                <a:latin typeface="+mn-ea"/>
                <a:cs typeface="Arial" panose="020B0604020202020204" pitchFamily="34" charset="0"/>
              </a:rPr>
              <a:t>: </a:t>
            </a:r>
            <a:r>
              <a:rPr lang="ko-KR" altLang="en-US" sz="2400" kern="0" dirty="0">
                <a:effectLst/>
                <a:latin typeface="+mn-ea"/>
                <a:cs typeface="Arial" panose="020B0604020202020204" pitchFamily="34" charset="0"/>
              </a:rPr>
              <a:t>내각 임명</a:t>
            </a:r>
            <a:endParaRPr lang="en-US" altLang="ko-KR" sz="2400" kern="0" dirty="0">
              <a:effectLst/>
              <a:latin typeface="+mn-ea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400" kern="0" dirty="0">
                <a:effectLst/>
                <a:ea typeface="맑은 고딕" panose="020B0503020000020004" pitchFamily="50" charset="-127"/>
                <a:cs typeface="Arial" panose="020B0604020202020204" pitchFamily="34" charset="0"/>
              </a:rPr>
              <a:t>- </a:t>
            </a:r>
            <a:r>
              <a:rPr lang="ko-KR" altLang="ko-KR" sz="2400" kern="0" dirty="0">
                <a:effectLst/>
                <a:ea typeface="맑은 고딕" panose="020B0503020000020004" pitchFamily="50" charset="-127"/>
                <a:cs typeface="Arial" panose="020B0604020202020204" pitchFamily="34" charset="0"/>
              </a:rPr>
              <a:t>임명 후 국민 심사</a:t>
            </a:r>
            <a:endParaRPr lang="ko-KR" altLang="en-US" sz="24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실외, 건물, 잔디, 집이(가) 표시된 사진&#10;&#10;자동 생성된 설명">
            <a:extLst>
              <a:ext uri="{FF2B5EF4-FFF2-40B4-BE49-F238E27FC236}">
                <a16:creationId xmlns:a16="http://schemas.microsoft.com/office/drawing/2014/main" id="{BEAC86FE-102A-44FC-84DF-78CECC36CA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" r="22314" b="-1"/>
          <a:stretch/>
        </p:blipFill>
        <p:spPr bwMode="auto">
          <a:xfrm>
            <a:off x="6142748" y="948040"/>
            <a:ext cx="5260450" cy="509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03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4A51CC5-F19A-4CDF-8FFF-76BBAFDE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FFFF"/>
                </a:solidFill>
              </a:rPr>
              <a:t>의원내각제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CB24D1-E6BF-4D11-B6E7-C2A49318B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4630" y="1246743"/>
            <a:ext cx="4253516" cy="103084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ko-KR" altLang="ko-KR" sz="36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국회와 내각의 </a:t>
            </a:r>
            <a:r>
              <a:rPr lang="ko-KR" altLang="en-US" sz="36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연대</a:t>
            </a:r>
            <a:endParaRPr lang="en-US" altLang="ko-KR" sz="3600" b="1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7" name="내용 개체 틀 5">
            <a:extLst>
              <a:ext uri="{FF2B5EF4-FFF2-40B4-BE49-F238E27FC236}">
                <a16:creationId xmlns:a16="http://schemas.microsoft.com/office/drawing/2014/main" id="{FBEA8626-89D1-457B-89B1-8F6A60FC702B}"/>
              </a:ext>
            </a:extLst>
          </p:cNvPr>
          <p:cNvSpPr txBox="1">
            <a:spLocks/>
          </p:cNvSpPr>
          <p:nvPr/>
        </p:nvSpPr>
        <p:spPr>
          <a:xfrm>
            <a:off x="7954374" y="2931692"/>
            <a:ext cx="3679461" cy="243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ko-KR" altLang="en-US" sz="3600" dirty="0"/>
              <a:t>내각</a:t>
            </a:r>
            <a:endParaRPr lang="en-US" altLang="ko-KR" sz="3600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ko-KR" altLang="en-US" sz="3600" dirty="0"/>
              <a:t>국회해산권</a:t>
            </a:r>
          </a:p>
        </p:txBody>
      </p:sp>
      <p:sp>
        <p:nvSpPr>
          <p:cNvPr id="4" name="내용 개체 틀 5">
            <a:extLst>
              <a:ext uri="{FF2B5EF4-FFF2-40B4-BE49-F238E27FC236}">
                <a16:creationId xmlns:a16="http://schemas.microsoft.com/office/drawing/2014/main" id="{FF233C4F-DAF7-47DF-97BD-5DD5990CE8EB}"/>
              </a:ext>
            </a:extLst>
          </p:cNvPr>
          <p:cNvSpPr txBox="1">
            <a:spLocks/>
          </p:cNvSpPr>
          <p:nvPr/>
        </p:nvSpPr>
        <p:spPr>
          <a:xfrm>
            <a:off x="4170319" y="2931693"/>
            <a:ext cx="3679461" cy="243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ko-KR" altLang="en-US" sz="3600" dirty="0"/>
              <a:t>국회</a:t>
            </a:r>
            <a:endParaRPr lang="en-US" altLang="ko-KR" sz="3600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ko-KR" altLang="en-US" sz="3600" dirty="0"/>
              <a:t>내각불신임권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EDF780F-AAC7-4E4B-8084-7574CF22C0B5}"/>
              </a:ext>
            </a:extLst>
          </p:cNvPr>
          <p:cNvCxnSpPr>
            <a:cxnSpLocks/>
          </p:cNvCxnSpPr>
          <p:nvPr/>
        </p:nvCxnSpPr>
        <p:spPr>
          <a:xfrm>
            <a:off x="7954374" y="2931692"/>
            <a:ext cx="0" cy="27903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73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6E92C8F-5AE7-4E8B-8682-E9154D0A2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83" y="644897"/>
            <a:ext cx="8232296" cy="1337699"/>
          </a:xfrm>
        </p:spPr>
        <p:txBody>
          <a:bodyPr anchor="b">
            <a:normAutofit/>
          </a:bodyPr>
          <a:lstStyle/>
          <a:p>
            <a:r>
              <a:rPr lang="ko-KR" altLang="en-US" sz="6000" dirty="0"/>
              <a:t>상징천황제</a:t>
            </a:r>
          </a:p>
        </p:txBody>
      </p:sp>
      <p:pic>
        <p:nvPicPr>
          <p:cNvPr id="5" name="그림 4" descr="창문이(가) 표시된 사진&#10;&#10;자동 생성된 설명">
            <a:extLst>
              <a:ext uri="{FF2B5EF4-FFF2-40B4-BE49-F238E27FC236}">
                <a16:creationId xmlns:a16="http://schemas.microsoft.com/office/drawing/2014/main" id="{CA6651CF-0B26-4CD0-87E8-C696619977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7" b="2236"/>
          <a:stretch/>
        </p:blipFill>
        <p:spPr>
          <a:xfrm>
            <a:off x="8201649" y="743617"/>
            <a:ext cx="2935720" cy="2799692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D79613-AD77-496C-978B-A8B143E7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20" y="2004218"/>
            <a:ext cx="9511994" cy="4480308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헌법 제 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조 </a:t>
            </a:r>
            <a:endParaRPr lang="en-US" altLang="ko-KR" sz="2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altLang="ko-KR" sz="2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‘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일본국의 </a:t>
            </a:r>
            <a:r>
              <a:rPr lang="ko-KR" altLang="ko-KR" sz="2400" kern="1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상징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이고 일본 국민 통합의 </a:t>
            </a:r>
            <a:r>
              <a:rPr lang="ko-KR" altLang="ko-KR" sz="2400" kern="1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상징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 지위에 있는 천황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’ </a:t>
            </a:r>
            <a:endParaRPr lang="ko-KR" altLang="ko-KR" sz="2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ko-KR" sz="24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제 </a:t>
            </a: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3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조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lang="en-US" altLang="ko-KR" sz="24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  ‘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내각의 조언과 승인을 필요로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한다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517859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8AC1C7F1-DA7D-4F67-96D7-BADD60DCD8C6}"/>
              </a:ext>
            </a:extLst>
          </p:cNvPr>
          <p:cNvSpPr/>
          <p:nvPr/>
        </p:nvSpPr>
        <p:spPr>
          <a:xfrm>
            <a:off x="444202" y="365125"/>
            <a:ext cx="11427011" cy="59047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6E92C8F-5AE7-4E8B-8682-E9154D0A2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상징천황제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D79613-AD77-496C-978B-A8B143E7E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제 </a:t>
            </a:r>
            <a:r>
              <a:rPr lang="en-US" altLang="ko-KR" sz="24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4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조 </a:t>
            </a:r>
            <a:endParaRPr lang="en-US" altLang="ko-KR" sz="24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천황은 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‘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국정에 관한 권능을 전혀 갖지 않는다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’</a:t>
            </a:r>
            <a:endParaRPr lang="en-US" altLang="ko-KR" sz="2400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 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7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조 </a:t>
            </a:r>
            <a:endParaRPr lang="en-US" altLang="ko-KR" sz="2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‘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내각의 조언과 승인에 의해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법률이나 조약의 공포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국회가 지명하 내각 총리대신의 임명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국회의 소집 등의 </a:t>
            </a:r>
            <a:r>
              <a:rPr lang="ko-KR" altLang="ko-KR" sz="2400" kern="1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국사행위의 제한된 권한을 가진다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.’</a:t>
            </a:r>
          </a:p>
        </p:txBody>
      </p:sp>
      <p:pic>
        <p:nvPicPr>
          <p:cNvPr id="7" name="그림 6" descr="창문이(가) 표시된 사진&#10;&#10;자동 생성된 설명">
            <a:extLst>
              <a:ext uri="{FF2B5EF4-FFF2-40B4-BE49-F238E27FC236}">
                <a16:creationId xmlns:a16="http://schemas.microsoft.com/office/drawing/2014/main" id="{3EEDF6DE-CCD5-487B-9933-240D40E1D6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7" b="2236"/>
          <a:stretch/>
        </p:blipFill>
        <p:spPr>
          <a:xfrm>
            <a:off x="8201649" y="743617"/>
            <a:ext cx="2935720" cy="279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8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408DA9E-4370-4BBB-AAC8-5E9186A94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ko-KR" altLang="en-US" sz="480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43D694-AC1B-47F9-9CF7-D38446657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890056"/>
            <a:ext cx="5665354" cy="4780013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1. </a:t>
            </a:r>
            <a:r>
              <a:rPr lang="ko-KR" altLang="en-US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일본국가의 특징</a:t>
            </a:r>
            <a:endParaRPr lang="en-US" altLang="ko-KR" sz="2100" b="1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- </a:t>
            </a:r>
            <a:r>
              <a:rPr lang="ko-KR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민주주의 국가</a:t>
            </a:r>
            <a:r>
              <a:rPr lang="en-US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입헌주의 국가</a:t>
            </a:r>
            <a:r>
              <a:rPr lang="en-US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법치국가</a:t>
            </a:r>
            <a:endParaRPr lang="ko-KR" altLang="ko-KR" sz="21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2. </a:t>
            </a:r>
            <a:r>
              <a:rPr lang="ko-KR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권력 분립 체제</a:t>
            </a:r>
            <a:endParaRPr lang="en-US" altLang="ko-KR" sz="2100" b="1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- </a:t>
            </a:r>
            <a:r>
              <a:rPr lang="ko-KR" altLang="en-US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입법권</a:t>
            </a:r>
            <a:r>
              <a:rPr lang="en-US" altLang="ko-KR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r>
              <a:rPr lang="ko-KR" altLang="en-US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행정권</a:t>
            </a:r>
            <a:r>
              <a:rPr lang="en-US" altLang="ko-KR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r>
              <a:rPr lang="ko-KR" altLang="en-US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사법권</a:t>
            </a:r>
            <a:endParaRPr lang="en-US" altLang="ko-KR" sz="2100" b="1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3. </a:t>
            </a:r>
            <a:r>
              <a:rPr lang="ko-KR" altLang="ko-KR" sz="21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정치제도</a:t>
            </a:r>
            <a:endParaRPr lang="en-US" altLang="ko-KR" sz="2100" b="1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-</a:t>
            </a:r>
            <a:r>
              <a:rPr lang="ko-KR" altLang="en-US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국회</a:t>
            </a:r>
            <a:r>
              <a:rPr lang="en-US" altLang="ko-KR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r>
              <a:rPr lang="ko-KR" altLang="en-US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내각</a:t>
            </a:r>
            <a:r>
              <a:rPr lang="en-US" altLang="ko-KR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r>
              <a:rPr lang="ko-KR" altLang="en-US" sz="21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대법원</a:t>
            </a:r>
            <a:endParaRPr lang="en-US" altLang="ko-KR" sz="2100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17854B5-DFD8-43CC-B581-B5CE99581293}"/>
              </a:ext>
            </a:extLst>
          </p:cNvPr>
          <p:cNvSpPr txBox="1"/>
          <p:nvPr/>
        </p:nvSpPr>
        <p:spPr>
          <a:xfrm>
            <a:off x="6625192" y="2519294"/>
            <a:ext cx="5345409" cy="332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US" altLang="ko-KR" sz="22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4</a:t>
            </a:r>
            <a:r>
              <a:rPr lang="en-US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의원 내각제</a:t>
            </a:r>
            <a:endParaRPr lang="en-US" altLang="ko-KR" sz="2200" b="1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en-US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5. </a:t>
            </a:r>
            <a:r>
              <a:rPr lang="ko-KR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상징천황제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en-US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6. </a:t>
            </a:r>
            <a:r>
              <a:rPr lang="ko-KR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일본</a:t>
            </a:r>
            <a:r>
              <a:rPr lang="en-US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55</a:t>
            </a:r>
            <a:r>
              <a:rPr lang="ko-KR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 체제</a:t>
            </a:r>
            <a:endParaRPr lang="en-US" altLang="ko-KR" sz="2200" b="1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en-US" altLang="ko-KR" sz="22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7.</a:t>
            </a:r>
            <a:r>
              <a:rPr lang="ko-KR" altLang="en-US" sz="22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일본 현대 정치사 </a:t>
            </a:r>
            <a:r>
              <a:rPr lang="en-US" altLang="ko-KR" sz="22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–</a:t>
            </a:r>
            <a:r>
              <a:rPr lang="ko-KR" altLang="en-US" sz="22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동영상</a:t>
            </a:r>
            <a:r>
              <a:rPr lang="en-US" altLang="ko-KR" sz="22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91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6E92C8F-5AE7-4E8B-8682-E9154D0A2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ko-KR" altLang="en-US" sz="5200" dirty="0"/>
              <a:t>상징천황제</a:t>
            </a:r>
          </a:p>
        </p:txBody>
      </p:sp>
      <p:pic>
        <p:nvPicPr>
          <p:cNvPr id="5" name="그림 4" descr="정장, 사람, 실내, 테이블이(가) 표시된 사진&#10;&#10;자동 생성된 설명">
            <a:extLst>
              <a:ext uri="{FF2B5EF4-FFF2-40B4-BE49-F238E27FC236}">
                <a16:creationId xmlns:a16="http://schemas.microsoft.com/office/drawing/2014/main" id="{C68EEA5E-A019-47A3-8EC4-964CCC389D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9" r="396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D79613-AD77-496C-978B-A8B143E7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6" y="2883445"/>
            <a:ext cx="6272784" cy="370808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만세일계</a:t>
            </a:r>
            <a:endParaRPr lang="en-US" altLang="ko-KR" sz="2400" dirty="0">
              <a:effectLst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ko-KR" sz="24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sz="24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세습에</a:t>
            </a:r>
            <a:r>
              <a:rPr lang="ko-KR" altLang="ko-KR" sz="2400" dirty="0">
                <a:effectLst/>
                <a:ea typeface="Arial" panose="020B0604020202020204" pitchFamily="34" charset="0"/>
              </a:rPr>
              <a:t> </a:t>
            </a:r>
            <a:r>
              <a:rPr lang="ko-KR" altLang="ko-KR" sz="24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의</a:t>
            </a:r>
            <a:r>
              <a:rPr lang="ko-KR" altLang="en-US" sz="24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한</a:t>
            </a:r>
            <a:r>
              <a:rPr lang="ko-KR" altLang="ko-KR" sz="2400" dirty="0">
                <a:effectLst/>
                <a:ea typeface="Arial" panose="020B0604020202020204" pitchFamily="34" charset="0"/>
              </a:rPr>
              <a:t> </a:t>
            </a:r>
            <a:r>
              <a:rPr lang="ko-KR" altLang="ko-KR" sz="24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계승</a:t>
            </a:r>
            <a:endParaRPr lang="en-US" altLang="ko-KR" sz="2400" dirty="0"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현재 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126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대 </a:t>
            </a:r>
            <a:r>
              <a:rPr lang="ko-KR" altLang="ko-KR" sz="2400" dirty="0" err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나루히토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천황</a:t>
            </a:r>
            <a:endParaRPr lang="en-US" altLang="ko-KR" sz="24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2019</a:t>
            </a:r>
            <a:r>
              <a:rPr lang="en-US" altLang="ko-KR" sz="2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5</a:t>
            </a:r>
            <a:r>
              <a:rPr lang="en-US" altLang="ko-KR" sz="2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24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en-US" sz="24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2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~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레이와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令和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시대 개막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~</a:t>
            </a:r>
            <a:endParaRPr lang="ko-KR" altLang="ko-KR" sz="2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62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D3D798-4647-4782-B63C-4725E8113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ko-KR" altLang="en-US" dirty="0"/>
              <a:t>일본 </a:t>
            </a:r>
            <a:r>
              <a:rPr lang="en-US" altLang="ko-KR" dirty="0"/>
              <a:t>55</a:t>
            </a:r>
            <a:r>
              <a:rPr lang="ko-KR" altLang="en-US" dirty="0"/>
              <a:t>년 체제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296BC3-BB4B-4144-AE55-D071DCBD0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0" y="2438400"/>
            <a:ext cx="6674937" cy="416996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일본의 자민당 장기집권 체제</a:t>
            </a:r>
            <a:endParaRPr lang="en-US" altLang="ko-KR" sz="2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자민당</a:t>
            </a:r>
            <a:endParaRPr lang="en-US" altLang="ko-KR" sz="2400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1955</a:t>
            </a:r>
            <a:r>
              <a:rPr lang="ko-KR" altLang="en-US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 탄생</a:t>
            </a:r>
            <a:endParaRPr lang="en-US" altLang="ko-KR" sz="2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보수정당 자유당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+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일본민주당 합당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400" dirty="0"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=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자유민주당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자민당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탄생</a:t>
            </a:r>
            <a:endParaRPr lang="en-US" altLang="ko-KR" sz="24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집권 자민당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&amp;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야당 사회당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55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년 체제 </a:t>
            </a:r>
            <a:endParaRPr lang="ko-KR" altLang="en-US" sz="2400" dirty="0"/>
          </a:p>
        </p:txBody>
      </p:sp>
      <p:pic>
        <p:nvPicPr>
          <p:cNvPr id="5" name="그림 4" descr="표지판, 텍스트, 손, 시계이(가) 표시된 사진&#10;&#10;자동 생성된 설명">
            <a:extLst>
              <a:ext uri="{FF2B5EF4-FFF2-40B4-BE49-F238E27FC236}">
                <a16:creationId xmlns:a16="http://schemas.microsoft.com/office/drawing/2014/main" id="{76BBF11B-F2B7-4E38-82A8-7B16A8335D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0" r="40700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5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626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7AFB9A-7364-478C-B48B-8523CDD9A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36678033-86B6-40E6-BE90-78D8ED4E3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096002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D2542E1A-076E-4A34-BB67-2BF961754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5370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DD3D798-4647-4782-B63C-4725E8113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3" y="859536"/>
            <a:ext cx="4832802" cy="1243584"/>
          </a:xfrm>
        </p:spPr>
        <p:txBody>
          <a:bodyPr>
            <a:normAutofit/>
          </a:bodyPr>
          <a:lstStyle/>
          <a:p>
            <a:r>
              <a:rPr lang="ko-KR" altLang="en-US" dirty="0"/>
              <a:t>일본 </a:t>
            </a:r>
            <a:r>
              <a:rPr lang="en-US" altLang="ko-KR" dirty="0"/>
              <a:t>55</a:t>
            </a:r>
            <a:r>
              <a:rPr lang="ko-KR" altLang="en-US" dirty="0" err="1"/>
              <a:t>년체제</a:t>
            </a:r>
            <a:endParaRPr lang="ko-KR" alt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296BC3-BB4B-4144-AE55-D071DCBD0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173" y="2040871"/>
            <a:ext cx="5755671" cy="48581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1955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~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자민당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당 유지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지배체제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공고</a:t>
            </a:r>
            <a:endParaRPr lang="en-US" altLang="ko-KR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2009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 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~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민주당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정권 교체</a:t>
            </a:r>
            <a:r>
              <a:rPr lang="en-US" altLang="ko-KR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      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장기집권 체제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종료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2012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 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~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총선 단독 과반 확보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      3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4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개월 만에 정권 탈환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lang="ko-KR" altLang="ko-KR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  <p:pic>
        <p:nvPicPr>
          <p:cNvPr id="7" name="그림 6" descr="표지판, 텍스트, 손, 시계이(가) 표시된 사진&#10;&#10;자동 생성된 설명">
            <a:extLst>
              <a:ext uri="{FF2B5EF4-FFF2-40B4-BE49-F238E27FC236}">
                <a16:creationId xmlns:a16="http://schemas.microsoft.com/office/drawing/2014/main" id="{7DB56EF0-0812-482A-8CB6-F32EE38F7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368" y="752922"/>
            <a:ext cx="5135719" cy="2272555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A6A2D4C5-592A-4FCF-9C40-7E562F0B61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913" y="3778399"/>
            <a:ext cx="5135719" cy="199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91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내용 개체 틀 6" descr="텍스트이(가) 표시된 사진&#10;&#10;자동 생성된 설명">
            <a:extLst>
              <a:ext uri="{FF2B5EF4-FFF2-40B4-BE49-F238E27FC236}">
                <a16:creationId xmlns:a16="http://schemas.microsoft.com/office/drawing/2014/main" id="{434F9D6B-7A59-490E-B5A9-E40DF06F21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183" r="17273" b="4310"/>
          <a:stretch/>
        </p:blipFill>
        <p:spPr>
          <a:xfrm>
            <a:off x="3595891" y="10"/>
            <a:ext cx="8596107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5820CFF-495C-4E4C-8DB8-53559AB8C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710" y="1004157"/>
            <a:ext cx="3977360" cy="1281843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ko-KR" altLang="en-US" sz="4000" dirty="0"/>
              <a:t>일본현대정치사</a:t>
            </a:r>
            <a:endParaRPr lang="en-US" altLang="ko-KR" sz="3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2F4B22-5092-43C4-9F59-9180B2040673}"/>
              </a:ext>
            </a:extLst>
          </p:cNvPr>
          <p:cNvSpPr txBox="1"/>
          <p:nvPr/>
        </p:nvSpPr>
        <p:spPr>
          <a:xfrm>
            <a:off x="371094" y="2718054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3200" dirty="0">
                <a:hlinkClick r:id="rId3"/>
              </a:rPr>
              <a:t>https://www.youtube.com/watch?v=MyEgHwyxIMA&amp;feature=share</a:t>
            </a:r>
            <a:r>
              <a:rPr lang="en-US" altLang="ko-K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7517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제목 2">
            <a:extLst>
              <a:ext uri="{FF2B5EF4-FFF2-40B4-BE49-F238E27FC236}">
                <a16:creationId xmlns:a16="http://schemas.microsoft.com/office/drawing/2014/main" id="{6BC14033-B566-4B01-9B81-1684FEA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감사합니다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92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순서도: 대체 처리 4">
            <a:extLst>
              <a:ext uri="{FF2B5EF4-FFF2-40B4-BE49-F238E27FC236}">
                <a16:creationId xmlns:a16="http://schemas.microsoft.com/office/drawing/2014/main" id="{3321ADCD-C4D6-49F3-9828-05A0A6416ED3}"/>
              </a:ext>
            </a:extLst>
          </p:cNvPr>
          <p:cNvSpPr/>
          <p:nvPr/>
        </p:nvSpPr>
        <p:spPr>
          <a:xfrm>
            <a:off x="808164" y="499760"/>
            <a:ext cx="3062609" cy="11831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AE85111-05C2-4103-AF95-BD3B4866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006" y="499760"/>
            <a:ext cx="2768912" cy="1228063"/>
          </a:xfrm>
        </p:spPr>
        <p:txBody>
          <a:bodyPr/>
          <a:lstStyle/>
          <a:p>
            <a:r>
              <a:rPr lang="ko-KR" altLang="en-US" dirty="0"/>
              <a:t>일본국가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FA3360C2-3A08-41CC-A84F-A77FFAA9B4A2}"/>
              </a:ext>
            </a:extLst>
          </p:cNvPr>
          <p:cNvGrpSpPr/>
          <p:nvPr/>
        </p:nvGrpSpPr>
        <p:grpSpPr>
          <a:xfrm>
            <a:off x="690358" y="2142950"/>
            <a:ext cx="4827770" cy="4103547"/>
            <a:chOff x="3652223" y="1690687"/>
            <a:chExt cx="4179081" cy="3707857"/>
          </a:xfrm>
        </p:grpSpPr>
        <p:sp>
          <p:nvSpPr>
            <p:cNvPr id="4" name="타원 3">
              <a:extLst>
                <a:ext uri="{FF2B5EF4-FFF2-40B4-BE49-F238E27FC236}">
                  <a16:creationId xmlns:a16="http://schemas.microsoft.com/office/drawing/2014/main" id="{CFC48F67-47C4-4DC1-994D-B51F7A324909}"/>
                </a:ext>
              </a:extLst>
            </p:cNvPr>
            <p:cNvSpPr/>
            <p:nvPr/>
          </p:nvSpPr>
          <p:spPr>
            <a:xfrm>
              <a:off x="5853376" y="1690687"/>
              <a:ext cx="1977928" cy="18726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/>
                <a:t>입헌주의</a:t>
              </a:r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1C1227DC-13BD-424D-8DB0-C28DD6C27E3B}"/>
                </a:ext>
              </a:extLst>
            </p:cNvPr>
            <p:cNvSpPr/>
            <p:nvPr/>
          </p:nvSpPr>
          <p:spPr>
            <a:xfrm>
              <a:off x="3652223" y="1690688"/>
              <a:ext cx="1977928" cy="1872611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solidFill>
                    <a:schemeClr val="bg1"/>
                  </a:solidFill>
                </a:rPr>
                <a:t>민주주의</a:t>
              </a: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974D0942-7AD7-452A-A6D9-AF92515EEDB4}"/>
                </a:ext>
              </a:extLst>
            </p:cNvPr>
            <p:cNvSpPr/>
            <p:nvPr/>
          </p:nvSpPr>
          <p:spPr>
            <a:xfrm>
              <a:off x="4752800" y="3525933"/>
              <a:ext cx="1977928" cy="18726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/>
                <a:t>법치국가</a:t>
              </a:r>
            </a:p>
          </p:txBody>
        </p:sp>
      </p:grpSp>
      <p:sp>
        <p:nvSpPr>
          <p:cNvPr id="13" name="화살표: 오각형 12">
            <a:extLst>
              <a:ext uri="{FF2B5EF4-FFF2-40B4-BE49-F238E27FC236}">
                <a16:creationId xmlns:a16="http://schemas.microsoft.com/office/drawing/2014/main" id="{1ED82411-29D4-43D0-8C80-DD346E1B39FA}"/>
              </a:ext>
            </a:extLst>
          </p:cNvPr>
          <p:cNvSpPr/>
          <p:nvPr/>
        </p:nvSpPr>
        <p:spPr>
          <a:xfrm rot="10800000">
            <a:off x="5629742" y="2557437"/>
            <a:ext cx="6283809" cy="70543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ABDA61-6FB4-4C88-97FF-727A97ACF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867" y="2730775"/>
            <a:ext cx="5118433" cy="4177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주권은 국민</a:t>
            </a:r>
            <a:r>
              <a:rPr lang="en-US" altLang="ko-KR" sz="2400" dirty="0"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r>
              <a:rPr lang="en-US" altLang="ko-KR" sz="2400" dirty="0">
                <a:solidFill>
                  <a:schemeClr val="tx1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400" dirty="0">
                <a:solidFill>
                  <a:schemeClr val="tx1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국민의 뜻을 따른다</a:t>
            </a:r>
            <a:endParaRPr lang="ko-KR" altLang="en-US" sz="3200" dirty="0"/>
          </a:p>
        </p:txBody>
      </p:sp>
      <p:sp>
        <p:nvSpPr>
          <p:cNvPr id="15" name="화살표: 오각형 14">
            <a:extLst>
              <a:ext uri="{FF2B5EF4-FFF2-40B4-BE49-F238E27FC236}">
                <a16:creationId xmlns:a16="http://schemas.microsoft.com/office/drawing/2014/main" id="{E21573E6-EB19-4920-BA54-C260C9F1499E}"/>
              </a:ext>
            </a:extLst>
          </p:cNvPr>
          <p:cNvSpPr/>
          <p:nvPr/>
        </p:nvSpPr>
        <p:spPr>
          <a:xfrm rot="10800000">
            <a:off x="5629742" y="5367957"/>
            <a:ext cx="6283809" cy="70543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8FCA45F5-571E-44B9-9D1F-226224ADE9BC}"/>
              </a:ext>
            </a:extLst>
          </p:cNvPr>
          <p:cNvSpPr txBox="1">
            <a:spLocks/>
          </p:cNvSpPr>
          <p:nvPr/>
        </p:nvSpPr>
        <p:spPr>
          <a:xfrm>
            <a:off x="6034463" y="5556686"/>
            <a:ext cx="5879088" cy="4177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헌법과 법령에 따라 이루어지는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행정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r>
              <a:rPr lang="ko-KR" altLang="en-US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사법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lang="ko-KR" altLang="en-US" sz="4000" dirty="0"/>
          </a:p>
        </p:txBody>
      </p:sp>
      <p:sp>
        <p:nvSpPr>
          <p:cNvPr id="17" name="화살표: 오각형 16">
            <a:extLst>
              <a:ext uri="{FF2B5EF4-FFF2-40B4-BE49-F238E27FC236}">
                <a16:creationId xmlns:a16="http://schemas.microsoft.com/office/drawing/2014/main" id="{8954A060-7D4B-4D93-BBB5-8066A4E0E2B6}"/>
              </a:ext>
            </a:extLst>
          </p:cNvPr>
          <p:cNvSpPr/>
          <p:nvPr/>
        </p:nvSpPr>
        <p:spPr>
          <a:xfrm rot="10800000">
            <a:off x="5629742" y="3962697"/>
            <a:ext cx="6283809" cy="70543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84351F9B-E1BD-47DA-B3C8-DF3EF0B1234B}"/>
              </a:ext>
            </a:extLst>
          </p:cNvPr>
          <p:cNvSpPr txBox="1">
            <a:spLocks/>
          </p:cNvSpPr>
          <p:nvPr/>
        </p:nvSpPr>
        <p:spPr>
          <a:xfrm>
            <a:off x="6464867" y="4136035"/>
            <a:ext cx="5118433" cy="4177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ko-KR" sz="2400" dirty="0">
                <a:ea typeface="맑은 고딕" panose="020B0503020000020004" pitchFamily="50" charset="-127"/>
                <a:cs typeface="Times New Roman" panose="02020603050405020304" pitchFamily="18" charset="0"/>
              </a:rPr>
              <a:t>일본</a:t>
            </a:r>
            <a:r>
              <a:rPr lang="en-US" altLang="ko-KR" sz="2400" dirty="0"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dirty="0">
                <a:ea typeface="맑은 고딕" panose="020B0503020000020004" pitchFamily="50" charset="-127"/>
                <a:cs typeface="Times New Roman" panose="02020603050405020304" pitchFamily="18" charset="0"/>
              </a:rPr>
              <a:t>헌법에 따라 이루어</a:t>
            </a:r>
            <a:r>
              <a:rPr lang="ko-KR" altLang="en-US" sz="2400" dirty="0">
                <a:ea typeface="맑은 고딕" panose="020B0503020000020004" pitchFamily="50" charset="-127"/>
                <a:cs typeface="Times New Roman" panose="02020603050405020304" pitchFamily="18" charset="0"/>
              </a:rPr>
              <a:t>지는 정치</a:t>
            </a:r>
            <a:endParaRPr lang="ko-KR" altLang="en-US" sz="2400" dirty="0"/>
          </a:p>
          <a:p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0817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D11725-E955-4430-A6DA-E5792A3F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71" y="569397"/>
            <a:ext cx="5427964" cy="1026109"/>
          </a:xfrm>
        </p:spPr>
        <p:txBody>
          <a:bodyPr>
            <a:normAutofit/>
          </a:bodyPr>
          <a:lstStyle/>
          <a:p>
            <a:r>
              <a:rPr lang="ko-KR" altLang="ko-KR" sz="4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일본 헌법</a:t>
            </a:r>
            <a:r>
              <a:rPr lang="en-US" altLang="ko-KR" sz="4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4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삼대 원리</a:t>
            </a:r>
            <a:endParaRPr lang="ko-KR" altLang="en-US" sz="8000" dirty="0"/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69D00041-2D92-48AD-ADFC-D408AC94E5A0}"/>
              </a:ext>
            </a:extLst>
          </p:cNvPr>
          <p:cNvGrpSpPr/>
          <p:nvPr/>
        </p:nvGrpSpPr>
        <p:grpSpPr>
          <a:xfrm>
            <a:off x="2810520" y="1811484"/>
            <a:ext cx="6148357" cy="4557976"/>
            <a:chOff x="2569298" y="1736238"/>
            <a:chExt cx="6148357" cy="4557976"/>
          </a:xfrm>
        </p:grpSpPr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70AE56BA-2395-4B0E-8C5E-B63EE8F9BB68}"/>
                </a:ext>
              </a:extLst>
            </p:cNvPr>
            <p:cNvCxnSpPr/>
            <p:nvPr/>
          </p:nvCxnSpPr>
          <p:spPr>
            <a:xfrm flipV="1">
              <a:off x="3377109" y="3175156"/>
              <a:ext cx="1705384" cy="16324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id="{A6140CF8-F368-4C6B-9BE4-77378C6E76E0}"/>
                </a:ext>
              </a:extLst>
            </p:cNvPr>
            <p:cNvCxnSpPr/>
            <p:nvPr/>
          </p:nvCxnSpPr>
          <p:spPr>
            <a:xfrm>
              <a:off x="5957625" y="3119058"/>
              <a:ext cx="1884898" cy="189050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" name="타원 3">
              <a:extLst>
                <a:ext uri="{FF2B5EF4-FFF2-40B4-BE49-F238E27FC236}">
                  <a16:creationId xmlns:a16="http://schemas.microsoft.com/office/drawing/2014/main" id="{C072665E-60FE-4318-BE9B-A391DC94734C}"/>
                </a:ext>
              </a:extLst>
            </p:cNvPr>
            <p:cNvSpPr/>
            <p:nvPr/>
          </p:nvSpPr>
          <p:spPr>
            <a:xfrm>
              <a:off x="4432690" y="1736238"/>
              <a:ext cx="2277585" cy="2058803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solidFill>
                    <a:schemeClr val="tx1"/>
                  </a:solidFill>
                </a:rPr>
                <a:t>국민주권</a:t>
              </a:r>
            </a:p>
          </p:txBody>
        </p: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E14E89BD-B961-4BDA-AEB5-224298ED28E8}"/>
                </a:ext>
              </a:extLst>
            </p:cNvPr>
            <p:cNvCxnSpPr/>
            <p:nvPr/>
          </p:nvCxnSpPr>
          <p:spPr>
            <a:xfrm>
              <a:off x="3573453" y="5419082"/>
              <a:ext cx="420736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" name="타원 5">
              <a:extLst>
                <a:ext uri="{FF2B5EF4-FFF2-40B4-BE49-F238E27FC236}">
                  <a16:creationId xmlns:a16="http://schemas.microsoft.com/office/drawing/2014/main" id="{07FF7D8B-FEF2-4944-85C0-54F1B00B5A98}"/>
                </a:ext>
              </a:extLst>
            </p:cNvPr>
            <p:cNvSpPr/>
            <p:nvPr/>
          </p:nvSpPr>
          <p:spPr>
            <a:xfrm>
              <a:off x="6440070" y="4235411"/>
              <a:ext cx="2277585" cy="2058803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solidFill>
                    <a:schemeClr val="tx1"/>
                  </a:solidFill>
                </a:rPr>
                <a:t>평화주의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A27397F2-67C4-4711-B245-36351942A693}"/>
                </a:ext>
              </a:extLst>
            </p:cNvPr>
            <p:cNvSpPr/>
            <p:nvPr/>
          </p:nvSpPr>
          <p:spPr>
            <a:xfrm>
              <a:off x="2569298" y="4226996"/>
              <a:ext cx="2277585" cy="2058803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>
                  <a:solidFill>
                    <a:schemeClr val="tx1"/>
                  </a:solidFill>
                </a:rPr>
                <a:t>인권존중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046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A9C435-7479-4EA1-9D6A-C12E2E48B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일본의 체제</a:t>
            </a: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FFA2612F-54DC-4965-B43C-4C3C06112B6A}"/>
              </a:ext>
            </a:extLst>
          </p:cNvPr>
          <p:cNvSpPr/>
          <p:nvPr/>
        </p:nvSpPr>
        <p:spPr>
          <a:xfrm>
            <a:off x="950396" y="3875407"/>
            <a:ext cx="2277585" cy="205880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입법권</a:t>
            </a: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FF8D6464-26F5-42B8-84B4-DEEC38A86E89}"/>
              </a:ext>
            </a:extLst>
          </p:cNvPr>
          <p:cNvSpPr/>
          <p:nvPr/>
        </p:nvSpPr>
        <p:spPr>
          <a:xfrm>
            <a:off x="8655946" y="3875408"/>
            <a:ext cx="2277585" cy="205880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사법권</a:t>
            </a: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58C95F2D-147F-4788-9288-FE0F4B59A638}"/>
              </a:ext>
            </a:extLst>
          </p:cNvPr>
          <p:cNvSpPr/>
          <p:nvPr/>
        </p:nvSpPr>
        <p:spPr>
          <a:xfrm>
            <a:off x="4799432" y="3875408"/>
            <a:ext cx="2277585" cy="205880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행정권</a:t>
            </a:r>
          </a:p>
        </p:txBody>
      </p:sp>
      <p:sp>
        <p:nvSpPr>
          <p:cNvPr id="11" name="순서도: 판단 10">
            <a:extLst>
              <a:ext uri="{FF2B5EF4-FFF2-40B4-BE49-F238E27FC236}">
                <a16:creationId xmlns:a16="http://schemas.microsoft.com/office/drawing/2014/main" id="{F038FEB6-0E3C-4B32-BFB6-9EA2FE3A3294}"/>
              </a:ext>
            </a:extLst>
          </p:cNvPr>
          <p:cNvSpPr/>
          <p:nvPr/>
        </p:nvSpPr>
        <p:spPr>
          <a:xfrm>
            <a:off x="4028198" y="1604089"/>
            <a:ext cx="3696636" cy="1720810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/>
              <a:t>3</a:t>
            </a:r>
            <a:r>
              <a:rPr lang="ko-KR" altLang="en-US" sz="3200" b="1" dirty="0"/>
              <a:t>권 분립</a:t>
            </a:r>
          </a:p>
        </p:txBody>
      </p:sp>
      <p:sp>
        <p:nvSpPr>
          <p:cNvPr id="13" name="같음 기호 12">
            <a:extLst>
              <a:ext uri="{FF2B5EF4-FFF2-40B4-BE49-F238E27FC236}">
                <a16:creationId xmlns:a16="http://schemas.microsoft.com/office/drawing/2014/main" id="{078A8C54-2A72-403A-A0E9-47100522BA2C}"/>
              </a:ext>
            </a:extLst>
          </p:cNvPr>
          <p:cNvSpPr/>
          <p:nvPr/>
        </p:nvSpPr>
        <p:spPr>
          <a:xfrm>
            <a:off x="3500524" y="4683220"/>
            <a:ext cx="1015377" cy="443175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같음 기호 13">
            <a:extLst>
              <a:ext uri="{FF2B5EF4-FFF2-40B4-BE49-F238E27FC236}">
                <a16:creationId xmlns:a16="http://schemas.microsoft.com/office/drawing/2014/main" id="{42806525-61EF-44F8-9EBC-0BEFC8B8BC2C}"/>
              </a:ext>
            </a:extLst>
          </p:cNvPr>
          <p:cNvSpPr/>
          <p:nvPr/>
        </p:nvSpPr>
        <p:spPr>
          <a:xfrm>
            <a:off x="7358793" y="4683219"/>
            <a:ext cx="1015377" cy="443175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976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F0245292-B53C-4E68-8A0D-34730F624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438" y="309291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000000"/>
                </a:solidFill>
              </a:rPr>
              <a:t>입법권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4294479-DEFB-46A5-990A-9C25E50357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0" r="17805"/>
          <a:stretch/>
        </p:blipFill>
        <p:spPr>
          <a:xfrm>
            <a:off x="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E3C00F-7195-4082-8FDF-1A40EEBC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876" y="1458550"/>
            <a:ext cx="5708969" cy="515542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0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3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최고 기관 국회</a:t>
            </a:r>
            <a:endParaRPr lang="en-US" altLang="ko-KR" sz="320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3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en-US" altLang="ko-KR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–</a:t>
            </a:r>
            <a:r>
              <a:rPr lang="ko-KR" altLang="en-US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국민의 의사 직접 반영</a:t>
            </a:r>
            <a:r>
              <a:rPr lang="en-US" altLang="ko-KR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-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3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행정권 사법권 감시 억제</a:t>
            </a:r>
            <a:endParaRPr lang="en-US" altLang="ko-KR" sz="3200" dirty="0">
              <a:solidFill>
                <a:srgbClr val="000000"/>
              </a:solidFill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3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천황과의 관계</a:t>
            </a:r>
            <a:r>
              <a:rPr lang="en-US" altLang="ko-KR" sz="3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32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-</a:t>
            </a:r>
            <a:r>
              <a:rPr lang="ko-KR" altLang="ko-KR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일본 제국 헌법</a:t>
            </a:r>
            <a:r>
              <a:rPr lang="en-US" altLang="ko-KR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dirty="0">
                <a:solidFill>
                  <a:schemeClr val="accent2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형식상</a:t>
            </a:r>
            <a:r>
              <a:rPr lang="ko-KR" altLang="ko-KR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입법권은 </a:t>
            </a:r>
            <a:r>
              <a:rPr lang="en-US" altLang="ko-KR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            </a:t>
            </a:r>
            <a:r>
              <a:rPr lang="ko-KR" altLang="ko-KR" dirty="0">
                <a:solidFill>
                  <a:schemeClr val="accent2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천황</a:t>
            </a:r>
            <a:r>
              <a:rPr lang="ko-KR" altLang="ko-KR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의 대권에 속한다</a:t>
            </a:r>
            <a:endParaRPr lang="ko-KR" alt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98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0C5697-581A-4DEF-9DBC-879F67852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11" y="246096"/>
            <a:ext cx="7474172" cy="1325563"/>
          </a:xfrm>
        </p:spPr>
        <p:txBody>
          <a:bodyPr>
            <a:normAutofit/>
          </a:bodyPr>
          <a:lstStyle/>
          <a:p>
            <a:r>
              <a:rPr lang="ko-KR" altLang="en-US" dirty="0"/>
              <a:t>행정권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EE242EC-A51B-468F-B7D1-B127172CF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31" y="1497821"/>
            <a:ext cx="7612417" cy="4964687"/>
          </a:xfrm>
        </p:spPr>
        <p:txBody>
          <a:bodyPr anchor="ctr">
            <a:normAutofit lnSpcReduction="10000"/>
          </a:bodyPr>
          <a:lstStyle/>
          <a:p>
            <a:pPr latinLnBrk="1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altLang="ko-KR" kern="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총리 내각</a:t>
            </a:r>
            <a:r>
              <a:rPr lang="en-US" altLang="ko-KR" kern="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대표</a:t>
            </a:r>
            <a:endParaRPr lang="en-US" altLang="ko-KR" kern="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atinLnBrk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의안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(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내각 제출 법안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제출 권한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부여</a:t>
            </a:r>
            <a:endParaRPr lang="en-US" altLang="ko-KR" kern="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atinLnBrk="1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ko-KR" altLang="en-US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실제</a:t>
            </a:r>
            <a:endParaRPr lang="en-US" altLang="ko-KR" kern="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 latinLnBrk="1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국회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성립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법안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대부분 내각 제출 법안</a:t>
            </a:r>
            <a:endParaRPr lang="ko-KR" altLang="ko-KR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atinLnBrk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실질적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내각 권한 국회</a:t>
            </a:r>
            <a:r>
              <a:rPr lang="ko-KR" altLang="en-US" kern="0" dirty="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우월할 정도</a:t>
            </a:r>
            <a:endParaRPr lang="en-US" altLang="ko-KR" kern="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latinLnBrk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내각 밑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 </a:t>
            </a:r>
            <a:r>
              <a:rPr lang="ko-KR" altLang="en-US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행정기관</a:t>
            </a:r>
            <a:r>
              <a:rPr lang="ko-KR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영향력</a:t>
            </a:r>
            <a:r>
              <a:rPr lang="en-US" altLang="ko-KR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높음</a:t>
            </a:r>
            <a:endParaRPr lang="ko-KR" altLang="ko-KR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1C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아베 신조 (2015년)">
            <a:extLst>
              <a:ext uri="{FF2B5EF4-FFF2-40B4-BE49-F238E27FC236}">
                <a16:creationId xmlns:a16="http://schemas.microsoft.com/office/drawing/2014/main" id="{DE848D5D-4C77-4416-AE0D-0C4BDBB8C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833" y="1497821"/>
            <a:ext cx="3627305" cy="469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362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00A8D17-421A-403A-97F6-9923FF6C5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43" y="1537090"/>
            <a:ext cx="9836437" cy="5183470"/>
          </a:xfrm>
        </p:spPr>
        <p:txBody>
          <a:bodyPr anchor="ctr">
            <a:normAutofit/>
          </a:bodyPr>
          <a:lstStyle/>
          <a:p>
            <a:pPr latinLnBrk="1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일본 국 헌법 제</a:t>
            </a:r>
            <a:r>
              <a:rPr lang="en-US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72 </a:t>
            </a:r>
            <a:r>
              <a:rPr lang="ko-KR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조</a:t>
            </a:r>
            <a:r>
              <a:rPr lang="en-US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제</a:t>
            </a:r>
            <a:r>
              <a:rPr lang="en-US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5</a:t>
            </a:r>
            <a:r>
              <a:rPr lang="ko-KR" altLang="en-US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장</a:t>
            </a:r>
            <a:endParaRPr lang="en-US" altLang="ko-KR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indent="0" latinLnBrk="1">
              <a:spcAft>
                <a:spcPts val="800"/>
              </a:spcAft>
              <a:buNone/>
            </a:pPr>
            <a:r>
              <a:rPr lang="en-US" altLang="ko-KR" kern="10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    </a:t>
            </a:r>
            <a:r>
              <a:rPr lang="en-US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＂</a:t>
            </a:r>
            <a:r>
              <a:rPr lang="ko-KR" altLang="en-US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내각</a:t>
            </a:r>
            <a:r>
              <a:rPr lang="en-US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＂</a:t>
            </a:r>
            <a:r>
              <a:rPr lang="ko-KR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의 조문</a:t>
            </a:r>
            <a:r>
              <a:rPr lang="en-US" altLang="ko-KR" kern="100"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/ </a:t>
            </a:r>
            <a:r>
              <a:rPr lang="ko-KR" altLang="en-US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총리</a:t>
            </a:r>
            <a:r>
              <a:rPr lang="ko-KR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의 직무 규정</a:t>
            </a:r>
            <a:endParaRPr lang="en-US" altLang="ko-KR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indent="0" latinLnBrk="1">
              <a:spcAft>
                <a:spcPts val="800"/>
              </a:spcAft>
              <a:buNone/>
            </a:pPr>
            <a:endParaRPr lang="ko-KR" altLang="ko-KR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 latinLnBrk="1">
              <a:spcAft>
                <a:spcPts val="800"/>
              </a:spcAft>
              <a:buNone/>
            </a:pPr>
            <a:r>
              <a:rPr lang="en-US" altLang="ko-KR" b="1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b="1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</a:t>
            </a:r>
            <a:r>
              <a:rPr lang="en-US" altLang="ko-KR" b="1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72 </a:t>
            </a:r>
            <a:r>
              <a:rPr lang="ko-KR" altLang="ko-KR" b="1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조</a:t>
            </a:r>
            <a:endParaRPr lang="ko-KR" altLang="ko-KR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 latinLnBrk="1">
              <a:lnSpc>
                <a:spcPct val="150000"/>
              </a:lnSpc>
              <a:spcAft>
                <a:spcPts val="800"/>
              </a:spcAft>
              <a:buNone/>
            </a:pPr>
            <a:r>
              <a:rPr lang="ko-KR" altLang="ko-KR" sz="24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－내각 총리 대신은 내각을 대표하여 의안을</a:t>
            </a:r>
            <a:r>
              <a:rPr lang="en-US" altLang="ko-KR" sz="24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r>
              <a:rPr lang="ko-KR" altLang="en-US" sz="24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국회</a:t>
            </a:r>
            <a:r>
              <a:rPr lang="ko-KR" altLang="ko-KR" sz="24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 제출하고 일반 국무 및 외교 관계에 대해 국회에</a:t>
            </a:r>
            <a:r>
              <a:rPr lang="en-US" altLang="ko-KR" sz="24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보고 및 행정 각부를 지휘 감독한다</a:t>
            </a:r>
            <a:r>
              <a:rPr lang="en-US" altLang="ko-KR" sz="24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r>
              <a:rPr lang="ko-KR" altLang="ko-KR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－</a:t>
            </a:r>
            <a:endParaRPr lang="ko-KR" altLang="ko-KR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1C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4" descr="창문이(가) 표시된 사진&#10;&#10;자동 생성된 설명">
            <a:extLst>
              <a:ext uri="{FF2B5EF4-FFF2-40B4-BE49-F238E27FC236}">
                <a16:creationId xmlns:a16="http://schemas.microsoft.com/office/drawing/2014/main" id="{6D90E596-655B-45FA-8AE9-ED3C63D4A8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"/>
          <a:stretch/>
        </p:blipFill>
        <p:spPr>
          <a:xfrm>
            <a:off x="9029206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4" name="제목 1">
            <a:extLst>
              <a:ext uri="{FF2B5EF4-FFF2-40B4-BE49-F238E27FC236}">
                <a16:creationId xmlns:a16="http://schemas.microsoft.com/office/drawing/2014/main" id="{23036102-C532-485B-8BE7-A924F7DCA7A0}"/>
              </a:ext>
            </a:extLst>
          </p:cNvPr>
          <p:cNvSpPr txBox="1">
            <a:spLocks/>
          </p:cNvSpPr>
          <p:nvPr/>
        </p:nvSpPr>
        <p:spPr>
          <a:xfrm>
            <a:off x="514911" y="246096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행정권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276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A45E8A1F-D417-4D3D-988F-721E4B93C302}"/>
              </a:ext>
            </a:extLst>
          </p:cNvPr>
          <p:cNvSpPr/>
          <p:nvPr/>
        </p:nvSpPr>
        <p:spPr>
          <a:xfrm>
            <a:off x="0" y="5267617"/>
            <a:ext cx="12192000" cy="1590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65EF3B-AD6F-446A-BD6F-D47251EF6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913" y="1493122"/>
            <a:ext cx="9912546" cy="494785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just" latinLnBrk="1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altLang="ko-KR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sz="3200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헌법 </a:t>
            </a:r>
            <a:r>
              <a:rPr lang="ko-KR" altLang="ko-KR" sz="3200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재판소</a:t>
            </a:r>
            <a:r>
              <a:rPr lang="en-US" altLang="ko-KR" sz="3200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sz="3200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위헌 법률 심사제 </a:t>
            </a:r>
            <a:r>
              <a:rPr lang="ko-KR" altLang="ko-KR" sz="3200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부여</a:t>
            </a:r>
            <a:endParaRPr lang="ko-KR" altLang="ko-KR" sz="3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 algn="just" latinLnBrk="1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altLang="ko-KR" sz="24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 </a:t>
            </a:r>
            <a:r>
              <a:rPr lang="ko-KR" altLang="ko-KR" sz="24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제</a:t>
            </a:r>
            <a:r>
              <a:rPr lang="en-US" altLang="ko-KR" sz="24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81 </a:t>
            </a:r>
            <a:r>
              <a:rPr lang="ko-KR" altLang="ko-KR" sz="24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조</a:t>
            </a:r>
            <a:endParaRPr lang="ko-KR" altLang="ko-KR" sz="2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 algn="just" latinLnBrk="1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- </a:t>
            </a:r>
            <a:r>
              <a:rPr lang="ko-KR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대법원은 일체의 법률</a:t>
            </a:r>
            <a:r>
              <a:rPr lang="en-US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, </a:t>
            </a:r>
            <a:r>
              <a:rPr lang="ko-KR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명령</a:t>
            </a:r>
            <a:r>
              <a:rPr lang="en-US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, </a:t>
            </a:r>
            <a:r>
              <a:rPr lang="ko-KR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규칙 또는 처분이 헌법에 적합한 지 </a:t>
            </a:r>
            <a:endParaRPr lang="en-US" altLang="ko-KR" sz="2400" kern="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indent="0" algn="just" latinLnBrk="1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altLang="ko-KR" sz="2400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                        </a:t>
            </a:r>
            <a:r>
              <a:rPr lang="ko-KR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여부를 결정하는 권한을 가진다</a:t>
            </a:r>
            <a:r>
              <a:rPr lang="en-US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sz="24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－</a:t>
            </a:r>
            <a:endParaRPr lang="en-US" altLang="ko-KR" sz="2400" kern="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algn="just" latinLnBrk="1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ko-KR" altLang="en-US" sz="32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3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사법국가</a:t>
            </a:r>
            <a:endParaRPr lang="ko-KR" altLang="ko-KR" sz="3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 algn="just" latinLnBrk="1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altLang="ko-KR" sz="2400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- </a:t>
            </a:r>
            <a:r>
              <a:rPr lang="ko-KR" altLang="ko-KR" sz="2400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국가</a:t>
            </a:r>
            <a:r>
              <a:rPr lang="en-US" altLang="ko-KR" sz="2400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sz="2400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행위의 적합성</a:t>
            </a:r>
            <a:r>
              <a:rPr lang="en-US" altLang="ko-KR" sz="2400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sz="2400" kern="0" dirty="0">
                <a:solidFill>
                  <a:srgbClr val="20212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판단 권한 체제</a:t>
            </a:r>
            <a:endParaRPr lang="ko-KR" altLang="en-US" sz="3600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6359E44-F423-4FD6-A84F-170937C31B0E}"/>
              </a:ext>
            </a:extLst>
          </p:cNvPr>
          <p:cNvSpPr txBox="1">
            <a:spLocks/>
          </p:cNvSpPr>
          <p:nvPr/>
        </p:nvSpPr>
        <p:spPr>
          <a:xfrm>
            <a:off x="514911" y="246096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사법권</a:t>
            </a:r>
            <a:endParaRPr lang="ko-KR" altLang="en-US" dirty="0"/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2470C3B6-D45F-4D6B-ABF9-9BDCC0ECD2F3}"/>
              </a:ext>
            </a:extLst>
          </p:cNvPr>
          <p:cNvSpPr/>
          <p:nvPr/>
        </p:nvSpPr>
        <p:spPr>
          <a:xfrm>
            <a:off x="9612209" y="779530"/>
            <a:ext cx="1887187" cy="1887187"/>
          </a:xfrm>
          <a:prstGeom prst="ellipse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직사각형 34" descr="의사봉">
            <a:extLst>
              <a:ext uri="{FF2B5EF4-FFF2-40B4-BE49-F238E27FC236}">
                <a16:creationId xmlns:a16="http://schemas.microsoft.com/office/drawing/2014/main" id="{A80B9C09-F13D-42CD-9EE9-E66D08998289}"/>
              </a:ext>
            </a:extLst>
          </p:cNvPr>
          <p:cNvSpPr/>
          <p:nvPr/>
        </p:nvSpPr>
        <p:spPr>
          <a:xfrm>
            <a:off x="10014396" y="1181717"/>
            <a:ext cx="1082812" cy="1082812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8780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723</Words>
  <Application>Microsoft Office PowerPoint</Application>
  <PresentationFormat>와이드스크린</PresentationFormat>
  <Paragraphs>149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9" baseType="lpstr">
      <vt:lpstr>맑은 고딕</vt:lpstr>
      <vt:lpstr>Arial</vt:lpstr>
      <vt:lpstr>Calibri</vt:lpstr>
      <vt:lpstr>Wingdings</vt:lpstr>
      <vt:lpstr>Office 테마</vt:lpstr>
      <vt:lpstr>현대 일본정치의 특징</vt:lpstr>
      <vt:lpstr>목차</vt:lpstr>
      <vt:lpstr>일본국가?</vt:lpstr>
      <vt:lpstr>일본 헌법 삼대 원리</vt:lpstr>
      <vt:lpstr>일본의 체제</vt:lpstr>
      <vt:lpstr>입법권</vt:lpstr>
      <vt:lpstr>행정권</vt:lpstr>
      <vt:lpstr>PowerPoint 프레젠테이션</vt:lpstr>
      <vt:lpstr>PowerPoint 프레젠테이션</vt:lpstr>
      <vt:lpstr>일본 정치 제도</vt:lpstr>
      <vt:lpstr>국회</vt:lpstr>
      <vt:lpstr>국회</vt:lpstr>
      <vt:lpstr>양원제</vt:lpstr>
      <vt:lpstr>내각</vt:lpstr>
      <vt:lpstr>총리대신</vt:lpstr>
      <vt:lpstr>대법원</vt:lpstr>
      <vt:lpstr>의원내각제</vt:lpstr>
      <vt:lpstr>상징천황제</vt:lpstr>
      <vt:lpstr>상징천황제</vt:lpstr>
      <vt:lpstr>상징천황제</vt:lpstr>
      <vt:lpstr>일본 55년 체제</vt:lpstr>
      <vt:lpstr>일본 55년체제</vt:lpstr>
      <vt:lpstr>일본현대정치사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현대 일본정치의 특징</dc:title>
  <dc:creator>user</dc:creator>
  <cp:lastModifiedBy>user</cp:lastModifiedBy>
  <cp:revision>1</cp:revision>
  <dcterms:created xsi:type="dcterms:W3CDTF">2020-09-29T17:05:51Z</dcterms:created>
  <dcterms:modified xsi:type="dcterms:W3CDTF">2020-09-29T17:09:50Z</dcterms:modified>
</cp:coreProperties>
</file>