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2" r:id="rId3"/>
    <p:sldId id="257" r:id="rId4"/>
    <p:sldId id="273" r:id="rId5"/>
    <p:sldId id="258" r:id="rId6"/>
    <p:sldId id="259" r:id="rId7"/>
    <p:sldId id="260" r:id="rId8"/>
    <p:sldId id="274" r:id="rId9"/>
    <p:sldId id="261" r:id="rId10"/>
    <p:sldId id="262" r:id="rId11"/>
    <p:sldId id="278" r:id="rId12"/>
    <p:sldId id="276" r:id="rId13"/>
    <p:sldId id="263" r:id="rId14"/>
    <p:sldId id="265" r:id="rId15"/>
    <p:sldId id="277" r:id="rId16"/>
    <p:sldId id="268" r:id="rId17"/>
    <p:sldId id="266" r:id="rId18"/>
    <p:sldId id="267" r:id="rId19"/>
    <p:sldId id="271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39A6A-D223-469C-8079-A1FF37BB9463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E3C5C-158F-483A-90C2-B8660F361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3C5C-158F-483A-90C2-B8660F36182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D5CE4B-1CDA-4FAB-B86D-A5CE6AD73511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664353-4724-41A2-B2BD-6383CF6590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%eb%8f%85%eb%8f%84+%ec%97%ad%ec%82%ac%ec%a0%81+%ea%b7%bc%ea%b1%b0&amp;&amp;view=detail&amp;mid=9E9C24C1D0B48BE02E849E9C24C1D0B48BE02E84&amp;&amp;FORM=VRDGAR&amp;ru=/videos/search?q=%EB%8F%85%EB%8F%84+%EC%97%AD%EC%252" TargetMode="External"/><Relationship Id="rId2" Type="http://schemas.openxmlformats.org/officeDocument/2006/relationships/hyperlink" Target="https://www.youtube.com/watch?v=muB4_LNZ2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02624" cy="1512218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rgbClr val="002060"/>
                </a:solidFill>
              </a:rPr>
              <a:t>독도가 한국영토인 역사적 지리적 근거와 </a:t>
            </a:r>
            <a:r>
              <a:rPr lang="en-US" altLang="ko-KR" sz="2800" dirty="0" smtClean="0">
                <a:solidFill>
                  <a:srgbClr val="002060"/>
                </a:solidFill>
              </a:rPr>
              <a:t/>
            </a:r>
            <a:br>
              <a:rPr lang="en-US" altLang="ko-KR" sz="2800" dirty="0" smtClean="0">
                <a:solidFill>
                  <a:srgbClr val="002060"/>
                </a:solidFill>
              </a:rPr>
            </a:br>
            <a:r>
              <a:rPr lang="ko-KR" altLang="en-US" sz="2800" dirty="0" smtClean="0">
                <a:solidFill>
                  <a:srgbClr val="002060"/>
                </a:solidFill>
              </a:rPr>
              <a:t>국제법적 지위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19857" y="1700808"/>
            <a:ext cx="337470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2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이름</a:t>
            </a:r>
            <a:r>
              <a:rPr lang="en-US" altLang="ko-KR" sz="2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</a:t>
            </a:r>
            <a:r>
              <a:rPr lang="ko-KR" altLang="en-US" sz="25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레티퀸</a:t>
            </a:r>
            <a:r>
              <a:rPr lang="en-US" altLang="ko-KR" sz="2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- 22045547</a:t>
            </a:r>
            <a:endParaRPr lang="en-US" altLang="ko-KR" sz="2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5be7d5e-9586-4e3b-bf1c-ba346927d7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3096344" cy="240949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1916832"/>
            <a:ext cx="307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1946</a:t>
            </a:r>
            <a:r>
              <a:rPr lang="ko-KR" altLang="en-US" b="1" dirty="0" smtClean="0">
                <a:solidFill>
                  <a:schemeClr val="bg1"/>
                </a:solidFill>
              </a:rPr>
              <a:t>년 연합국 최고 사령관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총사령부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지령으로 독도가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한국 영토로 확정된 것임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306896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1943</a:t>
            </a:r>
            <a:r>
              <a:rPr lang="ko-KR" altLang="en-US" dirty="0" smtClean="0">
                <a:solidFill>
                  <a:schemeClr val="bg1"/>
                </a:solidFill>
              </a:rPr>
              <a:t>년의 카이로 선언은 일본이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강압과 폭력으로 탈취한 새 영토를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반환시킬 것을 정하고 있음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566729" cy="201622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2492896"/>
            <a:ext cx="4166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 일본을 점령한 연합군 총사령부는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1946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29</a:t>
            </a:r>
            <a:r>
              <a:rPr lang="ko-KR" altLang="en-US" dirty="0" smtClean="0">
                <a:solidFill>
                  <a:schemeClr val="bg1"/>
                </a:solidFill>
              </a:rPr>
              <a:t>일자로 울릉도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</a:rPr>
              <a:t>독도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제주도를 반환해야 할 대표적인 섬으로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명기했음</a:t>
            </a:r>
            <a:endParaRPr lang="en-US" altLang="ko-KR" b="1" dirty="0">
              <a:ln w="50800"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역사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1705453" cy="237626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증거</a:t>
            </a:r>
            <a:endParaRPr lang="ko-KR" altLang="en-US" dirty="0"/>
          </a:p>
        </p:txBody>
      </p:sp>
      <p:pic>
        <p:nvPicPr>
          <p:cNvPr id="5" name="그림 4" descr="역사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005064"/>
            <a:ext cx="1944216" cy="2322468"/>
          </a:xfrm>
          <a:prstGeom prst="rect">
            <a:avLst/>
          </a:prstGeom>
        </p:spPr>
      </p:pic>
      <p:pic>
        <p:nvPicPr>
          <p:cNvPr id="6" name="그림 5" descr="역사적 근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149079"/>
            <a:ext cx="2736304" cy="2057644"/>
          </a:xfrm>
          <a:prstGeom prst="rect">
            <a:avLst/>
          </a:prstGeom>
        </p:spPr>
      </p:pic>
      <p:pic>
        <p:nvPicPr>
          <p:cNvPr id="7" name="그림 6" descr="역사적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484784"/>
            <a:ext cx="2808312" cy="210623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__4_wnwjdals78_4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417168" cy="341716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지리적 근거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2564904"/>
            <a:ext cx="405271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 독도는 대한민국의 동쪽 땅 끝으로서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한반도에서 멀리 동해 한가운데에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홀로 떨어져 있는 섬으로 울릉도의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속도로서 청명한 날에는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육안으로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울릉도에서 바라볼 수 있는 섬이다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지리적 근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149080" cy="276605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2060848"/>
            <a:ext cx="4110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</a:t>
            </a:r>
            <a:r>
              <a:rPr lang="ko-KR" altLang="en-US" dirty="0">
                <a:solidFill>
                  <a:schemeClr val="bg1"/>
                </a:solidFill>
              </a:rPr>
              <a:t>행정구역으로는 경상북도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울릉군 </a:t>
            </a:r>
            <a:r>
              <a:rPr lang="ko-KR" altLang="en-US" dirty="0" err="1">
                <a:solidFill>
                  <a:schemeClr val="bg1"/>
                </a:solidFill>
              </a:rPr>
              <a:t>울릉읍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독도리에소속되어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있고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대한민국의 가장 동쪽에 있는 영토</a:t>
            </a:r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 </a:t>
            </a:r>
            <a:r>
              <a:rPr lang="ko-KR" altLang="en-US" b="1" cap="none" spc="0" dirty="0" smtClean="0">
                <a:ln w="50800"/>
                <a:solidFill>
                  <a:schemeClr val="bg1"/>
                </a:solidFill>
                <a:effectLst/>
              </a:rPr>
              <a:t>임</a:t>
            </a:r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.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3356992"/>
            <a:ext cx="4062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r>
              <a:rPr lang="ko-KR" altLang="en-US" dirty="0">
                <a:solidFill>
                  <a:schemeClr val="bg1"/>
                </a:solidFill>
              </a:rPr>
              <a:t>독도와 가장 </a:t>
            </a:r>
            <a:r>
              <a:rPr lang="ko-KR" altLang="en-US" dirty="0" smtClean="0">
                <a:solidFill>
                  <a:schemeClr val="bg1"/>
                </a:solidFill>
              </a:rPr>
              <a:t>가까운 일본 영토 사이의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b="1" cap="none" spc="0" dirty="0" smtClean="0">
                <a:ln w="50800"/>
                <a:solidFill>
                  <a:schemeClr val="bg1"/>
                </a:solidFill>
                <a:effectLst/>
              </a:rPr>
              <a:t>거리로 일본에서 독도를 볼 수 없음</a:t>
            </a:r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.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독도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236998" cy="267441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932040" y="2276872"/>
            <a:ext cx="3762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울릉도와 독도 사이의 거리로 맑은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날이면 육안으로 확인할 수 있어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역사적으로 독도는 </a:t>
            </a:r>
            <a:r>
              <a:rPr lang="ko-KR" altLang="en-US" dirty="0" err="1" smtClean="0">
                <a:solidFill>
                  <a:schemeClr val="bg1"/>
                </a:solidFill>
              </a:rPr>
              <a:t>울릉도의일부로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인식되었음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en-US" altLang="ko-KR" b="1" dirty="0">
              <a:ln w="50800"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R80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356764" cy="223224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지리적 근거</a:t>
            </a:r>
            <a:endParaRPr lang="ko-KR" altLang="en-US" dirty="0"/>
          </a:p>
        </p:txBody>
      </p:sp>
      <p:pic>
        <p:nvPicPr>
          <p:cNvPr id="5" name="그림 4" descr="ull-oki-EE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3811918" cy="223224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59632" y="4437112"/>
            <a:ext cx="2954655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17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울릉도에서 독도를 직은 </a:t>
            </a:r>
            <a:r>
              <a:rPr lang="ko-KR" altLang="en-US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사</a:t>
            </a:r>
            <a:r>
              <a:rPr lang="ko-KR" alt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진</a:t>
            </a:r>
            <a:r>
              <a:rPr lang="en-US" altLang="ko-KR" sz="17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en-US" altLang="ko-KR" sz="17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76056" y="4437112"/>
            <a:ext cx="274145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독도는 한국과 더욱 가까움 </a:t>
            </a:r>
            <a:endParaRPr lang="en-US" altLang="ko-KR" sz="17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136815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지리적으로 한국과 더욱 가깝고 맨눈으로 충분히 확인 가능한 독도는 한국 땅임이 분명하다</a:t>
            </a:r>
            <a:r>
              <a:rPr lang="en-US" altLang="ko-K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ko-KR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>
                    <a:lumMod val="90000"/>
                  </a:schemeClr>
                </a:solidFill>
              </a:rPr>
              <a:t>지리적 근거</a:t>
            </a:r>
            <a:endParaRPr lang="ko-KR" alt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528392" cy="258580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국제법적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2492896"/>
            <a:ext cx="483818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altLang="ko-KR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1900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년 「칙령 제</a:t>
            </a:r>
            <a:r>
              <a:rPr lang="en-US" altLang="ko-KR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41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호」</a:t>
            </a:r>
            <a:r>
              <a:rPr lang="ko-KR" altLang="en-US" sz="19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를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통해</a:t>
            </a:r>
            <a:endParaRPr lang="en-US" altLang="ko-KR" sz="1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9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울도군의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관할 </a:t>
            </a:r>
            <a:r>
              <a:rPr lang="ko-KR" alt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구역을 </a:t>
            </a:r>
            <a:r>
              <a:rPr lang="en-US" altLang="ko-KR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울릉전도 및 죽도</a:t>
            </a:r>
            <a:r>
              <a:rPr lang="en-US" altLang="ko-KR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altLang="ko-KR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석도</a:t>
            </a:r>
            <a:r>
              <a:rPr lang="en-US" altLang="ko-KR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독도</a:t>
            </a:r>
            <a:r>
              <a:rPr lang="en-US" altLang="ko-KR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)"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로 명시한 </a:t>
            </a:r>
            <a:r>
              <a:rPr lang="ko-KR" alt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것으로 국제적으로도</a:t>
            </a:r>
            <a:endParaRPr lang="en-US" altLang="ko-KR" sz="1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독도는 한국 영토로 공표가 </a:t>
            </a:r>
            <a:r>
              <a:rPr lang="ko-KR" alt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되었음</a:t>
            </a:r>
            <a:endParaRPr lang="en-US" altLang="ko-KR" sz="19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1916832"/>
            <a:ext cx="5915000" cy="968896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대한민국의 아름다운 영토</a:t>
            </a:r>
            <a:endParaRPr lang="en-US" altLang="ko-KR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/>
          <a:lstStyle/>
          <a:p>
            <a:r>
              <a:rPr lang="ko-KR" altLang="en-US" dirty="0" smtClean="0"/>
              <a:t>아름다운 독도 영상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00079" y="2852936"/>
            <a:ext cx="1766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hlinkClick r:id="rId3"/>
              </a:rPr>
              <a:t> + </a:t>
            </a:r>
            <a:r>
              <a:rPr lang="ko-KR" altLang="en-U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hlinkClick r:id="rId3"/>
              </a:rPr>
              <a:t>역사적 영상</a:t>
            </a:r>
            <a:endParaRPr lang="en-US" altLang="ko-K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5496272" cy="309165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독도란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5576" y="5013176"/>
            <a:ext cx="7880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대한민국 동쪽 끝에 위치한 아름다운 섬 독도는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동도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</a:rPr>
              <a:t>서도와 그 주변에 흩어져 있는 </a:t>
            </a:r>
            <a:r>
              <a:rPr lang="en-US" altLang="ko-KR" dirty="0" smtClean="0">
                <a:solidFill>
                  <a:schemeClr val="bg1"/>
                </a:solidFill>
              </a:rPr>
              <a:t>89</a:t>
            </a:r>
            <a:r>
              <a:rPr lang="ko-KR" altLang="en-US" dirty="0" smtClean="0">
                <a:solidFill>
                  <a:schemeClr val="bg1"/>
                </a:solidFill>
              </a:rPr>
              <a:t>개의 바위섬으로 이루어진 화산섬이다</a:t>
            </a:r>
            <a:endParaRPr lang="en-US" altLang="ko-KR" b="1" cap="none" spc="0" dirty="0" smtClean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571184" cy="154840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끝까지 봐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</a:rPr>
              <a:t>줘셔서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</a:rPr>
              <a:t>갑사합니다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독도 위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99142" y="1916832"/>
            <a:ext cx="3969613" cy="262128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 위치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67544" y="1412776"/>
            <a:ext cx="386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altLang="ko-KR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+ 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동해의 남성부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ko-KR" alt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율릉도와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ko-KR" alt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오키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제도 </a:t>
            </a:r>
            <a:endParaRPr lang="en-US" altLang="ko-KR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사이에 있는 섬  </a:t>
            </a:r>
            <a:endParaRPr lang="en-US" altLang="ko-K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2492896"/>
            <a:ext cx="3357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+ </a:t>
            </a:r>
            <a:r>
              <a:rPr lang="ko-KR" alt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동도는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동경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131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도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52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분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10.4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초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r>
              <a:rPr lang="ko-KR" alt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북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위는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37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도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14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분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26,8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초</a:t>
            </a:r>
            <a:endParaRPr lang="en-US" altLang="ko-KR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3501008"/>
            <a:ext cx="3241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+ 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서도는 동경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131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도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51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분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54.6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초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북위는 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37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도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14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분</a:t>
            </a:r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30.6</a:t>
            </a:r>
            <a:r>
              <a:rPr lang="ko-KR" alt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초</a:t>
            </a:r>
            <a:endParaRPr lang="en-US" altLang="ko-KR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7544" y="4581128"/>
            <a:ext cx="48896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 </a:t>
            </a:r>
            <a:r>
              <a:rPr lang="ko-KR" alt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한국 본토까지 거리 </a:t>
            </a:r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217km, </a:t>
            </a:r>
            <a:r>
              <a:rPr lang="ko-KR" alt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울릉도까지 </a:t>
            </a:r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87km</a:t>
            </a:r>
            <a:endParaRPr lang="en-US" altLang="ko-K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7544" y="5229200"/>
            <a:ext cx="45205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 </a:t>
            </a:r>
            <a:r>
              <a:rPr lang="ko-KR" alt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일본까지 거리 </a:t>
            </a:r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220km, </a:t>
            </a:r>
            <a:r>
              <a:rPr lang="ko-KR" altLang="en-US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오키섬까지</a:t>
            </a:r>
            <a:r>
              <a:rPr lang="ko-KR" alt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158km</a:t>
            </a:r>
            <a:endParaRPr lang="en-US" altLang="ko-K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3240360" cy="216397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가치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78952" y="1700808"/>
            <a:ext cx="1503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2000" b="1" dirty="0" smtClean="0">
                <a:solidFill>
                  <a:srgbClr val="002060"/>
                </a:solidFill>
              </a:rPr>
              <a:t>경제적 가치</a:t>
            </a:r>
            <a:endParaRPr lang="en-US" altLang="ko-KR" sz="2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2204864"/>
            <a:ext cx="3139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+ </a:t>
            </a:r>
            <a:r>
              <a:rPr lang="ko-KR" altLang="en-US" dirty="0" smtClean="0">
                <a:solidFill>
                  <a:schemeClr val="bg1"/>
                </a:solidFill>
              </a:rPr>
              <a:t>주변 바다는 많은 물고기가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잡히는 황금어장임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2341" y="2996952"/>
            <a:ext cx="3770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 </a:t>
            </a:r>
            <a:r>
              <a:rPr lang="ko-KR" altLang="en-US" dirty="0" smtClean="0">
                <a:solidFill>
                  <a:schemeClr val="bg1"/>
                </a:solidFill>
              </a:rPr>
              <a:t>독도 주변으로 천연가스를 비롯한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자원들이 묻혀 있음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1560" y="3717032"/>
            <a:ext cx="20072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2000" b="1" dirty="0" smtClean="0">
                <a:solidFill>
                  <a:srgbClr val="002060"/>
                </a:solidFill>
              </a:rPr>
              <a:t>군사전략적 가치</a:t>
            </a:r>
            <a:endParaRPr lang="en-US" altLang="ko-KR" sz="2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71600" y="4365104"/>
            <a:ext cx="60212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 </a:t>
            </a:r>
            <a:r>
              <a:rPr lang="ko-KR" altLang="en-US" dirty="0" smtClean="0">
                <a:solidFill>
                  <a:schemeClr val="bg1"/>
                </a:solidFill>
              </a:rPr>
              <a:t>동북아 강대국의 군사력이 교차하는 곳에 자리잡고 있음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83568" y="5013176"/>
            <a:ext cx="20072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2000" b="1" dirty="0" smtClean="0">
                <a:solidFill>
                  <a:srgbClr val="002060"/>
                </a:solidFill>
              </a:rPr>
              <a:t>생태환경적 가치</a:t>
            </a:r>
            <a:endParaRPr lang="en-US" altLang="ko-KR" sz="2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71600" y="5589240"/>
            <a:ext cx="6082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 </a:t>
            </a:r>
            <a:r>
              <a:rPr lang="ko-KR" altLang="en-US" dirty="0" smtClean="0">
                <a:solidFill>
                  <a:schemeClr val="bg1"/>
                </a:solidFill>
              </a:rPr>
              <a:t>다양한 동식물이 살고 있고 특히 독도의 수호 새로 불리는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괭이갈매기를 비롯한 많은 새들의 삶의 터전임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역사적 근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609975" cy="2714625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2060848"/>
            <a:ext cx="340349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o-KR" alt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삼국사기 </a:t>
            </a:r>
            <a:endParaRPr lang="en-US" altLang="ko-KR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독도는 서기 </a:t>
            </a:r>
            <a:r>
              <a:rPr lang="en-US" altLang="ko-KR" b="1" dirty="0" smtClean="0">
                <a:solidFill>
                  <a:schemeClr val="bg1"/>
                </a:solidFill>
              </a:rPr>
              <a:t>512</a:t>
            </a:r>
            <a:r>
              <a:rPr lang="ko-KR" altLang="en-US" b="1" dirty="0" smtClean="0">
                <a:solidFill>
                  <a:schemeClr val="bg1"/>
                </a:solidFill>
              </a:rPr>
              <a:t>년 신라가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우산국을 복속한 한국의 영토로</a:t>
            </a:r>
            <a:r>
              <a:rPr lang="en-US" altLang="ko-KR" dirty="0" smtClean="0">
                <a:solidFill>
                  <a:schemeClr val="bg1"/>
                </a:solidFill>
              </a:rPr>
              <a:t>. 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이는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삼국사기</a:t>
            </a:r>
            <a:r>
              <a:rPr lang="en-US" altLang="ko-KR" dirty="0" smtClean="0">
                <a:solidFill>
                  <a:schemeClr val="bg1"/>
                </a:solidFill>
              </a:rPr>
              <a:t>' 1145</a:t>
            </a:r>
            <a:r>
              <a:rPr lang="ko-KR" altLang="en-US" dirty="0" smtClean="0">
                <a:solidFill>
                  <a:schemeClr val="bg1"/>
                </a:solidFill>
              </a:rPr>
              <a:t>년 기록에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명확히 표시돼 있음</a:t>
            </a:r>
            <a:endParaRPr lang="en-US" altLang="ko-KR" b="1" cap="none" spc="0" dirty="0" smtClean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세종실록%20지리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1" y="1484784"/>
            <a:ext cx="4104671" cy="306770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1988840"/>
            <a:ext cx="409759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altLang="ko-KR" b="1" cap="none" spc="0" dirty="0" smtClean="0">
              <a:ln w="50800"/>
              <a:solidFill>
                <a:schemeClr val="bg1"/>
              </a:solidFill>
              <a:effectLst/>
            </a:endParaRPr>
          </a:p>
          <a:p>
            <a:r>
              <a:rPr lang="en-US" altLang="ko-KR" b="1" dirty="0">
                <a:ln w="50800"/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세종실록지리지</a:t>
            </a:r>
            <a:r>
              <a:rPr lang="en-US" altLang="ko-KR" dirty="0" smtClean="0">
                <a:solidFill>
                  <a:schemeClr val="bg1"/>
                </a:solidFill>
              </a:rPr>
              <a:t>(1454</a:t>
            </a:r>
            <a:r>
              <a:rPr lang="ko-KR" altLang="en-US" dirty="0" smtClean="0">
                <a:solidFill>
                  <a:schemeClr val="bg1"/>
                </a:solidFill>
              </a:rPr>
              <a:t>년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기록엔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우산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err="1" smtClean="0">
                <a:solidFill>
                  <a:schemeClr val="bg1"/>
                </a:solidFill>
              </a:rPr>
              <a:t>무릉</a:t>
            </a:r>
            <a:r>
              <a:rPr lang="ko-KR" altLang="en-US" dirty="0" smtClean="0">
                <a:solidFill>
                  <a:schemeClr val="bg1"/>
                </a:solidFill>
              </a:rPr>
              <a:t> 두 섬은 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울진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현의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동쪽 바다에 있고 두 섬은 그다지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멀리 떨어져 있지 않아 청명한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날에는 섬을 볼 수 있다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고 기록돼 있음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안용복표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7" y="1412776"/>
            <a:ext cx="2710658" cy="388843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2060848"/>
            <a:ext cx="3919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/>
                </a:solidFill>
                <a:effectLst/>
              </a:rPr>
              <a:t>+</a:t>
            </a:r>
            <a:r>
              <a:rPr lang="ko-KR" altLang="en-US" b="1" dirty="0" smtClean="0">
                <a:solidFill>
                  <a:schemeClr val="bg1"/>
                </a:solidFill>
              </a:rPr>
              <a:t> 안용복이 일본으로 건너가 울릉도와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 독도가 조선의 영토임을 확인하고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err="1" smtClean="0">
                <a:solidFill>
                  <a:schemeClr val="bg1"/>
                </a:solidFill>
              </a:rPr>
              <a:t>에도막부로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</a:rPr>
              <a:t>부터</a:t>
            </a:r>
            <a:r>
              <a:rPr lang="ko-KR" altLang="en-US" b="1" dirty="0" smtClean="0">
                <a:solidFill>
                  <a:schemeClr val="bg1"/>
                </a:solidFill>
              </a:rPr>
              <a:t> 서계를 받은 바 있음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3212976"/>
            <a:ext cx="39950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altLang="ko-KR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en-US" altLang="ko-K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  <a:r>
              <a:rPr lang="ko-KR" altLang="en-US" dirty="0" smtClean="0"/>
              <a:t>  </a:t>
            </a:r>
            <a:r>
              <a:rPr lang="ko-KR" altLang="en-US" dirty="0" smtClean="0">
                <a:solidFill>
                  <a:schemeClr val="bg1"/>
                </a:solidFill>
              </a:rPr>
              <a:t>숙종 </a:t>
            </a:r>
            <a:r>
              <a:rPr lang="en-US" altLang="ko-KR" dirty="0" smtClean="0">
                <a:solidFill>
                  <a:schemeClr val="bg1"/>
                </a:solidFill>
              </a:rPr>
              <a:t>19</a:t>
            </a:r>
            <a:r>
              <a:rPr lang="ko-KR" altLang="en-US" dirty="0" smtClean="0">
                <a:solidFill>
                  <a:schemeClr val="bg1"/>
                </a:solidFill>
              </a:rPr>
              <a:t>년인 </a:t>
            </a:r>
            <a:r>
              <a:rPr lang="en-US" altLang="ko-KR" dirty="0" smtClean="0">
                <a:solidFill>
                  <a:schemeClr val="bg1"/>
                </a:solidFill>
              </a:rPr>
              <a:t>1693</a:t>
            </a:r>
            <a:r>
              <a:rPr lang="ko-KR" altLang="en-US" dirty="0" smtClean="0">
                <a:solidFill>
                  <a:schemeClr val="bg1"/>
                </a:solidFill>
              </a:rPr>
              <a:t>년 울릉도에서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고기잡이를 하고 있던 한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</a:rPr>
              <a:t>일 어부들이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충돌하여 납치되었음 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2808312" cy="321119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75656" y="5013176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에도 막부에 이송된 안용복이 울릉도가 조선 영토임을 주장하자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울릉도는 일본 영토가 아니다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라는 서계를 써준 것이다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b="1" dirty="0" smtClean="0">
              <a:ln w="50800"/>
              <a:solidFill>
                <a:schemeClr val="bg1"/>
              </a:solidFill>
            </a:endParaRPr>
          </a:p>
          <a:p>
            <a:pPr algn="ctr"/>
            <a:endParaRPr lang="en-US" altLang="ko-K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AA_913609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714750" cy="3038475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근거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2132856"/>
            <a:ext cx="3525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+ 1900</a:t>
            </a:r>
            <a:r>
              <a:rPr lang="ko-KR" altLang="en-US" b="1" dirty="0" smtClean="0">
                <a:solidFill>
                  <a:schemeClr val="bg1"/>
                </a:solidFill>
              </a:rPr>
              <a:t>년 대한제국의 칙령 </a:t>
            </a:r>
            <a:r>
              <a:rPr lang="en-US" altLang="ko-KR" b="1" dirty="0" smtClean="0">
                <a:solidFill>
                  <a:schemeClr val="bg1"/>
                </a:solidFill>
              </a:rPr>
              <a:t>41</a:t>
            </a:r>
            <a:r>
              <a:rPr lang="ko-KR" altLang="en-US" b="1" dirty="0" smtClean="0">
                <a:solidFill>
                  <a:schemeClr val="bg1"/>
                </a:solidFill>
              </a:rPr>
              <a:t>호로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독도가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울도군의</a:t>
            </a:r>
            <a:r>
              <a:rPr lang="ko-KR" altLang="en-US" b="1" dirty="0" smtClean="0">
                <a:solidFill>
                  <a:schemeClr val="bg1"/>
                </a:solidFill>
              </a:rPr>
              <a:t> 소속이 된 것임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3068960"/>
            <a:ext cx="410881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ko-K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일본인들의 울릉도 불법침입과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산림 벌채가 심각한 문제로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대한제국은 </a:t>
            </a:r>
            <a:r>
              <a:rPr lang="ko-KR" altLang="en-US" dirty="0" err="1" smtClean="0">
                <a:solidFill>
                  <a:schemeClr val="bg1"/>
                </a:solidFill>
              </a:rPr>
              <a:t>울릉도와독도를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행정구역상 독립된 </a:t>
            </a:r>
            <a:r>
              <a:rPr lang="ko-KR" altLang="en-US" dirty="0" err="1" smtClean="0">
                <a:solidFill>
                  <a:schemeClr val="bg1"/>
                </a:solidFill>
              </a:rPr>
              <a:t>군으로승격</a:t>
            </a:r>
            <a:r>
              <a:rPr lang="ko-KR" altLang="en-US" dirty="0" smtClean="0">
                <a:solidFill>
                  <a:schemeClr val="bg1"/>
                </a:solidFill>
              </a:rPr>
              <a:t> 시키고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도감 </a:t>
            </a:r>
            <a:r>
              <a:rPr lang="ko-KR" altLang="en-US" dirty="0" err="1" smtClean="0">
                <a:solidFill>
                  <a:schemeClr val="bg1"/>
                </a:solidFill>
              </a:rPr>
              <a:t>대신에군수를</a:t>
            </a:r>
            <a:r>
              <a:rPr lang="ko-KR" altLang="en-US" dirty="0" smtClean="0">
                <a:solidFill>
                  <a:schemeClr val="bg1"/>
                </a:solidFill>
              </a:rPr>
              <a:t> 두었음</a:t>
            </a:r>
            <a:endParaRPr lang="en-US" altLang="ko-KR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1392</TotalTime>
  <Words>501</Words>
  <Application>Microsoft Office PowerPoint</Application>
  <PresentationFormat>화면 슬라이드 쇼(4:3)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종이</vt:lpstr>
      <vt:lpstr>독도가 한국영토인 역사적 지리적 근거와  국제법적 지위</vt:lpstr>
      <vt:lpstr>독도란</vt:lpstr>
      <vt:lpstr>독도 위치</vt:lpstr>
      <vt:lpstr>독도의 가치</vt:lpstr>
      <vt:lpstr>역사적 근거</vt:lpstr>
      <vt:lpstr>역사적 근거 </vt:lpstr>
      <vt:lpstr>역사적 근거</vt:lpstr>
      <vt:lpstr>역사적 근거</vt:lpstr>
      <vt:lpstr>역사적 근거</vt:lpstr>
      <vt:lpstr>역사적 근거</vt:lpstr>
      <vt:lpstr>역사적 근거</vt:lpstr>
      <vt:lpstr>역사적 증거</vt:lpstr>
      <vt:lpstr>지리적 근거</vt:lpstr>
      <vt:lpstr>지리적 근거</vt:lpstr>
      <vt:lpstr>지리적 근거</vt:lpstr>
      <vt:lpstr>지리적 근거</vt:lpstr>
      <vt:lpstr>지리적 근거</vt:lpstr>
      <vt:lpstr>국제법적 근거</vt:lpstr>
      <vt:lpstr>아름다운 독도 영상</vt:lpstr>
      <vt:lpstr>끝까지 봐 줘셔서 갑사합니다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한국정부와  일본정부의  독도정책  비교</dc:title>
  <dc:creator>user</dc:creator>
  <cp:lastModifiedBy>user</cp:lastModifiedBy>
  <cp:revision>77</cp:revision>
  <dcterms:created xsi:type="dcterms:W3CDTF">2020-09-28T05:32:43Z</dcterms:created>
  <dcterms:modified xsi:type="dcterms:W3CDTF">2020-09-29T16:29:00Z</dcterms:modified>
</cp:coreProperties>
</file>