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5" r:id="rId6"/>
    <p:sldId id="261" r:id="rId7"/>
    <p:sldId id="262" r:id="rId8"/>
    <p:sldId id="259" r:id="rId9"/>
    <p:sldId id="265" r:id="rId10"/>
    <p:sldId id="263" r:id="rId11"/>
    <p:sldId id="264" r:id="rId12"/>
    <p:sldId id="276" r:id="rId13"/>
    <p:sldId id="266" r:id="rId14"/>
    <p:sldId id="273" r:id="rId15"/>
    <p:sldId id="267" r:id="rId16"/>
    <p:sldId id="268" r:id="rId17"/>
    <p:sldId id="274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E00F5-7B3B-4790-AB45-42929BF24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7CA9BEE-E1A8-4850-BD98-A92EAF887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43615D-5221-41CA-A836-DF5386A3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917AEC-EBB7-4F97-9304-DDAB3D78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75B3F6-C3C6-41BC-801A-DA9C14E7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2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F1E683-F573-4868-BA5F-76688C0D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05C2634-AC54-4753-8A30-069741C44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899D2F-3ED9-40AD-984B-D6F8C295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4DFB9B-1F4C-4A05-8F9A-9677B3F4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4D771-9497-4079-AEAC-49A2E023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4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1DA10DB-8FD6-4507-B90B-670368D37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9F7144-97DF-4472-990E-0C9F7E400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6EA4CC-6199-4082-9901-6F4C6AD0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10F444-8729-4542-BE72-B4B782E2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DEDB79-F250-4D0B-A71F-D3436CE8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1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9712F7-46B1-4573-882C-911525AD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C36082-29A7-4D62-A1C1-E5D0DB67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44C810-524F-4C45-B220-8EAA4181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FAF490-2AFF-4AF6-A41B-9FB1FC38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8FA8AF-B298-435B-A932-0BEF0D7D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3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BB9B0-EA00-4FA8-BDD6-BD23634C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BDA78D-9F51-4471-90BA-4BDE2BDF5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2DEF69-EA62-41A8-9699-64A8D3BB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67143D-FA76-4EC5-BADF-861E5226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68425A-3684-42A3-85E0-D7E9A896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51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86B7B-371E-472D-A47C-A7BDB3E3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5EFF42-3E28-4A4B-9B57-51E638914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13571E-DFEE-45D8-8EDE-FF53E9B27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1995A1-BC8C-48BA-B203-7EB270DE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8BD385-EEC9-4A25-A4F6-9CF4A896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04C324-0B26-49AB-B436-2714D222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98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E6DB7F-A84F-4B63-8847-EAB022AB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B032AE-6D68-4D37-B239-B007BFC6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2C1AF4-3CE8-401E-8ED9-45AEEFF5D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B578248-1EE3-4B4D-AE50-B87FCEB9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2DDD33-C441-45D1-BF03-A88DA5A49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BCE9329-9E88-46E3-B53C-7F3287B9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81003F-A3CF-4C18-BC5A-A19152F8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3DFE48D-7492-4212-9D94-64A8F4FF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2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71F044-D875-4C04-9A05-960DB8A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A7F3D0-118A-4313-94D9-B1FA79BF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FEE5C24-BC80-4E1A-84C6-3FCF0E68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7458B9-D6F0-4E41-AD16-1EA91B8E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7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31A251B-144B-4CE4-9389-C9722FEA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6779F0-F751-4445-84AC-CD0948A5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A7234-3C82-491A-B187-9B1DFC44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6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595F07-C93D-4200-8822-90773038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B9E43-E7F8-4A97-BB52-4493058A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9F57F9-CFEE-47C8-A381-343C8418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DD4222-7F00-4959-9D18-33AFBD58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3842F3-5100-4B67-AF54-16D4EB58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1488DF-9872-4DF6-BF0F-2A22DBE6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10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2AAB14-1CD3-43F1-9DB4-31010150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599079-6E37-4466-95CB-A4B1EAB24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5D7136-C370-4E89-9432-2C76FFA0D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8F9877-DB2E-4D4E-9475-E86A686B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083B2D-145F-404F-9DAB-178A7717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18CE7C-8AB8-4603-8911-C8FF123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65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082221-88B3-4146-BEDA-0082C89C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4F5B01-C861-41E0-90FD-E4BD2ADA7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A25B0-FE8F-4E1B-BA3A-43D9F1E56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9A73-0BD0-4578-8AF1-8BA381B45DE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9CFDB4-3D22-4A78-9A75-A2B3B5DE7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C802F1-E812-4BA8-887F-7F027619D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FE7B-60B4-4AB4-B6C8-5C0135E58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0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868BB47-161A-4ABD-A98B-239A2C48E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dirty="0" err="1"/>
              <a:t>일본정치와경제</a:t>
            </a:r>
            <a:br>
              <a:rPr lang="en-US" altLang="ko-KR" dirty="0"/>
            </a:b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CD15B1-3163-4B45-9D80-3F504EEC1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275" y="2366751"/>
            <a:ext cx="3618381" cy="2124496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2800"/>
              <a:t>21501697</a:t>
            </a:r>
          </a:p>
          <a:p>
            <a:pPr algn="l"/>
            <a:r>
              <a:rPr lang="ko-KR" altLang="en-US" sz="2800"/>
              <a:t>손준호</a:t>
            </a:r>
          </a:p>
        </p:txBody>
      </p:sp>
    </p:spTree>
    <p:extLst>
      <p:ext uri="{BB962C8B-B14F-4D97-AF65-F5344CB8AC3E}">
        <p14:creationId xmlns:p14="http://schemas.microsoft.com/office/powerpoint/2010/main" val="2119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04303C-63DC-4F76-9602-D66F72AB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버블경제의 배경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F2C655C-0A1D-4170-8071-BBE14E6A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일본의 무역감소</a:t>
            </a:r>
            <a:endParaRPr lang="en-US" altLang="ko-KR" sz="2000" dirty="0"/>
          </a:p>
          <a:p>
            <a:r>
              <a:rPr lang="ko-KR" altLang="en-US" sz="2000" dirty="0"/>
              <a:t>일본정부의 경기부양정책</a:t>
            </a:r>
            <a:endParaRPr lang="en-US" altLang="ko-KR" sz="2000" dirty="0"/>
          </a:p>
          <a:p>
            <a:r>
              <a:rPr lang="ko-KR" altLang="en-US" sz="2000" dirty="0"/>
              <a:t>금리인하와 </a:t>
            </a:r>
            <a:r>
              <a:rPr lang="ko-KR" altLang="en-US" sz="2000" dirty="0" err="1"/>
              <a:t>부동산대출규제완화를시행</a:t>
            </a:r>
            <a:endParaRPr lang="en-US" altLang="ko-KR" sz="2000" dirty="0"/>
          </a:p>
          <a:p>
            <a:r>
              <a:rPr lang="ko-KR" altLang="en-US" sz="2000" dirty="0"/>
              <a:t>일본내 대출상승</a:t>
            </a:r>
            <a:endParaRPr lang="en-US" altLang="ko-KR" sz="2000" dirty="0"/>
          </a:p>
          <a:p>
            <a:r>
              <a:rPr lang="ko-KR" altLang="en-US" sz="2000" dirty="0"/>
              <a:t>부동산에 엄청난 투기가 집중됨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74836F6-6388-4CAB-9A34-EE4C01D6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23170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51EEB7E-3186-4CDA-85BC-2FD7263F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버블의 시작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DE79FB-91F1-443D-9EA1-00A7AEDB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대출금으로 부동산</a:t>
            </a:r>
            <a:r>
              <a:rPr lang="en-US" altLang="ko-KR" sz="2000" dirty="0"/>
              <a:t>,</a:t>
            </a:r>
            <a:r>
              <a:rPr lang="ko-KR" altLang="en-US" sz="2000" dirty="0"/>
              <a:t>토지를 구매</a:t>
            </a:r>
            <a:endParaRPr lang="en-US" altLang="ko-KR" sz="2000" dirty="0"/>
          </a:p>
          <a:p>
            <a:r>
              <a:rPr lang="ko-KR" altLang="en-US" sz="2000" dirty="0"/>
              <a:t>부동산</a:t>
            </a:r>
            <a:r>
              <a:rPr lang="en-US" altLang="ko-KR" sz="2000" dirty="0"/>
              <a:t>,</a:t>
            </a:r>
            <a:r>
              <a:rPr lang="ko-KR" altLang="en-US" sz="2000" dirty="0"/>
              <a:t>토지 가격상승</a:t>
            </a:r>
            <a:endParaRPr lang="en-US" altLang="ko-KR" sz="2000" dirty="0"/>
          </a:p>
          <a:p>
            <a:r>
              <a:rPr lang="ko-KR" altLang="en-US" sz="2000" dirty="0"/>
              <a:t>도쿄의 지가는 </a:t>
            </a:r>
            <a:r>
              <a:rPr lang="en-US" altLang="ko-KR" sz="2000" dirty="0"/>
              <a:t>1980~1990 10</a:t>
            </a:r>
            <a:r>
              <a:rPr lang="ko-KR" altLang="en-US" sz="2000" dirty="0"/>
              <a:t>년간 </a:t>
            </a:r>
            <a:r>
              <a:rPr lang="en-US" altLang="ko-KR" sz="2000" dirty="0"/>
              <a:t>5</a:t>
            </a:r>
            <a:r>
              <a:rPr lang="ko-KR" altLang="en-US" sz="2000" dirty="0"/>
              <a:t>배까지 폭등</a:t>
            </a:r>
            <a:endParaRPr lang="en-US" altLang="ko-KR" sz="2000" dirty="0"/>
          </a:p>
          <a:p>
            <a:r>
              <a:rPr lang="ko-KR" altLang="en-US" sz="2000" dirty="0"/>
              <a:t>부동산</a:t>
            </a:r>
            <a:r>
              <a:rPr lang="en-US" altLang="ko-KR" sz="2000" dirty="0"/>
              <a:t>,</a:t>
            </a:r>
            <a:r>
              <a:rPr lang="ko-KR" altLang="en-US" sz="2000" dirty="0" err="1"/>
              <a:t>토지를담보로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더많은</a:t>
            </a:r>
            <a:r>
              <a:rPr lang="ko-KR" altLang="en-US" sz="2000" dirty="0"/>
              <a:t> 대출 </a:t>
            </a:r>
            <a:endParaRPr lang="en-US" altLang="ko-KR" sz="2000" dirty="0"/>
          </a:p>
          <a:p>
            <a:r>
              <a:rPr lang="ko-KR" altLang="en-US" sz="2000" dirty="0"/>
              <a:t>악순환이 반복</a:t>
            </a:r>
            <a:endParaRPr lang="en-US" altLang="ko-KR" sz="2000" dirty="0"/>
          </a:p>
          <a:p>
            <a:r>
              <a:rPr lang="en-US" sz="2000" dirty="0"/>
              <a:t>1990</a:t>
            </a:r>
            <a:r>
              <a:rPr lang="ko-KR" altLang="en-US" sz="2000" dirty="0"/>
              <a:t>년 일본부동산 총액은 </a:t>
            </a:r>
            <a:r>
              <a:rPr lang="en-US" altLang="ko-KR" sz="2000" dirty="0"/>
              <a:t>2000</a:t>
            </a:r>
            <a:r>
              <a:rPr lang="ko-KR" altLang="en-US" sz="2000" dirty="0"/>
              <a:t>조엔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93E2DC-9C03-422F-8DC4-23171962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40BB0-6718-4559-B522-886C2CD7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ko-KR" altLang="en-US"/>
              <a:t>버블의 시작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F255F-5248-4A2B-9CFC-494FF3C9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NTT</a:t>
            </a:r>
            <a:r>
              <a:rPr lang="ko-KR" altLang="en-US" sz="2400" dirty="0"/>
              <a:t>의민영화</a:t>
            </a:r>
            <a:endParaRPr lang="en-US" altLang="ko-KR" sz="2400" dirty="0"/>
          </a:p>
          <a:p>
            <a:r>
              <a:rPr lang="en-US" altLang="ko-KR" sz="2400" dirty="0"/>
              <a:t>NTT</a:t>
            </a:r>
            <a:r>
              <a:rPr lang="ko-KR" altLang="en-US" sz="2400" dirty="0"/>
              <a:t>의 상장가의 </a:t>
            </a:r>
            <a:r>
              <a:rPr lang="ko-KR" altLang="en-US" sz="2400" dirty="0" err="1"/>
              <a:t>엄청난상승</a:t>
            </a:r>
            <a:endParaRPr lang="en-US" altLang="ko-KR" sz="2400" dirty="0"/>
          </a:p>
          <a:p>
            <a:r>
              <a:rPr lang="en-US" altLang="ko-KR" sz="2400" dirty="0"/>
              <a:t>1989</a:t>
            </a:r>
            <a:r>
              <a:rPr lang="ko-KR" altLang="en-US" sz="2400" dirty="0"/>
              <a:t>년 전세계 </a:t>
            </a:r>
            <a:r>
              <a:rPr lang="en-US" altLang="ko-KR" sz="2400" dirty="0"/>
              <a:t>50</a:t>
            </a:r>
            <a:r>
              <a:rPr lang="ko-KR" altLang="en-US" sz="2400" dirty="0"/>
              <a:t>대기업 시가총액</a:t>
            </a:r>
            <a:r>
              <a:rPr lang="en-US" altLang="ko-KR" sz="2400" dirty="0"/>
              <a:t>1</a:t>
            </a:r>
            <a:r>
              <a:rPr lang="ko-KR" altLang="en-US" sz="2400" dirty="0" err="1"/>
              <a:t>위기록</a:t>
            </a:r>
            <a:endParaRPr lang="en-US" altLang="ko-KR" sz="2400" dirty="0"/>
          </a:p>
          <a:p>
            <a:r>
              <a:rPr lang="en-US" altLang="ko-KR" sz="2400" dirty="0"/>
              <a:t>50</a:t>
            </a:r>
            <a:r>
              <a:rPr lang="ko-KR" altLang="en-US" sz="2400" dirty="0"/>
              <a:t>위중 </a:t>
            </a:r>
            <a:r>
              <a:rPr lang="en-US" altLang="ko-KR" sz="2400" dirty="0"/>
              <a:t>33</a:t>
            </a:r>
            <a:r>
              <a:rPr lang="ko-KR" altLang="en-US" sz="2400" dirty="0" err="1"/>
              <a:t>개가일본기업</a:t>
            </a:r>
            <a:endParaRPr lang="ko-KR" altLang="en-US" sz="2400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65CA4A-7979-4738-9364-2E637876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62" y="833418"/>
            <a:ext cx="2842225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88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F0BD96-9EBF-4559-954D-2468D2A3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ko-KR" altLang="en-US" sz="3800"/>
              <a:t>버블의 일본시대상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63ECA7-4789-4B1E-85DF-EDF01DDB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경제 호황으로 </a:t>
            </a:r>
            <a:r>
              <a:rPr lang="ko-KR" altLang="en-US" sz="2000" dirty="0" err="1"/>
              <a:t>현금이넘쳐났고유흥과</a:t>
            </a:r>
            <a:r>
              <a:rPr lang="ko-KR" altLang="en-US" sz="2000" dirty="0"/>
              <a:t> 사치의 연속</a:t>
            </a:r>
            <a:endParaRPr lang="en-US" altLang="ko-KR" sz="2000" dirty="0"/>
          </a:p>
          <a:p>
            <a:r>
              <a:rPr lang="ko-KR" altLang="en-US" sz="2000" dirty="0"/>
              <a:t>일본의 테마파크</a:t>
            </a:r>
            <a:r>
              <a:rPr lang="en-US" altLang="ko-KR" sz="2000" dirty="0"/>
              <a:t>,</a:t>
            </a:r>
            <a:r>
              <a:rPr lang="ko-KR" altLang="en-US" sz="2000" dirty="0"/>
              <a:t>박물관 </a:t>
            </a:r>
            <a:r>
              <a:rPr lang="ko-KR" altLang="en-US" sz="2000" dirty="0" err="1"/>
              <a:t>여가를즐길수있는</a:t>
            </a:r>
            <a:r>
              <a:rPr lang="ko-KR" altLang="en-US" sz="2000" dirty="0"/>
              <a:t> 시설증가</a:t>
            </a:r>
            <a:endParaRPr lang="en-US" altLang="ko-KR" sz="2000" dirty="0"/>
          </a:p>
        </p:txBody>
      </p:sp>
      <p:pic>
        <p:nvPicPr>
          <p:cNvPr id="5" name="내용 개체 틀 4" descr="사람, 그룹, 사람들, 사진이(가) 표시된 사진&#10;&#10;자동 생성된 설명">
            <a:extLst>
              <a:ext uri="{FF2B5EF4-FFF2-40B4-BE49-F238E27FC236}">
                <a16:creationId xmlns:a16="http://schemas.microsoft.com/office/drawing/2014/main" id="{E80CA178-5F00-4B8E-8390-73670C72D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4" b="2"/>
          <a:stretch/>
        </p:blipFill>
        <p:spPr>
          <a:xfrm>
            <a:off x="6538365" y="1383738"/>
            <a:ext cx="5152891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7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F33AC6-80EB-4B73-B1AC-CB49F6C6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버블의 일본시대상</a:t>
            </a:r>
            <a:endParaRPr lang="ko-KR" altLang="en-US" sz="3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473DA8-2BF0-4C5E-806D-E109FBB2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1800" dirty="0" err="1"/>
              <a:t>소비가증가하여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삶의질이증가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 err="1"/>
              <a:t>같은시대의</a:t>
            </a:r>
            <a:r>
              <a:rPr lang="ko-KR" altLang="en-US" sz="1800" dirty="0"/>
              <a:t> 한국과 </a:t>
            </a:r>
            <a:r>
              <a:rPr lang="ko-KR" altLang="en-US" sz="1800" dirty="0" err="1"/>
              <a:t>많은비교가됨</a:t>
            </a:r>
            <a:endParaRPr lang="en-US" altLang="ko-KR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그림 6" descr="그리기, 방, 시계이(가) 표시된 사진&#10;&#10;자동 생성된 설명">
            <a:extLst>
              <a:ext uri="{FF2B5EF4-FFF2-40B4-BE49-F238E27FC236}">
                <a16:creationId xmlns:a16="http://schemas.microsoft.com/office/drawing/2014/main" id="{70EB9C23-5CAE-470F-A2C3-8AD056460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r="-1" b="9989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368B0A9-6955-4DFE-99C8-F2A6EB488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3" b="3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8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7434A3-D5C6-4E0A-9B70-1864B34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버블의 붕괴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3D90B9-52B8-43AF-B185-61C7B3C8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기업의 자산만보고 투자증가</a:t>
            </a:r>
            <a:endParaRPr lang="en-US" altLang="ko-KR" sz="2000" dirty="0"/>
          </a:p>
          <a:p>
            <a:r>
              <a:rPr lang="ko-KR" altLang="en-US" sz="2000" dirty="0"/>
              <a:t>토지 가격상승으로 대도시의 집값상승</a:t>
            </a:r>
            <a:endParaRPr lang="en-US" altLang="ko-KR" sz="2000" dirty="0"/>
          </a:p>
          <a:p>
            <a:r>
              <a:rPr lang="ko-KR" altLang="en-US" sz="2000" dirty="0"/>
              <a:t>기업확장에도 </a:t>
            </a:r>
            <a:r>
              <a:rPr lang="ko-KR" altLang="en-US" sz="2000" dirty="0" err="1"/>
              <a:t>토지가격으로타격</a:t>
            </a:r>
            <a:endParaRPr lang="en-US" altLang="ko-KR" sz="2000" dirty="0"/>
          </a:p>
          <a:p>
            <a:r>
              <a:rPr lang="ko-KR" altLang="en-US" sz="2000" dirty="0"/>
              <a:t>정부의 재개발 도로정비도 </a:t>
            </a:r>
            <a:r>
              <a:rPr lang="ko-KR" altLang="en-US" sz="2000" dirty="0" err="1"/>
              <a:t>이로인해타격</a:t>
            </a:r>
            <a:endParaRPr lang="en-US" altLang="ko-KR" sz="2000" dirty="0"/>
          </a:p>
          <a:p>
            <a:r>
              <a:rPr lang="ko-KR" altLang="en-US" sz="2000"/>
              <a:t>소비세 신설</a:t>
            </a:r>
            <a:endParaRPr lang="en-US" altLang="ko-KR" sz="2000"/>
          </a:p>
          <a:p>
            <a:r>
              <a:rPr lang="ko-KR" altLang="en-US" sz="2000" dirty="0"/>
              <a:t>금리상승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6FDFE35-8C31-4797-A887-916E6419C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2086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9FD6FD4-ACDD-4DEE-82D7-83E7852B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ko-KR" altLang="en-US" sz="3800"/>
              <a:t>버블의 붕괴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ED4861-C53B-4DCF-AA1B-BC35124F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정부에서 대출총량규제</a:t>
            </a:r>
            <a:r>
              <a:rPr lang="en-US" altLang="ko-KR" sz="2000" dirty="0"/>
              <a:t>(</a:t>
            </a:r>
            <a:r>
              <a:rPr lang="ko-KR" altLang="en-US" sz="2000" dirty="0"/>
              <a:t>신규부동산대출금지</a:t>
            </a:r>
            <a:r>
              <a:rPr lang="en-US" altLang="ko-KR" sz="2000" dirty="0"/>
              <a:t>)</a:t>
            </a:r>
            <a:r>
              <a:rPr lang="ko-KR" altLang="en-US" sz="2000" dirty="0" err="1"/>
              <a:t>를시행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000" dirty="0" err="1"/>
              <a:t>이로인하여</a:t>
            </a:r>
            <a:r>
              <a:rPr lang="ko-KR" altLang="en-US" sz="2000" dirty="0"/>
              <a:t> 현금부족사태발생</a:t>
            </a:r>
            <a:endParaRPr lang="en-US" altLang="ko-KR" sz="2000" dirty="0"/>
          </a:p>
          <a:p>
            <a:r>
              <a:rPr lang="ko-KR" altLang="en-US" sz="2000" dirty="0"/>
              <a:t>돈이 돌지않아서 주가하락</a:t>
            </a:r>
            <a:endParaRPr lang="en-US" altLang="ko-KR" sz="2000" dirty="0"/>
          </a:p>
          <a:p>
            <a:r>
              <a:rPr lang="ko-KR" altLang="en-US" sz="2000" dirty="0"/>
              <a:t>부동산</a:t>
            </a:r>
            <a:r>
              <a:rPr lang="en-US" altLang="ko-KR" sz="2000" dirty="0"/>
              <a:t>,</a:t>
            </a:r>
            <a:r>
              <a:rPr lang="ko-KR" altLang="en-US" sz="2000" dirty="0"/>
              <a:t>토지를 </a:t>
            </a:r>
            <a:r>
              <a:rPr lang="ko-KR" altLang="en-US" sz="2000" dirty="0" err="1"/>
              <a:t>시장에뿌리기시작하여지가폭락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D79FDB-F317-4353-A9E0-CB49CC1AF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12028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DB1A855-61CD-4F16-9C8D-8CD07F13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 dirty="0"/>
              <a:t>버블의 붕괴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F287AA-6663-4CB9-B32B-7F2090D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부동산은 </a:t>
            </a:r>
            <a:r>
              <a:rPr lang="en-US" altLang="ko-KR" sz="2000" dirty="0"/>
              <a:t>15</a:t>
            </a:r>
            <a:r>
              <a:rPr lang="ko-KR" altLang="en-US" sz="2000" dirty="0"/>
              <a:t>년간 </a:t>
            </a:r>
            <a:r>
              <a:rPr lang="en-US" altLang="ko-KR" sz="2000" dirty="0"/>
              <a:t>-87%</a:t>
            </a:r>
            <a:r>
              <a:rPr lang="ko-KR" altLang="en-US" sz="2000" dirty="0"/>
              <a:t>하락</a:t>
            </a:r>
            <a:endParaRPr lang="en-US" altLang="ko-KR" sz="2000" dirty="0"/>
          </a:p>
          <a:p>
            <a:r>
              <a:rPr lang="en-US" altLang="ko-KR" sz="2000" dirty="0"/>
              <a:t>20</a:t>
            </a:r>
            <a:r>
              <a:rPr lang="ko-KR" altLang="en-US" sz="2000" dirty="0" err="1"/>
              <a:t>억하던</a:t>
            </a:r>
            <a:r>
              <a:rPr lang="ko-KR" altLang="en-US" sz="2000" dirty="0"/>
              <a:t> 아파트가 </a:t>
            </a:r>
            <a:r>
              <a:rPr lang="en-US" altLang="ko-KR" sz="2000" dirty="0"/>
              <a:t>1</a:t>
            </a:r>
            <a:r>
              <a:rPr lang="ko-KR" altLang="en-US" sz="2000" dirty="0" err="1"/>
              <a:t>억까지떨어지기도함</a:t>
            </a:r>
            <a:endParaRPr lang="en-US" altLang="ko-KR" sz="2000" dirty="0"/>
          </a:p>
          <a:p>
            <a:endParaRPr lang="ko-KR" alt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1288E0-3525-4A09-BDAA-5019D5309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15739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1A7737-82C2-4F97-B387-1B8BEB49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버블의붕괴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616C2F-A02C-4B0E-8976-C149921D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잃어버린</a:t>
            </a:r>
            <a:r>
              <a:rPr lang="en-US" altLang="ko-KR" sz="2000"/>
              <a:t>20</a:t>
            </a:r>
            <a:r>
              <a:rPr lang="ko-KR" altLang="en-US" sz="2000"/>
              <a:t>년</a:t>
            </a:r>
            <a:endParaRPr lang="en-US" altLang="ko-KR" sz="2000"/>
          </a:p>
          <a:p>
            <a:r>
              <a:rPr lang="ko-KR" altLang="en-US" sz="2000"/>
              <a:t>많은 기업과은행이 도산</a:t>
            </a:r>
            <a:r>
              <a:rPr lang="en-US" altLang="ko-KR" sz="2000"/>
              <a:t>,</a:t>
            </a:r>
            <a:r>
              <a:rPr lang="ko-KR" altLang="en-US" sz="2000"/>
              <a:t>파산</a:t>
            </a:r>
            <a:endParaRPr lang="en-US" altLang="ko-KR" sz="2000"/>
          </a:p>
          <a:p>
            <a:r>
              <a:rPr lang="en-US" altLang="ko-KR" sz="2000"/>
              <a:t>1998</a:t>
            </a:r>
            <a:r>
              <a:rPr lang="ko-KR" altLang="en-US" sz="2000"/>
              <a:t>년부터 엔화기준 마이너스성장</a:t>
            </a:r>
            <a:endParaRPr lang="en-US" altLang="ko-KR" sz="2000"/>
          </a:p>
          <a:p>
            <a:endParaRPr lang="en-US" altLang="ko-KR" sz="2000"/>
          </a:p>
          <a:p>
            <a:endParaRPr lang="ko-KR" altLang="en-US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ABA71B-3C10-4939-A04C-A9B728F2F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21562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8DCE686-66F0-425F-92BF-7ECBBEDC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버블의 여파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B6A66B-A547-40CD-81AC-3F962FE8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대규모 구조조정 </a:t>
            </a:r>
            <a:endParaRPr lang="en-US" altLang="ko-KR" sz="2000"/>
          </a:p>
          <a:p>
            <a:r>
              <a:rPr lang="ko-KR" altLang="en-US" sz="2000"/>
              <a:t>실업자증가</a:t>
            </a:r>
            <a:endParaRPr lang="en-US" altLang="ko-KR" sz="2000"/>
          </a:p>
          <a:p>
            <a:r>
              <a:rPr lang="ko-KR" altLang="en-US" sz="2000"/>
              <a:t>낮아진삶의질 </a:t>
            </a:r>
            <a:endParaRPr lang="en-US" altLang="ko-KR" sz="2000"/>
          </a:p>
          <a:p>
            <a:r>
              <a:rPr lang="ko-KR" altLang="en-US" sz="2000"/>
              <a:t>소비저하</a:t>
            </a:r>
            <a:endParaRPr lang="en-US" altLang="ko-KR" sz="2000"/>
          </a:p>
          <a:p>
            <a:r>
              <a:rPr lang="ko-KR" altLang="en-US" sz="2000"/>
              <a:t>자살자증가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D7E1D2-5434-4D1A-9269-F2E802D67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r="-1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2202FE7-1C9F-4483-AB95-F36FAC9B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/>
              <a:t>근대 일본의 경제정책과 경제상황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FD8535-8D05-47B4-9CD1-5532A80F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altLang="ko-KR" sz="2000" dirty="0"/>
          </a:p>
          <a:p>
            <a:r>
              <a:rPr lang="ko-KR" altLang="en-US" sz="2000" dirty="0"/>
              <a:t>일본의 </a:t>
            </a:r>
            <a:r>
              <a:rPr lang="ko-KR" altLang="en-US" sz="2000" dirty="0" err="1"/>
              <a:t>버블경제에대해</a:t>
            </a:r>
            <a:r>
              <a:rPr lang="ko-KR" altLang="en-US" sz="2000" dirty="0"/>
              <a:t> 알아보자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그림 4" descr="텍스트, 표지판, 도시, 거리이(가) 표시된 사진&#10;&#10;자동 생성된 설명">
            <a:extLst>
              <a:ext uri="{FF2B5EF4-FFF2-40B4-BE49-F238E27FC236}">
                <a16:creationId xmlns:a16="http://schemas.microsoft.com/office/drawing/2014/main" id="{DCB2CE29-5347-4830-9A48-2D77072E5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34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6215B96-9044-45B0-8751-94CCB9C4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ko-KR" altLang="en-US" sz="3800"/>
              <a:t>버블의 여파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29154A-554D-4B33-B562-BCDF9E13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취업율감소</a:t>
            </a:r>
            <a:endParaRPr lang="en-US" altLang="ko-KR" sz="2000"/>
          </a:p>
          <a:p>
            <a:r>
              <a:rPr lang="ko-KR" altLang="en-US" sz="2000"/>
              <a:t>니트족의생성</a:t>
            </a:r>
            <a:endParaRPr lang="en-US" altLang="ko-KR" sz="2000"/>
          </a:p>
          <a:p>
            <a:r>
              <a:rPr lang="ko-KR" altLang="en-US" sz="2000"/>
              <a:t>출산율 하락으로인한 고령화</a:t>
            </a:r>
            <a:endParaRPr lang="en-US" altLang="ko-KR" sz="2000"/>
          </a:p>
          <a:p>
            <a:endParaRPr lang="en-US" altLang="ko-KR" sz="2000"/>
          </a:p>
          <a:p>
            <a:endParaRPr lang="ko-KR" altLang="en-US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850442-A685-4B6D-A1D9-7FE2A592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" r="5" b="5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4F4EBF8-2475-449D-B325-CE6BCDC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마치며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984C5D-4704-473B-99A5-4F463B18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일본경제를 조사하며 한국과 많은차이점도있고 비슷한시기에 똑같이 경제 불황을 겪은것도알게되었다</a:t>
            </a:r>
            <a:r>
              <a:rPr lang="en-US" altLang="ko-KR" sz="2000"/>
              <a:t>.</a:t>
            </a:r>
          </a:p>
          <a:p>
            <a:r>
              <a:rPr lang="ko-KR" altLang="en-US" sz="2000"/>
              <a:t>서로의 문제점과 해결법을 본보기삼아서 앞으로 경제성장을해가면좋겠다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BE4A5A-BE75-4885-9278-52BB6C8EA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r="2178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F7A8107-4F3A-4A36-A746-B90EAB8A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ko-KR" altLang="en-US" sz="3800"/>
              <a:t>일본의 버블경제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104921-1085-46BC-B535-E65692BF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일본의 버블경제란</a:t>
            </a:r>
            <a:r>
              <a:rPr lang="en-US" altLang="ko-KR" sz="2000" dirty="0"/>
              <a:t>?</a:t>
            </a:r>
          </a:p>
          <a:p>
            <a:r>
              <a:rPr lang="ko-KR" altLang="en-US" sz="2000" dirty="0"/>
              <a:t>버블경제의 배경</a:t>
            </a:r>
            <a:endParaRPr lang="en-US" altLang="ko-KR" sz="2000" dirty="0"/>
          </a:p>
          <a:p>
            <a:r>
              <a:rPr lang="ko-KR" altLang="en-US" sz="2000" dirty="0"/>
              <a:t>버블의 시작</a:t>
            </a:r>
            <a:endParaRPr lang="en-US" altLang="ko-KR" sz="2000" dirty="0"/>
          </a:p>
          <a:p>
            <a:r>
              <a:rPr lang="ko-KR" altLang="en-US" sz="2000" dirty="0" err="1"/>
              <a:t>일본의시대상</a:t>
            </a:r>
            <a:endParaRPr lang="en-US" altLang="ko-KR" sz="2000" dirty="0"/>
          </a:p>
          <a:p>
            <a:r>
              <a:rPr lang="ko-KR" altLang="en-US" sz="2000" dirty="0"/>
              <a:t>버블의 붕괴</a:t>
            </a:r>
            <a:endParaRPr lang="en-US" altLang="ko-KR" sz="2000" dirty="0"/>
          </a:p>
          <a:p>
            <a:r>
              <a:rPr lang="ko-KR" altLang="en-US" sz="2000" dirty="0"/>
              <a:t>버블의 여파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그림 4" descr="실외, 건물, 거리, 교통이(가) 표시된 사진&#10;&#10;자동 생성된 설명">
            <a:extLst>
              <a:ext uri="{FF2B5EF4-FFF2-40B4-BE49-F238E27FC236}">
                <a16:creationId xmlns:a16="http://schemas.microsoft.com/office/drawing/2014/main" id="{55B0C9AF-BF94-4041-B279-917A8A651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697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907358-785C-4C6B-9F14-E1A36FD4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일본의 버블경제란</a:t>
            </a:r>
            <a:r>
              <a:rPr lang="en-US" altLang="ko-KR" sz="4800"/>
              <a:t>?</a:t>
            </a:r>
            <a:endParaRPr lang="ko-KR" altLang="en-US" sz="4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5056E1-C94F-41C4-AB91-F82725975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altLang="ko-KR" sz="2000" b="0" i="0" dirty="0">
                <a:effectLst/>
                <a:latin typeface="Open Sans"/>
              </a:rPr>
              <a:t>1980</a:t>
            </a:r>
            <a:r>
              <a:rPr lang="ko-KR" altLang="en-US" sz="2000" b="0" i="0" dirty="0">
                <a:effectLst/>
                <a:latin typeface="Open Sans"/>
              </a:rPr>
              <a:t>년대</a:t>
            </a:r>
            <a:r>
              <a:rPr lang="en-US" altLang="ko-KR" sz="2000" b="0" i="0" dirty="0">
                <a:effectLst/>
                <a:latin typeface="Open Sans"/>
              </a:rPr>
              <a:t>, </a:t>
            </a:r>
            <a:r>
              <a:rPr lang="ko-KR" altLang="en-US" sz="2000" b="0" i="0" dirty="0">
                <a:effectLst/>
                <a:latin typeface="Open Sans"/>
              </a:rPr>
              <a:t>일본의 주식과 부동산 시장 전반에 나타났던 </a:t>
            </a:r>
            <a:r>
              <a:rPr lang="ko-KR" altLang="en-US" sz="2000" b="0" i="0" u="none" strike="noStrike" dirty="0">
                <a:effectLst/>
                <a:latin typeface="Open Sans"/>
              </a:rPr>
              <a:t>거품경제</a:t>
            </a:r>
            <a:r>
              <a:rPr lang="en-US" altLang="ko-KR" sz="2000" b="0" i="0" dirty="0">
                <a:effectLst/>
                <a:latin typeface="Open Sans"/>
              </a:rPr>
              <a:t>. </a:t>
            </a:r>
            <a:r>
              <a:rPr lang="ko-KR" altLang="en-US" sz="2000" b="0" i="0" dirty="0">
                <a:effectLst/>
                <a:latin typeface="Open Sans"/>
              </a:rPr>
              <a:t>일본은 당시 짧게는 </a:t>
            </a:r>
            <a:r>
              <a:rPr lang="en-US" altLang="ko-KR" sz="2000" dirty="0">
                <a:latin typeface="Open Sans"/>
              </a:rPr>
              <a:t>1985</a:t>
            </a:r>
            <a:r>
              <a:rPr lang="ko-KR" altLang="en-US" sz="2000" dirty="0">
                <a:latin typeface="Open Sans"/>
              </a:rPr>
              <a:t>년</a:t>
            </a:r>
            <a:r>
              <a:rPr lang="ko-KR" altLang="en-US" sz="2000" b="0" i="0" dirty="0">
                <a:effectLst/>
                <a:latin typeface="Open Sans"/>
              </a:rPr>
              <a:t>부터 </a:t>
            </a:r>
            <a:r>
              <a:rPr lang="en-US" altLang="ko-KR" sz="2000" b="0" i="0" u="none" strike="noStrike" dirty="0">
                <a:effectLst/>
                <a:latin typeface="Open Sans"/>
              </a:rPr>
              <a:t>1990</a:t>
            </a:r>
            <a:r>
              <a:rPr lang="ko-KR" altLang="en-US" sz="2000" b="0" i="0" u="none" strike="noStrike" dirty="0">
                <a:effectLst/>
                <a:latin typeface="Open Sans"/>
              </a:rPr>
              <a:t>년</a:t>
            </a:r>
            <a:r>
              <a:rPr lang="ko-KR" altLang="en-US" sz="2000" b="0" i="0" dirty="0">
                <a:effectLst/>
                <a:latin typeface="Open Sans"/>
              </a:rPr>
              <a:t>까지</a:t>
            </a:r>
            <a:r>
              <a:rPr lang="en-US" altLang="ko-KR" sz="2000" b="0" i="0" dirty="0">
                <a:effectLst/>
                <a:latin typeface="Open Sans"/>
              </a:rPr>
              <a:t>,</a:t>
            </a:r>
            <a:r>
              <a:rPr lang="ko-KR" altLang="en-US" sz="2000" b="0" i="0" dirty="0">
                <a:effectLst/>
                <a:latin typeface="Open Sans"/>
              </a:rPr>
              <a:t>길게는 </a:t>
            </a:r>
            <a:r>
              <a:rPr lang="en-US" altLang="ko-KR" sz="2000" b="0" i="0" u="none" strike="noStrike" dirty="0">
                <a:effectLst/>
                <a:latin typeface="Open Sans"/>
              </a:rPr>
              <a:t>1980</a:t>
            </a:r>
            <a:r>
              <a:rPr lang="ko-KR" altLang="en-US" sz="2000" b="0" i="0" u="none" strike="noStrike" dirty="0">
                <a:effectLst/>
                <a:latin typeface="Open Sans"/>
              </a:rPr>
              <a:t>년</a:t>
            </a:r>
            <a:r>
              <a:rPr lang="ko-KR" altLang="en-US" sz="2000" b="0" i="0" dirty="0">
                <a:effectLst/>
                <a:latin typeface="Open Sans"/>
              </a:rPr>
              <a:t>부터 </a:t>
            </a:r>
            <a:r>
              <a:rPr lang="en-US" altLang="ko-KR" sz="2000" b="0" i="0" dirty="0">
                <a:effectLst/>
                <a:latin typeface="Open Sans"/>
              </a:rPr>
              <a:t>1992</a:t>
            </a:r>
            <a:r>
              <a:rPr lang="ko-KR" altLang="en-US" sz="2000" dirty="0">
                <a:latin typeface="Open Sans"/>
              </a:rPr>
              <a:t>년</a:t>
            </a:r>
            <a:r>
              <a:rPr lang="ko-KR" altLang="en-US" sz="2000" b="0" i="0" dirty="0">
                <a:effectLst/>
                <a:latin typeface="Open Sans"/>
              </a:rPr>
              <a:t>까지 비정상적인 자산 가치 상승 현상을 겪게 되는데</a:t>
            </a:r>
            <a:r>
              <a:rPr lang="en-US" altLang="ko-KR" sz="2000" b="0" i="0" dirty="0">
                <a:effectLst/>
                <a:latin typeface="Open Sans"/>
              </a:rPr>
              <a:t>, </a:t>
            </a:r>
            <a:r>
              <a:rPr lang="ko-KR" altLang="en-US" sz="2000" b="0" i="0" dirty="0">
                <a:effectLst/>
                <a:latin typeface="Open Sans"/>
              </a:rPr>
              <a:t>이후 거품이 붕괴되며 </a:t>
            </a:r>
            <a:r>
              <a:rPr lang="en-US" altLang="ko-KR" sz="2000" b="0" i="0" dirty="0">
                <a:effectLst/>
                <a:latin typeface="Open Sans"/>
              </a:rPr>
              <a:t>1,500</a:t>
            </a:r>
            <a:r>
              <a:rPr lang="ko-KR" altLang="en-US" sz="2000" b="0" i="0" dirty="0">
                <a:effectLst/>
                <a:latin typeface="Open Sans"/>
              </a:rPr>
              <a:t>조 엔의 </a:t>
            </a:r>
            <a:r>
              <a:rPr lang="ko-KR" altLang="en-US" sz="2000" b="0" i="0" u="none" strike="noStrike" dirty="0">
                <a:effectLst/>
                <a:latin typeface="Open Sans"/>
              </a:rPr>
              <a:t>자산</a:t>
            </a:r>
            <a:r>
              <a:rPr lang="ko-KR" altLang="en-US" sz="2000" b="0" i="0" dirty="0">
                <a:effectLst/>
                <a:latin typeface="Open Sans"/>
              </a:rPr>
              <a:t>이 </a:t>
            </a:r>
            <a:r>
              <a:rPr lang="ko-KR" altLang="en-US" sz="2000" b="0" i="0" dirty="0" err="1">
                <a:effectLst/>
                <a:latin typeface="Open Sans"/>
              </a:rPr>
              <a:t>공중분해된다</a:t>
            </a:r>
            <a:r>
              <a:rPr lang="en-US" altLang="ko-KR" sz="2000" b="0" i="0" dirty="0">
                <a:effectLst/>
                <a:latin typeface="Open Sans"/>
              </a:rPr>
              <a:t>. </a:t>
            </a: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DD714B-AAF2-4A71-93A7-564FE0848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106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C5B563-C6EF-4ACF-8846-02947D2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2" y="522501"/>
            <a:ext cx="4171994" cy="2243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6000" dirty="0"/>
              <a:t>일본의 버블경제란</a:t>
            </a:r>
            <a:r>
              <a:rPr lang="en-US" altLang="ko-KR" sz="6000" dirty="0"/>
              <a:t>?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4D796F-FD52-45EB-9E04-C5DB527E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9" y="3429000"/>
            <a:ext cx="4171994" cy="22920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2000" b="0" i="0" dirty="0">
                <a:effectLst/>
              </a:rPr>
              <a:t>그리고 그 결과 이후 일본은 인구 고령화</a:t>
            </a:r>
            <a:r>
              <a:rPr lang="en-US" altLang="ko-KR" sz="2000" b="0" i="0" dirty="0">
                <a:effectLst/>
              </a:rPr>
              <a:t>, </a:t>
            </a:r>
            <a:r>
              <a:rPr lang="ko-KR" altLang="en-US" sz="2000" b="0" i="0" dirty="0">
                <a:effectLst/>
              </a:rPr>
              <a:t>금융시장 부실화</a:t>
            </a:r>
            <a:r>
              <a:rPr lang="en-US" altLang="ko-KR" sz="2000" b="0" i="0" dirty="0">
                <a:effectLst/>
              </a:rPr>
              <a:t>, </a:t>
            </a:r>
            <a:r>
              <a:rPr lang="ko-KR" altLang="en-US" sz="2000" b="0" i="0" dirty="0">
                <a:effectLst/>
              </a:rPr>
              <a:t>정부의 미약한 대응</a:t>
            </a:r>
            <a:r>
              <a:rPr lang="en-US" altLang="ko-KR" sz="2000" b="0" i="0" dirty="0">
                <a:effectLst/>
              </a:rPr>
              <a:t>, </a:t>
            </a:r>
            <a:r>
              <a:rPr lang="ko-KR" altLang="en-US" sz="2000" b="0" i="0" dirty="0">
                <a:effectLst/>
              </a:rPr>
              <a:t>디플레이션 등 여러 요인과 결합해 지금까지도 극복했다고 보기 </a:t>
            </a:r>
            <a:r>
              <a:rPr lang="ko-KR" altLang="en-US" sz="2000" b="0" i="0" dirty="0" err="1">
                <a:effectLst/>
              </a:rPr>
              <a:t>힘든장기불황을</a:t>
            </a:r>
            <a:r>
              <a:rPr lang="en-US" altLang="ko-KR" sz="2000" b="0" i="0" dirty="0">
                <a:effectLst/>
              </a:rPr>
              <a:t> </a:t>
            </a:r>
            <a:r>
              <a:rPr lang="ko-KR" altLang="en-US" sz="2000" b="0" i="0" dirty="0">
                <a:effectLst/>
              </a:rPr>
              <a:t>맞게 된다</a:t>
            </a:r>
            <a:r>
              <a:rPr lang="en-US" altLang="ko-KR" sz="2000" b="0" i="0" dirty="0">
                <a:effectLst/>
              </a:rPr>
              <a:t>.</a:t>
            </a:r>
            <a:endParaRPr lang="en-US" altLang="ko-KR" sz="20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AE55FE-F61B-480A-B4FB-F978FA689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1" b="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5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A88F23-05A3-4E78-BB61-4F1369E2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일본의 버블경제란</a:t>
            </a:r>
            <a:r>
              <a:rPr lang="en-US" altLang="ko-KR" sz="3600"/>
              <a:t>?</a:t>
            </a:r>
            <a:endParaRPr lang="ko-KR" altLang="en-US" sz="36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CA5B16-894F-40B7-934A-6F620206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비정상적인 자산가치 </a:t>
            </a:r>
            <a:r>
              <a:rPr lang="ko-KR" altLang="en-US" sz="1800" dirty="0" err="1"/>
              <a:t>상승으로인해</a:t>
            </a:r>
            <a:r>
              <a:rPr lang="en-US" altLang="ko-KR" sz="1800" dirty="0"/>
              <a:t> </a:t>
            </a:r>
            <a:r>
              <a:rPr lang="ko-KR" altLang="en-US" sz="1800" dirty="0" err="1"/>
              <a:t>일본의회사하나의</a:t>
            </a:r>
            <a:r>
              <a:rPr lang="ko-KR" altLang="en-US" sz="1800" dirty="0"/>
              <a:t> 주가총액이 서독의 주식시장주가총액과 비슷했다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도쿄를 팔면 미국전체를 </a:t>
            </a:r>
            <a:r>
              <a:rPr lang="ko-KR" altLang="en-US" sz="1800" dirty="0" err="1"/>
              <a:t>살수있다라는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말이있기도하였다</a:t>
            </a:r>
            <a:r>
              <a:rPr lang="en-US" altLang="ko-KR" sz="1800" dirty="0"/>
              <a:t>.</a:t>
            </a:r>
          </a:p>
          <a:p>
            <a:endParaRPr lang="en-US" sz="18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B15CF37-3E84-41DE-8343-7A138195C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r="4" b="4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A05807-62F3-49AE-AF47-48677B89E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5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341383-2B98-413B-AB07-73B2CEED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일본의 버블경제란</a:t>
            </a:r>
            <a:r>
              <a:rPr lang="en-US" altLang="ko-KR" sz="4000"/>
              <a:t>?</a:t>
            </a:r>
            <a:endParaRPr lang="ko-KR" altLang="en-US" sz="40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79A17-661A-44BB-A89E-97D6218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하지만 그후 거품이 사라지면서 일본은 극심한 경제침체기에 빠진다 이를 </a:t>
            </a:r>
            <a:r>
              <a:rPr lang="en-US" altLang="ko-KR" sz="2000" dirty="0"/>
              <a:t>“</a:t>
            </a:r>
            <a:r>
              <a:rPr lang="ko-KR" altLang="en-US" sz="2000" dirty="0"/>
              <a:t>잃어버린</a:t>
            </a:r>
            <a:r>
              <a:rPr lang="en-US" altLang="ko-KR" sz="2000" dirty="0"/>
              <a:t>10</a:t>
            </a:r>
            <a:r>
              <a:rPr lang="ko-KR" altLang="en-US" sz="2000" dirty="0"/>
              <a:t>년</a:t>
            </a:r>
            <a:r>
              <a:rPr lang="en-US" altLang="ko-KR" sz="2000" dirty="0"/>
              <a:t>“</a:t>
            </a:r>
            <a:r>
              <a:rPr lang="ko-KR" altLang="en-US" sz="2000" dirty="0" err="1"/>
              <a:t>이라고한다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80C141A-164B-4864-A8C1-3518F2C9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r="8500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7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D931EE-4D50-4CCC-A2A5-0EDAD93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버블경제의 배경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16F98A-3346-46CC-B416-4E8476DC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1970</a:t>
            </a:r>
            <a:r>
              <a:rPr lang="ko-KR" altLang="en-US" sz="2000" dirty="0"/>
              <a:t>년대 일본의 전자제품</a:t>
            </a:r>
            <a:r>
              <a:rPr lang="en-US" altLang="ko-KR" sz="2000" dirty="0"/>
              <a:t>,</a:t>
            </a:r>
            <a:r>
              <a:rPr lang="ko-KR" altLang="en-US" sz="2000" dirty="0"/>
              <a:t>자동차기업들이 </a:t>
            </a:r>
            <a:r>
              <a:rPr lang="ko-KR" altLang="en-US" sz="2000" dirty="0" err="1"/>
              <a:t>세계진출을하였다</a:t>
            </a:r>
            <a:endParaRPr lang="en-US" altLang="ko-KR" sz="2000" dirty="0"/>
          </a:p>
          <a:p>
            <a:r>
              <a:rPr lang="en-US" sz="2000" dirty="0"/>
              <a:t>1979</a:t>
            </a:r>
            <a:r>
              <a:rPr lang="ko-KR" altLang="en-US" sz="2000" dirty="0"/>
              <a:t>년 오일쇼크로 유가가 상승하였다 </a:t>
            </a:r>
            <a:r>
              <a:rPr lang="ko-KR" altLang="en-US" sz="2000" dirty="0" err="1"/>
              <a:t>이로인해</a:t>
            </a:r>
            <a:r>
              <a:rPr lang="ko-KR" altLang="en-US" sz="2000" dirty="0"/>
              <a:t> 원가가 상승하여 결과적으로 물가가 상승하였다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err="1"/>
              <a:t>이로인해</a:t>
            </a:r>
            <a:r>
              <a:rPr lang="ko-KR" altLang="en-US" sz="2000" dirty="0"/>
              <a:t> 미국의 달러가치가 감소하였고 미국은 금리를 </a:t>
            </a:r>
            <a:r>
              <a:rPr lang="ko-KR" altLang="en-US" sz="2000" dirty="0" err="1"/>
              <a:t>대폭상승한다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이때 미국의 자회사들이 휘청거리며 이때 </a:t>
            </a:r>
            <a:r>
              <a:rPr lang="ko-KR" altLang="en-US" sz="2000" dirty="0" err="1"/>
              <a:t>그틈을</a:t>
            </a:r>
            <a:r>
              <a:rPr lang="ko-KR" altLang="en-US" sz="2000" dirty="0"/>
              <a:t> 일본회사들이 차지하게 되었다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412C347-EBE6-473E-822F-4F2FEA224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9295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4A50DA4-1239-4DEF-BB5A-15AB5AB8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버블경제의 배경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D065B5-AD19-4CEE-B92A-CBB38DAB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플라자합의</a:t>
            </a:r>
            <a:endParaRPr lang="en-US" altLang="ko-KR" sz="2000" dirty="0"/>
          </a:p>
          <a:p>
            <a:r>
              <a:rPr lang="ko-KR" altLang="en-US" sz="2000" dirty="0"/>
              <a:t>플라자합의는 미국의 무역적자를 해결하기위해 환율합의이다</a:t>
            </a:r>
            <a:endParaRPr lang="en-US" altLang="ko-KR" sz="2000" dirty="0"/>
          </a:p>
          <a:p>
            <a:r>
              <a:rPr lang="ko-KR" altLang="en-US" sz="2000" dirty="0"/>
              <a:t>이합의로 인하여 엔화가치가 상승하여 일본제품가격의 상승</a:t>
            </a:r>
            <a:endParaRPr lang="en-US" altLang="ko-KR" sz="2000" dirty="0"/>
          </a:p>
          <a:p>
            <a:r>
              <a:rPr lang="ko-KR" altLang="en-US" sz="2000" dirty="0"/>
              <a:t>일본의 무역감소</a:t>
            </a:r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DFDEA81-A700-4F79-9CF7-31DB88D6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5758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372</Words>
  <Application>Microsoft Office PowerPoint</Application>
  <PresentationFormat>와이드스크린</PresentationFormat>
  <Paragraphs>88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Open Sans</vt:lpstr>
      <vt:lpstr>맑은 고딕</vt:lpstr>
      <vt:lpstr>Arial</vt:lpstr>
      <vt:lpstr>Office 테마</vt:lpstr>
      <vt:lpstr>일본정치와경제 </vt:lpstr>
      <vt:lpstr>근대 일본의 경제정책과 경제상황</vt:lpstr>
      <vt:lpstr>일본의 버블경제</vt:lpstr>
      <vt:lpstr>일본의 버블경제란?</vt:lpstr>
      <vt:lpstr>일본의 버블경제란?</vt:lpstr>
      <vt:lpstr>일본의 버블경제란?</vt:lpstr>
      <vt:lpstr>일본의 버블경제란?</vt:lpstr>
      <vt:lpstr>버블경제의 배경</vt:lpstr>
      <vt:lpstr>버블경제의 배경</vt:lpstr>
      <vt:lpstr>버블경제의 배경</vt:lpstr>
      <vt:lpstr>버블의 시작</vt:lpstr>
      <vt:lpstr>버블의 시작</vt:lpstr>
      <vt:lpstr>버블의 일본시대상</vt:lpstr>
      <vt:lpstr>버블의 일본시대상</vt:lpstr>
      <vt:lpstr>버블의 붕괴</vt:lpstr>
      <vt:lpstr>버블의 붕괴</vt:lpstr>
      <vt:lpstr>버블의 붕괴</vt:lpstr>
      <vt:lpstr>버블의붕괴</vt:lpstr>
      <vt:lpstr>버블의 여파</vt:lpstr>
      <vt:lpstr>버블의 여파</vt:lpstr>
      <vt:lpstr>마치며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일본정치와경제 </dc:title>
  <dc:creator>손준호</dc:creator>
  <cp:lastModifiedBy>손준호</cp:lastModifiedBy>
  <cp:revision>2</cp:revision>
  <dcterms:created xsi:type="dcterms:W3CDTF">2020-09-29T00:31:03Z</dcterms:created>
  <dcterms:modified xsi:type="dcterms:W3CDTF">2020-09-29T00:55:49Z</dcterms:modified>
</cp:coreProperties>
</file>