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0" r:id="rId3"/>
    <p:sldId id="261" r:id="rId4"/>
    <p:sldId id="258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9" r:id="rId13"/>
    <p:sldId id="298" r:id="rId14"/>
    <p:sldId id="300" r:id="rId15"/>
    <p:sldId id="301" r:id="rId16"/>
    <p:sldId id="302" r:id="rId17"/>
    <p:sldId id="304" r:id="rId18"/>
    <p:sldId id="305" r:id="rId19"/>
    <p:sldId id="303" r:id="rId20"/>
    <p:sldId id="259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97" autoAdjust="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71C21-3757-4199-83DE-22960358A2A5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4E647-5A0F-41E6-A0EF-B58D8C1C6C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991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663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94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552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718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303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38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700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082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454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81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87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148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39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E722-38C7-4231-8BB5-7A27D4E5977D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1682" y="2710926"/>
            <a:ext cx="5720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spc="-150" dirty="0">
                <a:solidFill>
                  <a:schemeClr val="bg1"/>
                </a:solidFill>
              </a:rPr>
              <a:t>독도가 우리의 영토인 역사적</a:t>
            </a:r>
            <a:r>
              <a:rPr lang="en-US" altLang="ko-KR" sz="4400" b="1" spc="-150" dirty="0">
                <a:solidFill>
                  <a:schemeClr val="bg1"/>
                </a:solidFill>
              </a:rPr>
              <a:t>, </a:t>
            </a:r>
            <a:r>
              <a:rPr lang="ko-KR" altLang="en-US" sz="4400" b="1" spc="-150" dirty="0">
                <a:solidFill>
                  <a:schemeClr val="bg1"/>
                </a:solidFill>
              </a:rPr>
              <a:t>국제법적 근거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5661248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b="1">
                <a:solidFill>
                  <a:schemeClr val="bg1"/>
                </a:solidFill>
              </a:rPr>
              <a:t>21528036 </a:t>
            </a:r>
            <a:r>
              <a:rPr lang="ko-KR" altLang="en-US" sz="1600" b="1" dirty="0">
                <a:solidFill>
                  <a:schemeClr val="bg1"/>
                </a:solidFill>
              </a:rPr>
              <a:t>전자공학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ko-KR" altLang="en-US" sz="1600" b="1" dirty="0">
                <a:solidFill>
                  <a:schemeClr val="bg1"/>
                </a:solidFill>
              </a:rPr>
              <a:t>윤동관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2276872"/>
            <a:ext cx="42564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spc="-150" dirty="0"/>
              <a:t>독 도 영 토 학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5516" y="629935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08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조선시대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4" name="모서리가 둥근 직사각형 25">
            <a:extLst>
              <a:ext uri="{FF2B5EF4-FFF2-40B4-BE49-F238E27FC236}">
                <a16:creationId xmlns:a16="http://schemas.microsoft.com/office/drawing/2014/main" id="{BFCF2AB1-8A5C-4689-AD09-6D4A23EA5C42}"/>
              </a:ext>
            </a:extLst>
          </p:cNvPr>
          <p:cNvSpPr/>
          <p:nvPr/>
        </p:nvSpPr>
        <p:spPr>
          <a:xfrm>
            <a:off x="1015595" y="4795581"/>
            <a:ext cx="7112808" cy="158332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srgbClr val="000000"/>
                </a:solidFill>
                <a:latin typeface="NanumSquare"/>
                <a:ea typeface="맑은 고딕" panose="020B0503020000020004" pitchFamily="50" charset="-127"/>
              </a:rPr>
              <a:t>울릉도 근처 섬인</a:t>
            </a:r>
            <a:r>
              <a:rPr lang="en-US" altLang="ko-KR" dirty="0">
                <a:solidFill>
                  <a:srgbClr val="000000"/>
                </a:solidFill>
                <a:latin typeface="NanumSquare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NanumSquare"/>
                <a:ea typeface="맑은 고딕" panose="020B0503020000020004" pitchFamily="50" charset="-127"/>
              </a:rPr>
              <a:t>죽도와 관음도는 날씨가 좋지않아도 보인다</a:t>
            </a:r>
            <a:r>
              <a:rPr lang="en-US" altLang="ko-KR" dirty="0">
                <a:solidFill>
                  <a:srgbClr val="000000"/>
                </a:solidFill>
                <a:latin typeface="NanumSquare"/>
                <a:ea typeface="맑은 고딕" panose="020B0503020000020004" pitchFamily="50" charset="-127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00000"/>
              </a:solidFill>
              <a:latin typeface="NanumSquare"/>
              <a:ea typeface="맑은 고딕" panose="020B0503020000020004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solidFill>
                  <a:srgbClr val="000000"/>
                </a:solidFill>
                <a:latin typeface="NanumSquare"/>
                <a:ea typeface="맑은 고딕" panose="020B0503020000020004" pitchFamily="50" charset="-127"/>
              </a:rPr>
              <a:t>즉</a:t>
            </a:r>
            <a:r>
              <a:rPr lang="en-US" altLang="ko-KR" b="1" dirty="0">
                <a:solidFill>
                  <a:srgbClr val="000000"/>
                </a:solidFill>
                <a:latin typeface="NanumSquare"/>
                <a:ea typeface="맑은 고딕" panose="020B0503020000020004" pitchFamily="50" charset="-127"/>
              </a:rPr>
              <a:t>,  </a:t>
            </a:r>
            <a:r>
              <a:rPr lang="ko-KR" altLang="en-US" b="1" dirty="0">
                <a:solidFill>
                  <a:srgbClr val="000000"/>
                </a:solidFill>
                <a:latin typeface="NanumSquare"/>
                <a:ea typeface="맑은 고딕" panose="020B0503020000020004" pitchFamily="50" charset="-127"/>
              </a:rPr>
              <a:t>세종실록지리지에서 나온 우산도는 죽도나 관음도가 아니다</a:t>
            </a:r>
            <a:r>
              <a:rPr lang="en-US" altLang="ko-KR" b="1" dirty="0">
                <a:solidFill>
                  <a:srgbClr val="000000"/>
                </a:solidFill>
                <a:latin typeface="NanumSquare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3DA7364-C990-4423-AD14-B7C75BA36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1" y="2102078"/>
            <a:ext cx="8181975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2676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1952" y="609655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09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조선시대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4" name="모서리가 둥근 직사각형 25">
            <a:extLst>
              <a:ext uri="{FF2B5EF4-FFF2-40B4-BE49-F238E27FC236}">
                <a16:creationId xmlns:a16="http://schemas.microsoft.com/office/drawing/2014/main" id="{BFCF2AB1-8A5C-4689-AD09-6D4A23EA5C42}"/>
              </a:ext>
            </a:extLst>
          </p:cNvPr>
          <p:cNvSpPr/>
          <p:nvPr/>
        </p:nvSpPr>
        <p:spPr>
          <a:xfrm>
            <a:off x="1015595" y="4795581"/>
            <a:ext cx="7112808" cy="158332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err="1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신증동국여지승람</a:t>
            </a:r>
            <a:r>
              <a:rPr lang="en-US" altLang="ko-KR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(1531)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dirty="0">
              <a:solidFill>
                <a:srgbClr val="4D4D4D"/>
              </a:solidFill>
              <a:latin typeface="Nanum Myeongjo"/>
              <a:ea typeface="맑은 고딕" panose="020B0503020000020004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 err="1">
                <a:solidFill>
                  <a:srgbClr val="000000"/>
                </a:solidFill>
                <a:effectLst/>
                <a:latin typeface="NanumSquare"/>
              </a:rPr>
              <a:t>무릉이라고도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 하고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,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anumSquare"/>
              </a:rPr>
              <a:t>우릉이라고도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 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.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두 섬이 울진현의 정동쪽 바다에 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.</a:t>
            </a:r>
            <a:endParaRPr lang="en-US" altLang="ko-KR" b="1" dirty="0">
              <a:solidFill>
                <a:srgbClr val="4D4D4D"/>
              </a:solidFill>
              <a:latin typeface="Nanum Myeongjo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25AECB9-7F35-44AA-A6E5-0EE7C02F6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808" y="1698054"/>
            <a:ext cx="5470376" cy="292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2846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1150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10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조선시대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4" name="모서리가 둥근 직사각형 25">
            <a:extLst>
              <a:ext uri="{FF2B5EF4-FFF2-40B4-BE49-F238E27FC236}">
                <a16:creationId xmlns:a16="http://schemas.microsoft.com/office/drawing/2014/main" id="{BFCF2AB1-8A5C-4689-AD09-6D4A23EA5C42}"/>
              </a:ext>
            </a:extLst>
          </p:cNvPr>
          <p:cNvSpPr/>
          <p:nvPr/>
        </p:nvSpPr>
        <p:spPr>
          <a:xfrm>
            <a:off x="1015595" y="4795581"/>
            <a:ext cx="7112808" cy="158332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anumSquare"/>
                <a:ea typeface="맑은 고딕" panose="020B0503020000020004" pitchFamily="50" charset="-127"/>
                <a:cs typeface="+mn-cs"/>
              </a:rPr>
              <a:t>『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anumSquare"/>
                <a:ea typeface="맑은 고딕" panose="020B0503020000020004" pitchFamily="50" charset="-127"/>
                <a:cs typeface="+mn-cs"/>
              </a:rPr>
              <a:t>신증동국여지승람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anumSquare"/>
                <a:ea typeface="맑은 고딕" panose="020B0503020000020004" pitchFamily="50" charset="-127"/>
                <a:cs typeface="+mn-cs"/>
              </a:rPr>
              <a:t>』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anumSquare"/>
                <a:ea typeface="맑은 고딕" panose="020B0503020000020004" pitchFamily="50" charset="-127"/>
                <a:cs typeface="+mn-cs"/>
              </a:rPr>
              <a:t>은 조선 시대 군현의 역사 및 영토를 설명한다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anumSquare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anumSquare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Nanum Myeongjo"/>
                <a:ea typeface="맑은 고딕" panose="020B0503020000020004" pitchFamily="50" charset="-127"/>
                <a:cs typeface="+mn-cs"/>
              </a:rPr>
              <a:t>제목이 우산도와 울릉도 </a:t>
            </a: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Nanum Myeongjo"/>
                <a:ea typeface="맑은 고딕" panose="020B0503020000020004" pitchFamily="50" charset="-127"/>
                <a:cs typeface="+mn-cs"/>
              </a:rPr>
              <a:t>인것이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Nanum Myeongjo"/>
                <a:ea typeface="맑은 고딕" panose="020B0503020000020004" pitchFamily="50" charset="-127"/>
                <a:cs typeface="+mn-cs"/>
              </a:rPr>
              <a:t> 별개의 섬이란 것을 인식하고  있다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Nanum Myeongjo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25AECB9-7F35-44AA-A6E5-0EE7C02F6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808" y="1698054"/>
            <a:ext cx="5470376" cy="292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3046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1150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11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조선시대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4" name="모서리가 둥근 직사각형 25">
            <a:extLst>
              <a:ext uri="{FF2B5EF4-FFF2-40B4-BE49-F238E27FC236}">
                <a16:creationId xmlns:a16="http://schemas.microsoft.com/office/drawing/2014/main" id="{BFCF2AB1-8A5C-4689-AD09-6D4A23EA5C42}"/>
              </a:ext>
            </a:extLst>
          </p:cNvPr>
          <p:cNvSpPr/>
          <p:nvPr/>
        </p:nvSpPr>
        <p:spPr>
          <a:xfrm>
            <a:off x="3338489" y="2707750"/>
            <a:ext cx="4977927" cy="309751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i="0" dirty="0" err="1">
                <a:solidFill>
                  <a:srgbClr val="000000"/>
                </a:solidFill>
                <a:effectLst/>
                <a:latin typeface="NanumSquare"/>
              </a:rPr>
              <a:t>강계고</a:t>
            </a:r>
            <a:r>
              <a:rPr lang="en-US" altLang="ko-KR" b="1" dirty="0">
                <a:solidFill>
                  <a:srgbClr val="000000"/>
                </a:solidFill>
                <a:latin typeface="NanumSquare"/>
              </a:rPr>
              <a:t>(1756</a:t>
            </a:r>
            <a:r>
              <a:rPr lang="ko-KR" altLang="en-US" b="1" dirty="0">
                <a:solidFill>
                  <a:srgbClr val="000000"/>
                </a:solidFill>
                <a:latin typeface="NanumSquare"/>
              </a:rPr>
              <a:t>년</a:t>
            </a:r>
            <a:r>
              <a:rPr lang="en-US" altLang="ko-KR" b="1" dirty="0">
                <a:solidFill>
                  <a:srgbClr val="000000"/>
                </a:solidFill>
                <a:latin typeface="NanumSquare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i="0" dirty="0">
              <a:solidFill>
                <a:srgbClr val="000000"/>
              </a:solidFill>
              <a:effectLst/>
              <a:latin typeface="NanumSquare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내가 살펴보니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, “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여지지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輿地志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)”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에 ‘일설에 우산과 울릉은 본래 한 섬이라고 하나 여러 도지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圖志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를 상고하면 두 섬이다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하나는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anumSquare"/>
              </a:rPr>
              <a:t>왜가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 말하는 </a:t>
            </a:r>
            <a:r>
              <a:rPr lang="ko-KR" altLang="en-US" b="1" i="0" dirty="0">
                <a:solidFill>
                  <a:srgbClr val="000000"/>
                </a:solidFill>
                <a:effectLst/>
                <a:latin typeface="NanumSquare"/>
              </a:rPr>
              <a:t>송도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松島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: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anumSquare"/>
              </a:rPr>
              <a:t>마쓰시마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독도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이다’라고 했으니 대체로 두 섬은 모두 우산국이다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.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Nanum Myeongjo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40F71AD-824C-4360-84AA-433C8A199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41" y="2835348"/>
            <a:ext cx="1900726" cy="2842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4963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1150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12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조선시대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451F614-EF50-4207-8A3C-4B88111E5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738" y="1734517"/>
            <a:ext cx="2534539" cy="2990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모서리가 둥근 직사각형 25">
            <a:extLst>
              <a:ext uri="{FF2B5EF4-FFF2-40B4-BE49-F238E27FC236}">
                <a16:creationId xmlns:a16="http://schemas.microsoft.com/office/drawing/2014/main" id="{9E50F5EA-FC6E-4D54-A928-5935D28EF1AF}"/>
              </a:ext>
            </a:extLst>
          </p:cNvPr>
          <p:cNvSpPr/>
          <p:nvPr/>
        </p:nvSpPr>
        <p:spPr>
          <a:xfrm>
            <a:off x="1015595" y="4795581"/>
            <a:ext cx="7112808" cy="158332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조선후기 학자 </a:t>
            </a:r>
            <a:r>
              <a:rPr lang="ko-KR" altLang="en-US" dirty="0" err="1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신경준이</a:t>
            </a:r>
            <a:r>
              <a:rPr lang="ko-KR" altLang="en-US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 저술한 </a:t>
            </a:r>
            <a:r>
              <a:rPr lang="ko-KR" altLang="en-US" dirty="0" err="1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역사지리서이다</a:t>
            </a:r>
            <a:r>
              <a:rPr lang="en-US" altLang="ko-KR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b="1" dirty="0">
              <a:solidFill>
                <a:srgbClr val="4D4D4D"/>
              </a:solidFill>
              <a:latin typeface="Nanum Myeongjo"/>
              <a:ea typeface="맑은 고딕" panose="020B0503020000020004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우산도를 일본인은 송도라고 부른다고 하며</a:t>
            </a:r>
            <a:r>
              <a:rPr lang="en-US" altLang="ko-KR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에도 시대에 울릉도를 죽도</a:t>
            </a:r>
            <a:r>
              <a:rPr lang="en-US" altLang="ko-KR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독도를 송도로 불렀다</a:t>
            </a:r>
            <a:r>
              <a:rPr lang="en-US" altLang="ko-KR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. </a:t>
            </a:r>
            <a:r>
              <a:rPr lang="ko-KR" altLang="en-US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여기서 우산도가 독도임을 알 수 있다</a:t>
            </a:r>
            <a:r>
              <a:rPr lang="en-US" altLang="ko-KR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7953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1150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13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조선시대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4" name="모서리가 둥근 직사각형 25">
            <a:extLst>
              <a:ext uri="{FF2B5EF4-FFF2-40B4-BE49-F238E27FC236}">
                <a16:creationId xmlns:a16="http://schemas.microsoft.com/office/drawing/2014/main" id="{BFCF2AB1-8A5C-4689-AD09-6D4A23EA5C42}"/>
              </a:ext>
            </a:extLst>
          </p:cNvPr>
          <p:cNvSpPr/>
          <p:nvPr/>
        </p:nvSpPr>
        <p:spPr>
          <a:xfrm>
            <a:off x="1015595" y="4795581"/>
            <a:ext cx="7112808" cy="158332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Nanum Myeongjo"/>
                <a:ea typeface="맑은 고딕" panose="020B0503020000020004" pitchFamily="50" charset="-127"/>
                <a:cs typeface="+mn-cs"/>
              </a:rPr>
              <a:t>만기요람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Nanum Myeongjo"/>
                <a:ea typeface="맑은 고딕" panose="020B0503020000020004" pitchFamily="50" charset="-127"/>
                <a:cs typeface="+mn-cs"/>
              </a:rPr>
              <a:t>(1808)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Nanum Myeongjo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여지지에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, ‘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울릉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鬱陵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)·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우산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干山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은 다 우산국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干山國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)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땅이며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이 우산을 왜인들은 송도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松島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라고 부른다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.’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고 되어 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.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Nanum Myeongjo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E112AE6-B4B3-4CFE-A35E-163C74897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16" y="1711402"/>
            <a:ext cx="2948360" cy="295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948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09655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846" y="1034938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          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14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7604" y="1400891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국제법적 근거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32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2159732" y="2050601"/>
            <a:ext cx="4824536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896684A-C240-4930-A5A7-E14BB3B61C97}"/>
              </a:ext>
            </a:extLst>
          </p:cNvPr>
          <p:cNvSpPr txBox="1"/>
          <p:nvPr/>
        </p:nvSpPr>
        <p:spPr>
          <a:xfrm>
            <a:off x="611560" y="224757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대한제국 칙령 제 </a:t>
            </a: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41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호 </a:t>
            </a:r>
          </a:p>
        </p:txBody>
      </p:sp>
      <p:sp>
        <p:nvSpPr>
          <p:cNvPr id="13" name="모서리가 둥근 직사각형 25">
            <a:extLst>
              <a:ext uri="{FF2B5EF4-FFF2-40B4-BE49-F238E27FC236}">
                <a16:creationId xmlns:a16="http://schemas.microsoft.com/office/drawing/2014/main" id="{F379FA65-FD4F-4396-AD97-1AE814E3077C}"/>
              </a:ext>
            </a:extLst>
          </p:cNvPr>
          <p:cNvSpPr/>
          <p:nvPr/>
        </p:nvSpPr>
        <p:spPr>
          <a:xfrm>
            <a:off x="1275616" y="4934592"/>
            <a:ext cx="6768752" cy="1337407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대한제국 정부가 </a:t>
            </a:r>
            <a:r>
              <a:rPr lang="en-US" altLang="ko-KR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1900</a:t>
            </a:r>
            <a:r>
              <a:rPr lang="ko-KR" altLang="en-US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년 </a:t>
            </a:r>
            <a:r>
              <a:rPr lang="en-US" altLang="ko-KR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10</a:t>
            </a:r>
            <a:r>
              <a:rPr lang="ko-KR" altLang="en-US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월 </a:t>
            </a:r>
            <a:r>
              <a:rPr lang="en-US" altLang="ko-KR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25</a:t>
            </a:r>
            <a:r>
              <a:rPr lang="ko-KR" altLang="en-US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일</a:t>
            </a:r>
            <a:endParaRPr lang="en-US" altLang="ko-KR" dirty="0">
              <a:solidFill>
                <a:sysClr val="windowText" lastClr="000000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칙령 </a:t>
            </a:r>
            <a:r>
              <a:rPr lang="en-US" altLang="ko-KR" b="1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41</a:t>
            </a:r>
            <a:r>
              <a:rPr lang="ko-KR" altLang="en-US" b="1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호 관보 </a:t>
            </a:r>
            <a:r>
              <a:rPr lang="ko-KR" altLang="en-US" b="1" dirty="0" err="1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게재롤</a:t>
            </a:r>
            <a:r>
              <a:rPr lang="ko-KR" altLang="en-US" b="1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 통해 독도가 </a:t>
            </a:r>
            <a:r>
              <a:rPr lang="ko-KR" altLang="en-US" b="1" dirty="0" err="1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울롱</a:t>
            </a:r>
            <a:r>
              <a:rPr lang="ko-KR" altLang="en-US" b="1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 관할이며 우리의 영토임을 국내외적으로 통고하였다</a:t>
            </a:r>
            <a:r>
              <a:rPr lang="en-US" altLang="ko-KR" b="1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BD49E42-800B-4AFF-8A46-A6A68410C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352" y="2636443"/>
            <a:ext cx="4327788" cy="2088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1378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1150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15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2)  </a:t>
            </a:r>
            <a:r>
              <a:rPr kumimoji="0" lang="ko-KR" altLang="en-US" sz="18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무주지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선점론의 문제점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국제법적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4" name="모서리가 둥근 직사각형 25">
            <a:extLst>
              <a:ext uri="{FF2B5EF4-FFF2-40B4-BE49-F238E27FC236}">
                <a16:creationId xmlns:a16="http://schemas.microsoft.com/office/drawing/2014/main" id="{BFCF2AB1-8A5C-4689-AD09-6D4A23EA5C42}"/>
              </a:ext>
            </a:extLst>
          </p:cNvPr>
          <p:cNvSpPr/>
          <p:nvPr/>
        </p:nvSpPr>
        <p:spPr>
          <a:xfrm>
            <a:off x="979591" y="4077072"/>
            <a:ext cx="7112808" cy="2286672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무주지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 선점은 객관적인 무주지에 대한 선점을 말하는 것이 상례이다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하지만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일본의 경우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,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독도는 상대국이 있는 영토에 대해 선점조치를 하고 통고를 하지 않은 것이 문제이다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.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경우에는 통고 없이 진행되는 선점에 의한 영토편입은 무효가 될 수밖에 없다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. </a:t>
            </a:r>
            <a:endParaRPr lang="ko-KR" altLang="en-US" sz="1800" b="1" kern="0" spc="0" dirty="0">
              <a:solidFill>
                <a:srgbClr val="000000"/>
              </a:solidFill>
              <a:effectLst/>
              <a:latin typeface="한컴바탕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3B82831-5049-4486-BF02-800B4DBB3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31" y="1936644"/>
            <a:ext cx="5787727" cy="199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39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1150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16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3)  SCAPIN 667</a:t>
            </a:r>
            <a:endParaRPr kumimoji="0" lang="ko-KR" altLang="en-US" sz="1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국제법적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4" name="모서리가 둥근 직사각형 25">
            <a:extLst>
              <a:ext uri="{FF2B5EF4-FFF2-40B4-BE49-F238E27FC236}">
                <a16:creationId xmlns:a16="http://schemas.microsoft.com/office/drawing/2014/main" id="{BFCF2AB1-8A5C-4689-AD09-6D4A23EA5C42}"/>
              </a:ext>
            </a:extLst>
          </p:cNvPr>
          <p:cNvSpPr/>
          <p:nvPr/>
        </p:nvSpPr>
        <p:spPr>
          <a:xfrm>
            <a:off x="791580" y="4911694"/>
            <a:ext cx="7488832" cy="144356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4D493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일본과 한국의 행정관할 구역을 구분한 지도로 울릉도와 독도는 일본에서 분리되어 </a:t>
            </a:r>
            <a:r>
              <a:rPr lang="ko-KR" altLang="en-US" b="1" i="0" dirty="0">
                <a:solidFill>
                  <a:srgbClr val="4D493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한국 관할 구역안에 포함되어 있어 독도를 우리 영토로 인정하고 있다</a:t>
            </a:r>
            <a:r>
              <a:rPr lang="en-US" altLang="ko-KR" b="1" i="0" dirty="0">
                <a:solidFill>
                  <a:srgbClr val="4D493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kumimoji="0" lang="ko-KR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27315E89-ECC5-4BB5-8CB4-7EE24B125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837" y="1721797"/>
            <a:ext cx="3554326" cy="2935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74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1150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17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4)  SCAPIN 1033</a:t>
            </a:r>
            <a:endParaRPr kumimoji="0" lang="ko-KR" altLang="en-US" sz="1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국제법적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4" name="모서리가 둥근 직사각형 25">
            <a:extLst>
              <a:ext uri="{FF2B5EF4-FFF2-40B4-BE49-F238E27FC236}">
                <a16:creationId xmlns:a16="http://schemas.microsoft.com/office/drawing/2014/main" id="{BFCF2AB1-8A5C-4689-AD09-6D4A23EA5C42}"/>
              </a:ext>
            </a:extLst>
          </p:cNvPr>
          <p:cNvSpPr/>
          <p:nvPr/>
        </p:nvSpPr>
        <p:spPr>
          <a:xfrm>
            <a:off x="1015595" y="5003885"/>
            <a:ext cx="7112808" cy="1375019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dirty="0">
                <a:solidFill>
                  <a:srgbClr val="4D4D4D"/>
                </a:solidFill>
                <a:effectLst/>
                <a:latin typeface="Nanum Gothic"/>
              </a:rPr>
              <a:t>1946</a:t>
            </a:r>
            <a:r>
              <a:rPr lang="ko-KR" altLang="en-US" b="0" i="0" dirty="0">
                <a:solidFill>
                  <a:srgbClr val="4D4D4D"/>
                </a:solidFill>
                <a:effectLst/>
                <a:latin typeface="Nanum Gothic"/>
              </a:rPr>
              <a:t>년 연합국 최고사령관 맥아더는 각서</a:t>
            </a:r>
            <a:r>
              <a:rPr lang="en-US" altLang="ko-KR" b="0" i="0" dirty="0">
                <a:solidFill>
                  <a:srgbClr val="4D4D4D"/>
                </a:solidFill>
                <a:effectLst/>
                <a:latin typeface="Nanum Gothic"/>
              </a:rPr>
              <a:t>(SCAPIN) </a:t>
            </a:r>
            <a:r>
              <a:rPr lang="ko-KR" altLang="en-US" b="0" i="0" dirty="0">
                <a:solidFill>
                  <a:srgbClr val="4D4D4D"/>
                </a:solidFill>
                <a:effectLst/>
                <a:latin typeface="Nanum Gothic"/>
              </a:rPr>
              <a:t>제</a:t>
            </a:r>
            <a:r>
              <a:rPr lang="en-US" altLang="ko-KR" b="0" i="0" dirty="0">
                <a:solidFill>
                  <a:srgbClr val="4D4D4D"/>
                </a:solidFill>
                <a:effectLst/>
                <a:latin typeface="Nanum Gothic"/>
              </a:rPr>
              <a:t>1033</a:t>
            </a:r>
            <a:r>
              <a:rPr lang="ko-KR" altLang="en-US" b="0" i="0" dirty="0">
                <a:solidFill>
                  <a:srgbClr val="4D4D4D"/>
                </a:solidFill>
                <a:effectLst/>
                <a:latin typeface="Nanum Gothic"/>
              </a:rPr>
              <a:t>호를 통해 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독도 주변 해역 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12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마일 이내에서 일본인들의 어로 활동을 금하였다</a:t>
            </a:r>
            <a:r>
              <a:rPr lang="en-US" altLang="ko-KR" b="1" dirty="0">
                <a:solidFill>
                  <a:srgbClr val="4D4D4D"/>
                </a:solidFill>
                <a:latin typeface="Nanum Gothic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solidFill>
                  <a:srgbClr val="4D4D4D"/>
                </a:solidFill>
                <a:latin typeface="Nanum Gothic"/>
                <a:ea typeface="맑은 고딕" panose="020B0503020000020004" pitchFamily="50" charset="-127"/>
              </a:rPr>
              <a:t>이것을 맥아더 라인이라고 부른다</a:t>
            </a:r>
            <a:r>
              <a:rPr lang="en-US" altLang="ko-KR" b="1" dirty="0">
                <a:solidFill>
                  <a:srgbClr val="4D4D4D"/>
                </a:solidFill>
                <a:latin typeface="Nanum Gothic"/>
                <a:ea typeface="맑은 고딕" panose="020B0503020000020004" pitchFamily="50" charset="-127"/>
              </a:rPr>
              <a:t>.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Nanum Myeongjo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4EA39A9-1AD5-4A59-89A8-3B97ADA80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13" y="1531464"/>
            <a:ext cx="2426766" cy="3264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45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3020934" y="3279374"/>
            <a:ext cx="1368152" cy="19442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4868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CONTENTS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8511" y="1685999"/>
            <a:ext cx="3106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01    02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3131840" y="2612756"/>
            <a:ext cx="11521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4798657" y="2612756"/>
            <a:ext cx="11521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86588" y="278847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역사적 근거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20934" y="3717032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1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삼국시대</a:t>
            </a:r>
            <a:endParaRPr kumimoji="0" lang="en-US" altLang="ko-KR" sz="1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200" b="1" spc="-15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1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고려시대</a:t>
            </a:r>
            <a:endParaRPr kumimoji="0" lang="en-US" altLang="ko-KR" sz="1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1200" b="1" spc="-15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조선시대</a:t>
            </a:r>
            <a:endParaRPr kumimoji="0" lang="en-US" altLang="ko-KR" sz="1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749126" y="3279374"/>
            <a:ext cx="1368152" cy="19442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9125" y="3423390"/>
            <a:ext cx="1479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1200" b="1" spc="-15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대한제국 칙령 </a:t>
            </a:r>
            <a:r>
              <a:rPr lang="en-US" altLang="ko-KR" sz="1200" b="1" spc="-15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41</a:t>
            </a: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200" b="1" spc="-15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1200" b="1" spc="-15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무주지</a:t>
            </a:r>
            <a:r>
              <a:rPr lang="ko-KR" altLang="en-US" sz="1200" b="1" spc="-15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1200" b="1" spc="-15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선점론</a:t>
            </a:r>
            <a:endParaRPr lang="en-US" altLang="ko-KR" sz="1200" b="1" spc="-15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200" b="1" spc="-15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1200" b="1" spc="-15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SCAPIN 677</a:t>
            </a: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200" b="1" spc="-15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1200" b="1" spc="-15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SCAPIN1033</a:t>
            </a: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2CF482-ACC2-4372-9009-3A813546418C}"/>
              </a:ext>
            </a:extLst>
          </p:cNvPr>
          <p:cNvSpPr txBox="1"/>
          <p:nvPr/>
        </p:nvSpPr>
        <p:spPr>
          <a:xfrm>
            <a:off x="4690643" y="2782182"/>
            <a:ext cx="153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국제법적 근거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3068960"/>
            <a:ext cx="8640960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2627784" y="1052736"/>
            <a:ext cx="3858956" cy="385895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699792" y="256490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</a:rPr>
              <a:t>THANK</a:t>
            </a:r>
          </a:p>
          <a:p>
            <a:pPr algn="ctr"/>
            <a:r>
              <a:rPr lang="en-US" altLang="ko-KR" sz="5400" b="1" dirty="0">
                <a:solidFill>
                  <a:schemeClr val="bg1"/>
                </a:solidFill>
              </a:rPr>
              <a:t>YOU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517867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b="1" dirty="0">
                <a:solidFill>
                  <a:schemeClr val="tx2">
                    <a:lumMod val="50000"/>
                  </a:schemeClr>
                </a:solidFill>
              </a:rPr>
              <a:t>21528036</a:t>
            </a: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</a:rPr>
              <a:t> 전자공학 윤동관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09655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909846" y="1034938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    </a:t>
            </a:r>
            <a:endParaRPr lang="ko-KR" altLang="en-US" sz="6000" dirty="0">
              <a:solidFill>
                <a:schemeClr val="bg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2698" y="1400891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“ </a:t>
            </a:r>
            <a:r>
              <a:rPr lang="ko-KR" altLang="en-US" sz="3200" b="1" spc="-150" dirty="0">
                <a:solidFill>
                  <a:schemeClr val="tx2">
                    <a:lumMod val="75000"/>
                  </a:schemeClr>
                </a:solidFill>
                <a:latin typeface="+mj-lt"/>
                <a:ea typeface="HY헤드라인M" pitchFamily="18" charset="-127"/>
              </a:rPr>
              <a:t>독도가 우리 영토인 역사적인 근거</a:t>
            </a:r>
            <a:r>
              <a:rPr lang="en-US" altLang="ko-KR" sz="3200" dirty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”</a:t>
            </a:r>
            <a:endParaRPr lang="ko-KR" altLang="en-US" sz="3200" b="1" spc="-150" dirty="0">
              <a:solidFill>
                <a:schemeClr val="tx2">
                  <a:lumMod val="75000"/>
                </a:schemeClr>
              </a:solidFill>
              <a:latin typeface="+mj-lt"/>
              <a:ea typeface="HY헤드라인M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2159732" y="2050601"/>
            <a:ext cx="4824536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896684A-C240-4930-A5A7-E14BB3B61C97}"/>
              </a:ext>
            </a:extLst>
          </p:cNvPr>
          <p:cNvSpPr txBox="1"/>
          <p:nvPr/>
        </p:nvSpPr>
        <p:spPr>
          <a:xfrm>
            <a:off x="611560" y="224757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/>
              <a:t>1)  </a:t>
            </a:r>
            <a:r>
              <a:rPr lang="ko-KR" altLang="en-US" b="1" spc="-150" dirty="0"/>
              <a:t>삼국시대 </a:t>
            </a:r>
          </a:p>
        </p:txBody>
      </p:sp>
      <p:sp>
        <p:nvSpPr>
          <p:cNvPr id="13" name="모서리가 둥근 직사각형 25">
            <a:extLst>
              <a:ext uri="{FF2B5EF4-FFF2-40B4-BE49-F238E27FC236}">
                <a16:creationId xmlns:a16="http://schemas.microsoft.com/office/drawing/2014/main" id="{F379FA65-FD4F-4396-AD97-1AE814E3077C}"/>
              </a:ext>
            </a:extLst>
          </p:cNvPr>
          <p:cNvSpPr/>
          <p:nvPr/>
        </p:nvSpPr>
        <p:spPr>
          <a:xfrm>
            <a:off x="1275616" y="5119872"/>
            <a:ext cx="6768752" cy="1152128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울릉도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·</a:t>
            </a:r>
            <a:r>
              <a:rPr lang="ko-KR" altLang="en-US" dirty="0">
                <a:solidFill>
                  <a:sysClr val="windowText" lastClr="000000"/>
                </a:solidFill>
              </a:rPr>
              <a:t>독도에 최초 기록은 </a:t>
            </a:r>
            <a:r>
              <a:rPr lang="en-US" altLang="ko-KR" dirty="0">
                <a:solidFill>
                  <a:sysClr val="windowText" lastClr="000000"/>
                </a:solidFill>
              </a:rPr>
              <a:t>『</a:t>
            </a:r>
            <a:r>
              <a:rPr lang="ko-KR" altLang="en-US" dirty="0">
                <a:solidFill>
                  <a:sysClr val="windowText" lastClr="000000"/>
                </a:solidFill>
              </a:rPr>
              <a:t>삼국사기</a:t>
            </a:r>
            <a:r>
              <a:rPr lang="en-US" altLang="ko-KR" dirty="0">
                <a:solidFill>
                  <a:sysClr val="windowText" lastClr="000000"/>
                </a:solidFill>
              </a:rPr>
              <a:t>』(1145</a:t>
            </a:r>
            <a:r>
              <a:rPr lang="ko-KR" altLang="en-US" dirty="0">
                <a:solidFill>
                  <a:sysClr val="windowText" lastClr="000000"/>
                </a:solidFill>
              </a:rPr>
              <a:t>년</a:t>
            </a:r>
            <a:r>
              <a:rPr lang="en-US" altLang="ko-KR" dirty="0">
                <a:solidFill>
                  <a:sysClr val="windowText" lastClr="000000"/>
                </a:solidFill>
              </a:rPr>
              <a:t>)</a:t>
            </a:r>
          </a:p>
          <a:p>
            <a:pPr algn="ctr"/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신라의 </a:t>
            </a:r>
            <a:r>
              <a:rPr lang="ko-KR" altLang="en-US" dirty="0" err="1">
                <a:solidFill>
                  <a:sysClr val="windowText" lastClr="000000"/>
                </a:solidFill>
              </a:rPr>
              <a:t>이사부</a:t>
            </a:r>
            <a:r>
              <a:rPr lang="ko-KR" altLang="en-US" dirty="0">
                <a:solidFill>
                  <a:sysClr val="windowText" lastClr="000000"/>
                </a:solidFill>
              </a:rPr>
              <a:t> 장군이 우산국을 복속하는 과정이 기록됨 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526B99A-2C3E-4D87-8B0E-4A64FA729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260496"/>
            <a:ext cx="2376264" cy="246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BC69D3CA-EBA0-4A3C-9FEB-4404B04FD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161" y="3832188"/>
            <a:ext cx="3865895" cy="683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/>
              <a:t>2)  </a:t>
            </a:r>
            <a:r>
              <a:rPr lang="ko-KR" altLang="en-US" b="1" spc="-150" dirty="0"/>
              <a:t>고려시대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“ </a:t>
            </a:r>
            <a:r>
              <a:rPr lang="ko-KR" altLang="en-US" sz="2000" b="1" spc="-150" dirty="0">
                <a:solidFill>
                  <a:schemeClr val="tx2">
                    <a:lumMod val="75000"/>
                  </a:schemeClr>
                </a:solidFill>
                <a:latin typeface="+mj-lt"/>
                <a:ea typeface="HY헤드라인M" pitchFamily="18" charset="-127"/>
              </a:rPr>
              <a:t>독도가 우리 영토인 역사적인 근거</a:t>
            </a:r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”</a:t>
            </a:r>
            <a:endParaRPr lang="ko-KR" altLang="en-US" sz="2000" b="1" spc="-150" dirty="0">
              <a:solidFill>
                <a:schemeClr val="tx2">
                  <a:lumMod val="75000"/>
                </a:schemeClr>
              </a:solidFill>
              <a:latin typeface="+mj-lt"/>
              <a:ea typeface="HY헤드라인M" pitchFamily="18" charset="-12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06CA9C-E592-4BD6-A9B0-E2CDFE25E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75" y="2313444"/>
            <a:ext cx="3541447" cy="223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25">
            <a:extLst>
              <a:ext uri="{FF2B5EF4-FFF2-40B4-BE49-F238E27FC236}">
                <a16:creationId xmlns:a16="http://schemas.microsoft.com/office/drawing/2014/main" id="{248676C1-363B-4B87-BCDA-EB5C9F66EFF3}"/>
              </a:ext>
            </a:extLst>
          </p:cNvPr>
          <p:cNvSpPr/>
          <p:nvPr/>
        </p:nvSpPr>
        <p:spPr>
          <a:xfrm>
            <a:off x="1015595" y="5131030"/>
            <a:ext cx="7112808" cy="1152128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통일신라를 계승하여 왕조를 세움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en-US" altLang="ko-KR" b="1" i="0" dirty="0">
                <a:solidFill>
                  <a:sysClr val="windowText" lastClr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《</a:t>
            </a:r>
            <a:r>
              <a:rPr lang="ko-KR" altLang="en-US" b="1" i="0" dirty="0">
                <a:solidFill>
                  <a:sysClr val="windowText" lastClr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고려사</a:t>
            </a:r>
            <a:r>
              <a:rPr lang="en-US" altLang="ko-KR" b="1" i="0" dirty="0">
                <a:solidFill>
                  <a:sysClr val="windowText" lastClr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》(</a:t>
            </a:r>
            <a:r>
              <a:rPr lang="ko-KR" altLang="en-US" b="1" i="0" dirty="0">
                <a:solidFill>
                  <a:sysClr val="windowText" lastClr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高麗史</a:t>
            </a:r>
            <a:r>
              <a:rPr lang="en-US" altLang="ko-KR" b="1" i="0" dirty="0">
                <a:solidFill>
                  <a:sysClr val="windowText" lastClr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b="1" i="0" dirty="0">
                <a:solidFill>
                  <a:sysClr val="windowText" lastClr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부분</a:t>
            </a:r>
            <a:r>
              <a:rPr lang="en-US" altLang="ko-KR" b="1" i="0" dirty="0">
                <a:solidFill>
                  <a:sysClr val="windowText" lastClr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(930</a:t>
            </a:r>
            <a:r>
              <a:rPr lang="ko-KR" altLang="en-US" b="1" i="0" dirty="0">
                <a:solidFill>
                  <a:sysClr val="windowText" lastClr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b="1" i="0" dirty="0">
                <a:solidFill>
                  <a:sysClr val="windowText" lastClr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b="1" i="0" dirty="0">
                <a:solidFill>
                  <a:sysClr val="windowText" lastClr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울릉도 조공과 벼슬 하사 언급</a:t>
            </a:r>
            <a:endParaRPr lang="ko-KR" altLang="en-US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60312" y="635583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03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고려시대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5" name="모서리가 둥근 직사각형 25">
            <a:extLst>
              <a:ext uri="{FF2B5EF4-FFF2-40B4-BE49-F238E27FC236}">
                <a16:creationId xmlns:a16="http://schemas.microsoft.com/office/drawing/2014/main" id="{248676C1-363B-4B87-BCDA-EB5C9F66EFF3}"/>
              </a:ext>
            </a:extLst>
          </p:cNvPr>
          <p:cNvSpPr/>
          <p:nvPr/>
        </p:nvSpPr>
        <p:spPr>
          <a:xfrm>
            <a:off x="3995936" y="2373780"/>
            <a:ext cx="4503538" cy="32350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 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1. 918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년 고려가 건국한 이후에도 우산국은 계속해서 고려의 지배를 받았다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uLnTx/>
              <a:uFillTx/>
              <a:latin typeface="Nanum Gothic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2. 1032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덕종 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1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 </a:t>
            </a:r>
            <a:r>
              <a:rPr lang="ko-KR" altLang="en-US" b="1" i="0" dirty="0" err="1">
                <a:solidFill>
                  <a:srgbClr val="4D4D4D"/>
                </a:solidFill>
                <a:effectLst/>
                <a:latin typeface="Nanum Gothic"/>
              </a:rPr>
              <a:t>우릉도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울릉도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 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성주가 고려에 아들을 보내서 토산물을 바쳤으며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, 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고려는 울릉도 성주로 임명하여 울릉도를 지배하였다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D82D5A-CA52-4D3C-AE43-F8C2C4FB3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03" y="2398140"/>
            <a:ext cx="2626284" cy="323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76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10055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04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고려시대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5" name="모서리가 둥근 직사각형 25">
            <a:extLst>
              <a:ext uri="{FF2B5EF4-FFF2-40B4-BE49-F238E27FC236}">
                <a16:creationId xmlns:a16="http://schemas.microsoft.com/office/drawing/2014/main" id="{248676C1-363B-4B87-BCDA-EB5C9F66EFF3}"/>
              </a:ext>
            </a:extLst>
          </p:cNvPr>
          <p:cNvSpPr/>
          <p:nvPr/>
        </p:nvSpPr>
        <p:spPr>
          <a:xfrm>
            <a:off x="3995936" y="2373780"/>
            <a:ext cx="4503538" cy="32350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2. 1141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인종 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19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 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명주도 </a:t>
            </a:r>
            <a:r>
              <a:rPr lang="ko-KR" altLang="en-US" b="1" i="0" dirty="0" err="1">
                <a:solidFill>
                  <a:srgbClr val="4D4D4D"/>
                </a:solidFill>
                <a:effectLst/>
                <a:latin typeface="Nanum Gothic"/>
              </a:rPr>
              <a:t>감창사</a:t>
            </a:r>
            <a:r>
              <a:rPr lang="ko-KR" altLang="en-US" b="1" baseline="30000" dirty="0">
                <a:solidFill>
                  <a:srgbClr val="2D98BE"/>
                </a:solidFill>
                <a:latin typeface="Nanum Gothic"/>
              </a:rPr>
              <a:t> 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이양실이 울릉도에 사람을 보내어 과실 열매와 나뭇잎을 취해오게 하였다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.</a:t>
            </a:r>
          </a:p>
          <a:p>
            <a:pPr algn="just"/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Nanum Gothic"/>
              <a:ea typeface="맑은 고딕" panose="020B0503020000020004" pitchFamily="50" charset="-127"/>
              <a:cs typeface="+mn-cs"/>
            </a:endParaRPr>
          </a:p>
          <a:p>
            <a:pPr algn="just"/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3. 1246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고종 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33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 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왜인들의 침입이 그치지 않자 </a:t>
            </a:r>
            <a:r>
              <a:rPr lang="ko-KR" altLang="en-US" b="1" i="0" dirty="0" err="1">
                <a:solidFill>
                  <a:srgbClr val="4D4D4D"/>
                </a:solidFill>
                <a:effectLst/>
                <a:latin typeface="Nanum Gothic"/>
              </a:rPr>
              <a:t>권형윤과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 사정순을 울릉도 안무사에 임명하여 섬을 관리하게 하였다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.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Nanum Gothic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D82D5A-CA52-4D3C-AE43-F8C2C4FB3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03" y="2398140"/>
            <a:ext cx="2626284" cy="323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8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09655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05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고려시대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5" name="모서리가 둥근 직사각형 25">
            <a:extLst>
              <a:ext uri="{FF2B5EF4-FFF2-40B4-BE49-F238E27FC236}">
                <a16:creationId xmlns:a16="http://schemas.microsoft.com/office/drawing/2014/main" id="{248676C1-363B-4B87-BCDA-EB5C9F66EFF3}"/>
              </a:ext>
            </a:extLst>
          </p:cNvPr>
          <p:cNvSpPr/>
          <p:nvPr/>
        </p:nvSpPr>
        <p:spPr>
          <a:xfrm>
            <a:off x="3995936" y="2373780"/>
            <a:ext cx="4503538" cy="32350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Nanum Gothic"/>
                <a:ea typeface="맑은 고딕" panose="020B0503020000020004" pitchFamily="50" charset="-127"/>
                <a:cs typeface="+mn-cs"/>
              </a:rPr>
              <a:t>5. 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1379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우왕 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5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 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왜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倭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가 </a:t>
            </a:r>
            <a:r>
              <a:rPr lang="ko-KR" altLang="en-US" b="1" i="0" dirty="0" err="1">
                <a:solidFill>
                  <a:srgbClr val="4D4D4D"/>
                </a:solidFill>
                <a:effectLst/>
                <a:latin typeface="Nanum Gothic"/>
              </a:rPr>
              <a:t>무릉도에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 들어와 보름동안 머물다가 돌아갔다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.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uLnTx/>
              <a:uFillTx/>
              <a:latin typeface="Nanum Gothic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Nanum Gothic"/>
                <a:ea typeface="맑은 고딕" panose="020B0503020000020004" pitchFamily="50" charset="-127"/>
                <a:cs typeface="+mn-cs"/>
              </a:rPr>
              <a:t>6. 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울릉도가 </a:t>
            </a:r>
            <a:r>
              <a:rPr lang="ko-KR" altLang="en-US" b="1" i="0" dirty="0" err="1">
                <a:solidFill>
                  <a:srgbClr val="4D4D4D"/>
                </a:solidFill>
                <a:effectLst/>
                <a:latin typeface="Nanum Gothic"/>
              </a:rPr>
              <a:t>우릉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)·</a:t>
            </a:r>
            <a:r>
              <a:rPr lang="ko-KR" altLang="en-US" b="1" i="0" dirty="0" err="1">
                <a:solidFill>
                  <a:srgbClr val="4D4D4D"/>
                </a:solidFill>
                <a:effectLst/>
                <a:latin typeface="Nanum Gothic"/>
              </a:rPr>
              <a:t>무릉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으로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, 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독도가 우산으로 나타나 있다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. 『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고려사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』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「지리지」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(1451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에는 우산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독도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과 </a:t>
            </a:r>
            <a:r>
              <a:rPr lang="ko-KR" altLang="en-US" b="1" i="0" dirty="0" err="1">
                <a:solidFill>
                  <a:srgbClr val="4D4D4D"/>
                </a:solidFill>
                <a:effectLst/>
                <a:latin typeface="Nanum Gothic"/>
              </a:rPr>
              <a:t>무릉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울릉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이 다른 섬이라고 기록되어 있다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.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Nanum Gothic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D82D5A-CA52-4D3C-AE43-F8C2C4FB3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03" y="2398140"/>
            <a:ext cx="2626284" cy="323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3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19" y="629471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06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고려시대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D82D5A-CA52-4D3C-AE43-F8C2C4FB3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54" y="1824825"/>
            <a:ext cx="2626284" cy="281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직사각형 25">
            <a:extLst>
              <a:ext uri="{FF2B5EF4-FFF2-40B4-BE49-F238E27FC236}">
                <a16:creationId xmlns:a16="http://schemas.microsoft.com/office/drawing/2014/main" id="{BFCF2AB1-8A5C-4689-AD09-6D4A23EA5C42}"/>
              </a:ext>
            </a:extLst>
          </p:cNvPr>
          <p:cNvSpPr/>
          <p:nvPr/>
        </p:nvSpPr>
        <p:spPr>
          <a:xfrm>
            <a:off x="1015595" y="4795582"/>
            <a:ext cx="7112808" cy="1487576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i="0" dirty="0">
                <a:solidFill>
                  <a:srgbClr val="4D4D4D"/>
                </a:solidFill>
                <a:effectLst/>
                <a:latin typeface="Nanum Myeongjo"/>
              </a:rPr>
              <a:t>一云 于山武陵本二島 相距不遠 風日淸明 則可望見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4D4D4D"/>
                </a:solidFill>
                <a:effectLst/>
                <a:latin typeface="Nanum Myeongjo"/>
              </a:rPr>
              <a:t>어떤 이는 말하기를</a:t>
            </a:r>
            <a:r>
              <a:rPr lang="en-US" altLang="ko-KR" b="0" i="0" dirty="0">
                <a:solidFill>
                  <a:srgbClr val="4D4D4D"/>
                </a:solidFill>
                <a:effectLst/>
                <a:latin typeface="Nanum Myeongjo"/>
              </a:rPr>
              <a:t>,</a:t>
            </a:r>
          </a:p>
          <a:p>
            <a:pPr algn="ctr"/>
            <a:r>
              <a:rPr lang="en-US" altLang="ko-KR" b="0" i="0" dirty="0">
                <a:solidFill>
                  <a:srgbClr val="4D4D4D"/>
                </a:solidFill>
                <a:effectLst/>
                <a:latin typeface="Nanum Myeongjo"/>
              </a:rPr>
              <a:t> 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Myeongjo"/>
              </a:rPr>
              <a:t>“우산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Myeongjo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Myeongjo"/>
              </a:rPr>
              <a:t>독도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Myeongjo"/>
              </a:rPr>
              <a:t>)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Myeongjo"/>
              </a:rPr>
              <a:t>과 </a:t>
            </a:r>
            <a:r>
              <a:rPr lang="ko-KR" altLang="en-US" b="1" i="0" dirty="0" err="1">
                <a:solidFill>
                  <a:srgbClr val="4D4D4D"/>
                </a:solidFill>
                <a:effectLst/>
                <a:latin typeface="Nanum Myeongjo"/>
              </a:rPr>
              <a:t>무릉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Myeongjo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Myeongjo"/>
              </a:rPr>
              <a:t>울릉도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Myeongjo"/>
              </a:rPr>
              <a:t>)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Myeongjo"/>
              </a:rPr>
              <a:t>은 본래 두 개의 섬으로 서로의 거리가 멀지 않아 날씨가 맑으면 바라볼 수 있다”</a:t>
            </a:r>
            <a:r>
              <a:rPr lang="ko-KR" altLang="en-US" b="0" i="0" dirty="0">
                <a:solidFill>
                  <a:srgbClr val="4D4D4D"/>
                </a:solidFill>
                <a:effectLst/>
                <a:latin typeface="Nanum Myeongjo"/>
              </a:rPr>
              <a:t>고 하였다</a:t>
            </a:r>
            <a:r>
              <a:rPr lang="en-US" altLang="ko-KR" b="0" i="0" dirty="0">
                <a:solidFill>
                  <a:srgbClr val="4D4D4D"/>
                </a:solidFill>
                <a:effectLst/>
                <a:latin typeface="Nanum Myeongjo"/>
              </a:rPr>
              <a:t>.</a:t>
            </a:r>
            <a:endParaRPr lang="ko-KR" alt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3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9463" y="609655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07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조선시대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4" name="모서리가 둥근 직사각형 25">
            <a:extLst>
              <a:ext uri="{FF2B5EF4-FFF2-40B4-BE49-F238E27FC236}">
                <a16:creationId xmlns:a16="http://schemas.microsoft.com/office/drawing/2014/main" id="{BFCF2AB1-8A5C-4689-AD09-6D4A23EA5C42}"/>
              </a:ext>
            </a:extLst>
          </p:cNvPr>
          <p:cNvSpPr/>
          <p:nvPr/>
        </p:nvSpPr>
        <p:spPr>
          <a:xfrm>
            <a:off x="1015595" y="4795581"/>
            <a:ext cx="7112808" cy="158332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세종실록지리조</a:t>
            </a:r>
            <a:r>
              <a:rPr lang="en-US" altLang="ko-KR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(1454</a:t>
            </a:r>
            <a:r>
              <a:rPr lang="ko-KR" altLang="en-US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년</a:t>
            </a:r>
            <a:r>
              <a:rPr lang="en-US" altLang="ko-KR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dirty="0">
              <a:solidFill>
                <a:srgbClr val="4D4D4D"/>
              </a:solidFill>
              <a:latin typeface="Nanum Myeongjo"/>
              <a:ea typeface="맑은 고딕" panose="020B0503020000020004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우산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독도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과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anumSquare"/>
              </a:rPr>
              <a:t>무릉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울릉도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)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두 섬은 울진현의 정동쪽 바다에 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. 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i="0" dirty="0">
                <a:solidFill>
                  <a:srgbClr val="000000"/>
                </a:solidFill>
                <a:effectLst/>
                <a:latin typeface="NanumSquare"/>
              </a:rPr>
              <a:t>두 섬은 서로의 거리가 멀지 않아 날씨가 맑으면 바라볼 수 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.</a:t>
            </a:r>
            <a:endParaRPr lang="en-US" altLang="ko-KR" b="1" dirty="0">
              <a:solidFill>
                <a:srgbClr val="4D4D4D"/>
              </a:solidFill>
              <a:latin typeface="Nanum Myeongjo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ED2A06C-50CE-4763-A941-DAB44DABC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899" y="1770820"/>
            <a:ext cx="388620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814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1035</Words>
  <Application>Microsoft Office PowerPoint</Application>
  <PresentationFormat>화면 슬라이드 쇼(4:3)</PresentationFormat>
  <Paragraphs>176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HY헤드라인M</vt:lpstr>
      <vt:lpstr>Nanum Gothic</vt:lpstr>
      <vt:lpstr>Nanum Myeongjo</vt:lpstr>
      <vt:lpstr>NanumSquare</vt:lpstr>
      <vt:lpstr>맑은 고딕</vt:lpstr>
      <vt:lpstr>한컴바탕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minhee park</dc:creator>
  <cp:lastModifiedBy>윤동관</cp:lastModifiedBy>
  <cp:revision>26</cp:revision>
  <dcterms:created xsi:type="dcterms:W3CDTF">2016-11-03T20:47:04Z</dcterms:created>
  <dcterms:modified xsi:type="dcterms:W3CDTF">2020-09-29T10:34:03Z</dcterms:modified>
</cp:coreProperties>
</file>