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5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83F"/>
    <a:srgbClr val="514628"/>
    <a:srgbClr val="887E56"/>
    <a:srgbClr val="E6E6E6"/>
    <a:srgbClr val="C5AE74"/>
    <a:srgbClr val="B19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9434-BDF2-4990-9E1B-6E72F585038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okdo.mofa.go.k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kdo.mofa.go.kr/kor/pds/video_list.js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6BBBFF-76A7-40FC-B3B6-AB9D774A9879}"/>
              </a:ext>
            </a:extLst>
          </p:cNvPr>
          <p:cNvSpPr txBox="1"/>
          <p:nvPr/>
        </p:nvSpPr>
        <p:spPr>
          <a:xfrm>
            <a:off x="611560" y="62068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궁서" panose="02030600000101010101" pitchFamily="18" charset="-127"/>
                <a:ea typeface="궁서" panose="02030600000101010101" pitchFamily="18" charset="-127"/>
              </a:rPr>
              <a:t>독도가 한국영토인 역사적 지리적 근거와 국제법적 증거</a:t>
            </a:r>
            <a:endParaRPr lang="en-US" altLang="ko-KR" sz="4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14AB5-E882-4B9A-8276-D8ACCA5C5FC4}"/>
              </a:ext>
            </a:extLst>
          </p:cNvPr>
          <p:cNvSpPr txBox="1"/>
          <p:nvPr/>
        </p:nvSpPr>
        <p:spPr>
          <a:xfrm>
            <a:off x="822645" y="235899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과목</a:t>
            </a:r>
            <a:r>
              <a:rPr lang="en-US" altLang="ko-KR" b="1" dirty="0">
                <a:latin typeface="+mj-ea"/>
                <a:ea typeface="+mj-ea"/>
              </a:rPr>
              <a:t> : </a:t>
            </a:r>
            <a:r>
              <a:rPr lang="ko-KR" altLang="en-US" b="1" dirty="0">
                <a:latin typeface="+mj-ea"/>
                <a:ea typeface="+mj-ea"/>
              </a:rPr>
              <a:t>독도영토학</a:t>
            </a:r>
            <a:r>
              <a:rPr lang="en-US" altLang="ko-KR" b="1" dirty="0">
                <a:latin typeface="+mj-ea"/>
                <a:ea typeface="+mj-ea"/>
              </a:rPr>
              <a:t>                                                  </a:t>
            </a:r>
            <a:r>
              <a:rPr lang="ko-KR" altLang="en-US" b="1" dirty="0">
                <a:latin typeface="+mj-ea"/>
                <a:ea typeface="+mj-ea"/>
              </a:rPr>
              <a:t>학과 </a:t>
            </a:r>
            <a:r>
              <a:rPr lang="en-US" altLang="ko-KR" b="1" dirty="0">
                <a:latin typeface="+mj-ea"/>
                <a:ea typeface="+mj-ea"/>
              </a:rPr>
              <a:t>: </a:t>
            </a:r>
            <a:r>
              <a:rPr lang="ko-KR" altLang="en-US" b="1" dirty="0">
                <a:latin typeface="+mj-ea"/>
                <a:ea typeface="+mj-ea"/>
              </a:rPr>
              <a:t>전자공학과                                   학번 </a:t>
            </a:r>
            <a:r>
              <a:rPr lang="en-US" altLang="ko-KR" b="1" dirty="0">
                <a:latin typeface="+mj-ea"/>
                <a:ea typeface="+mj-ea"/>
              </a:rPr>
              <a:t>: 21528340</a:t>
            </a:r>
          </a:p>
          <a:p>
            <a:r>
              <a:rPr lang="ko-KR" altLang="en-US" b="1" dirty="0">
                <a:latin typeface="+mj-ea"/>
                <a:ea typeface="+mj-ea"/>
              </a:rPr>
              <a:t>이름 </a:t>
            </a:r>
            <a:r>
              <a:rPr lang="en-US" altLang="ko-KR" b="1" dirty="0">
                <a:latin typeface="+mj-ea"/>
                <a:ea typeface="+mj-ea"/>
              </a:rPr>
              <a:t>: </a:t>
            </a:r>
            <a:r>
              <a:rPr lang="ko-KR" altLang="en-US" b="1" dirty="0" err="1">
                <a:latin typeface="+mj-ea"/>
                <a:ea typeface="+mj-ea"/>
              </a:rPr>
              <a:t>이찬기</a:t>
            </a:r>
            <a:endParaRPr lang="ko-KR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일본이 주장하는 독도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230B96-9C72-48AC-9709-E5DA1916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1095848"/>
            <a:ext cx="4519390" cy="216135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24D9B-5EF1-42E7-BF84-14697EC13185}"/>
              </a:ext>
            </a:extLst>
          </p:cNvPr>
          <p:cNvSpPr txBox="1"/>
          <p:nvPr/>
        </p:nvSpPr>
        <p:spPr>
          <a:xfrm>
            <a:off x="827584" y="342628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일본은 억지주장을 근거로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2005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다케시마의 날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만들어 자신들의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땅이라고 주장하고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99BADA-4B1D-454C-8604-A40C3BAB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095848"/>
            <a:ext cx="4519390" cy="21613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3870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5EED84F-8EBB-466A-92AF-986B1094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4784"/>
            <a:ext cx="3079562" cy="348525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B50AA-BE19-4146-AF1F-24E16D6E2170}"/>
              </a:ext>
            </a:extLst>
          </p:cNvPr>
          <p:cNvSpPr txBox="1"/>
          <p:nvPr/>
        </p:nvSpPr>
        <p:spPr>
          <a:xfrm>
            <a:off x="4572000" y="148478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삼국사기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(512)</a:t>
            </a: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신라 이찬 이사부가 우산국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정벌하여 신라가 우산국을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복속하였다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삼국시대부터 울릉도와 독도는 우리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역사와 함께하기 시작함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65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B50AA-BE19-4146-AF1F-24E16D6E2170}"/>
              </a:ext>
            </a:extLst>
          </p:cNvPr>
          <p:cNvSpPr txBox="1"/>
          <p:nvPr/>
        </p:nvSpPr>
        <p:spPr>
          <a:xfrm>
            <a:off x="4572000" y="1484784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세종실록 지리지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(1454)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무릉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두섬은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 멀리 떨어져 있지 않아 날씨가 맑으면 바라볼 수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.”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울릉도에서 날씨가 맑으면 보이는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유일한 섬이 독도라는 것을 보아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명백한 우리의 영토임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D91105E-B039-4258-ABE4-2CE4546A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6905"/>
            <a:ext cx="3079562" cy="34831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37736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AF9946-0FD3-4959-8ADC-1BA15211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5849"/>
            <a:ext cx="4519390" cy="216134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827584" y="3426289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돗토리번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답변서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(1695)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울릉도는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이바나와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호키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현재의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돗토리현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속하지 않습니다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 독도 및 그 외 양국에 부속된 섬은 없습니다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78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B50AA-BE19-4146-AF1F-24E16D6E2170}"/>
              </a:ext>
            </a:extLst>
          </p:cNvPr>
          <p:cNvSpPr txBox="1"/>
          <p:nvPr/>
        </p:nvSpPr>
        <p:spPr>
          <a:xfrm>
            <a:off x="4572000" y="148478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연합국최고사령관각서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(1946)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(SCAPIN)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677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연합국 최고사령관은 일본의 영역에서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리앙쿠르암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제주도는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제외된다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라고 규정함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AF3178-312E-499B-A69E-696633AF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84783"/>
            <a:ext cx="3079562" cy="348313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1448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827584" y="3426289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샌프란시스코 강화조약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(1951)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(a) :“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일본은 한국의 독립을 인정하고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제주도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거문도 및 울릉도를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포함한 한국에 대한 모든 권리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권원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및 청구권을 포기한다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.”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</a:t>
            </a:r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독도가 직접적으로 명시되지 않았다고 해서 한국영토에 </a:t>
            </a:r>
            <a:endParaRPr lang="en-US" altLang="ko-KR" sz="2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</a:t>
            </a:r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포함되지 않는다고 볼 수 없다</a:t>
            </a:r>
            <a:r>
              <a:rPr lang="en-US" altLang="ko-KR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9CB2F-E951-497A-A79B-8579BA11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5850"/>
            <a:ext cx="4519390" cy="216134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54639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AF9946-0FD3-4959-8ADC-1BA15211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5849"/>
            <a:ext cx="4519390" cy="2161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755576" y="393305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대한민국 외교부 독도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en-US" altLang="ko-KR" sz="2000" b="0" i="0" u="none" strike="noStrike" dirty="0">
                <a:solidFill>
                  <a:srgbClr val="99209B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hlinkClick r:id="rId4"/>
              </a:rPr>
              <a:t>dokdo.mofa.go.kr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독도는 역사적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지리적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국제법적으로 명백한 우리 고유의 영토임을 나타냄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9CB2F-E951-497A-A79B-8579BA11B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1095850"/>
            <a:ext cx="4519390" cy="21613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DCF920-F254-4AFC-9537-D0229E86D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807831"/>
            <a:ext cx="6912768" cy="298120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1452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AF9946-0FD3-4959-8ADC-1BA15211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5849"/>
            <a:ext cx="4519390" cy="2161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755576" y="393305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울릉도와 독도간 거리 </a:t>
            </a:r>
            <a:r>
              <a:rPr lang="en-US" altLang="ko-KR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87.4km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독도에서 일본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오키섬까지의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거리는 울릉도 보다 약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배나 더 멀다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오키섬에서는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독도를 전혀 볼 수 없다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9CB2F-E951-497A-A79B-8579BA11B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095850"/>
            <a:ext cx="4519390" cy="216134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2FBE38D-F773-45D6-A8BA-F0DD3C7B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7832"/>
            <a:ext cx="6911140" cy="298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E23F281-9DB3-4DD4-82D2-4EB8B1A849F0}"/>
              </a:ext>
            </a:extLst>
          </p:cNvPr>
          <p:cNvSpPr/>
          <p:nvPr/>
        </p:nvSpPr>
        <p:spPr>
          <a:xfrm>
            <a:off x="2843808" y="951833"/>
            <a:ext cx="1080120" cy="892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F03AE3-DDF2-4E99-BE47-60835B7A3BB1}"/>
              </a:ext>
            </a:extLst>
          </p:cNvPr>
          <p:cNvSpPr/>
          <p:nvPr/>
        </p:nvSpPr>
        <p:spPr>
          <a:xfrm>
            <a:off x="5779022" y="2030646"/>
            <a:ext cx="1080120" cy="892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10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독도가 한국영토인 역사적 지리적 사실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AF9946-0FD3-4959-8ADC-1BA15211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095849"/>
            <a:ext cx="4519390" cy="2161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755576" y="393305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울릉도에서 본 독도</a:t>
            </a:r>
            <a:endParaRPr lang="en-US" altLang="ko-KR" sz="2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2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세종실록지리지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거리가 멀지 않아 날씨가 맑으면 볼 수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.”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따라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맑은 날 울릉도에서 본 독도이다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9CB2F-E951-497A-A79B-8579BA11B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095850"/>
            <a:ext cx="4519390" cy="2161344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E23F281-9DB3-4DD4-82D2-4EB8B1A849F0}"/>
              </a:ext>
            </a:extLst>
          </p:cNvPr>
          <p:cNvSpPr/>
          <p:nvPr/>
        </p:nvSpPr>
        <p:spPr>
          <a:xfrm>
            <a:off x="2843808" y="951833"/>
            <a:ext cx="1080120" cy="892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F03AE3-DDF2-4E99-BE47-60835B7A3BB1}"/>
              </a:ext>
            </a:extLst>
          </p:cNvPr>
          <p:cNvSpPr/>
          <p:nvPr/>
        </p:nvSpPr>
        <p:spPr>
          <a:xfrm>
            <a:off x="5779022" y="2030646"/>
            <a:ext cx="1080120" cy="892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F8DEEE6-FBD1-4CE3-9B42-6D3D969D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7830"/>
            <a:ext cx="6911139" cy="2981208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</a:rPr>
              <a:t>독도영토학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 과제를 마치며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D8AD6-14CE-4ECA-ACAA-92F9C5501E68}"/>
              </a:ext>
            </a:extLst>
          </p:cNvPr>
          <p:cNvSpPr txBox="1"/>
          <p:nvPr/>
        </p:nvSpPr>
        <p:spPr>
          <a:xfrm>
            <a:off x="755576" y="421353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독도가 왜 한국의 영토인가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?”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주제에 대해 역사적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지리적 근거들과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자료를 통해 독도가 우리나라 땅인 명백한 이유를 알게 되었으며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이러한 증거들을 통해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독도가 한국의 영토임을 전세계적으로 알려야 한다고 생각한다</a:t>
            </a:r>
            <a:r>
              <a:rPr lang="en-US" altLang="ko-KR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14" name="Picture 2" descr="포켓몬GO에서 독도는 한국땅일까, 일본땅일까? | 오펀 디스커스">
            <a:extLst>
              <a:ext uri="{FF2B5EF4-FFF2-40B4-BE49-F238E27FC236}">
                <a16:creationId xmlns:a16="http://schemas.microsoft.com/office/drawing/2014/main" id="{E0D64151-BCC7-4A18-A6C1-20CDEE39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6657"/>
            <a:ext cx="7560840" cy="3402423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5A725-5D6B-4C09-B1F2-A8B6761D584B}"/>
              </a:ext>
            </a:extLst>
          </p:cNvPr>
          <p:cNvSpPr txBox="1"/>
          <p:nvPr/>
        </p:nvSpPr>
        <p:spPr>
          <a:xfrm>
            <a:off x="3096473" y="4215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7968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contents</a:t>
            </a:r>
            <a:endParaRPr lang="ko-KR" altLang="en-US" sz="2800" dirty="0">
              <a:solidFill>
                <a:srgbClr val="7968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36E3149-5CA6-4CA1-8B97-8D3CD61E0333}"/>
              </a:ext>
            </a:extLst>
          </p:cNvPr>
          <p:cNvCxnSpPr>
            <a:cxnSpLocks/>
          </p:cNvCxnSpPr>
          <p:nvPr/>
        </p:nvCxnSpPr>
        <p:spPr>
          <a:xfrm>
            <a:off x="1763517" y="1628800"/>
            <a:ext cx="0" cy="1322417"/>
          </a:xfrm>
          <a:prstGeom prst="line">
            <a:avLst/>
          </a:prstGeom>
          <a:ln w="12700">
            <a:solidFill>
              <a:srgbClr val="887E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737760-7305-4665-9EFC-B147518C6C62}"/>
              </a:ext>
            </a:extLst>
          </p:cNvPr>
          <p:cNvSpPr txBox="1"/>
          <p:nvPr/>
        </p:nvSpPr>
        <p:spPr>
          <a:xfrm>
            <a:off x="5036463" y="1140061"/>
            <a:ext cx="10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2 .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16C4E-0F42-4705-92D1-523BE5A5AA85}"/>
              </a:ext>
            </a:extLst>
          </p:cNvPr>
          <p:cNvSpPr txBox="1"/>
          <p:nvPr/>
        </p:nvSpPr>
        <p:spPr>
          <a:xfrm>
            <a:off x="899592" y="3402589"/>
            <a:ext cx="10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3 .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9BA4B-74B2-4CCF-AD43-0CC763DF2233}"/>
              </a:ext>
            </a:extLst>
          </p:cNvPr>
          <p:cNvSpPr txBox="1"/>
          <p:nvPr/>
        </p:nvSpPr>
        <p:spPr>
          <a:xfrm>
            <a:off x="1662646" y="1079810"/>
            <a:ext cx="450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</a:t>
            </a:r>
            <a:endParaRPr lang="ko-KR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882BA-5E02-44E3-B6D0-CF92ED46F667}"/>
              </a:ext>
            </a:extLst>
          </p:cNvPr>
          <p:cNvSpPr txBox="1"/>
          <p:nvPr/>
        </p:nvSpPr>
        <p:spPr>
          <a:xfrm>
            <a:off x="1500626" y="1095127"/>
            <a:ext cx="10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1 .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3A908F-A87C-4CAE-B1E2-FC404820085D}"/>
              </a:ext>
            </a:extLst>
          </p:cNvPr>
          <p:cNvSpPr txBox="1"/>
          <p:nvPr/>
        </p:nvSpPr>
        <p:spPr>
          <a:xfrm>
            <a:off x="5192604" y="1124744"/>
            <a:ext cx="450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nd</a:t>
            </a:r>
            <a:endParaRPr lang="ko-KR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B84DF2-8B7B-4BD5-9722-D94F75795004}"/>
              </a:ext>
            </a:extLst>
          </p:cNvPr>
          <p:cNvSpPr txBox="1"/>
          <p:nvPr/>
        </p:nvSpPr>
        <p:spPr>
          <a:xfrm>
            <a:off x="1070067" y="3384807"/>
            <a:ext cx="415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rd</a:t>
            </a:r>
            <a:endParaRPr lang="ko-KR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538E9D-D3D0-4228-B5F1-8E3249556A0F}"/>
              </a:ext>
            </a:extLst>
          </p:cNvPr>
          <p:cNvSpPr txBox="1"/>
          <p:nvPr/>
        </p:nvSpPr>
        <p:spPr>
          <a:xfrm>
            <a:off x="4067944" y="3429000"/>
            <a:ext cx="10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4 .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A1D19-5ADF-4A44-A97C-FB4DBC84C51A}"/>
              </a:ext>
            </a:extLst>
          </p:cNvPr>
          <p:cNvSpPr txBox="1"/>
          <p:nvPr/>
        </p:nvSpPr>
        <p:spPr>
          <a:xfrm>
            <a:off x="4212597" y="3411080"/>
            <a:ext cx="43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</a:t>
            </a:r>
            <a:endParaRPr lang="ko-KR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E4B7D79-8369-40F1-B021-5CC3E523F38B}"/>
              </a:ext>
            </a:extLst>
          </p:cNvPr>
          <p:cNvCxnSpPr>
            <a:cxnSpLocks/>
          </p:cNvCxnSpPr>
          <p:nvPr/>
        </p:nvCxnSpPr>
        <p:spPr>
          <a:xfrm>
            <a:off x="5389995" y="1700808"/>
            <a:ext cx="0" cy="1241686"/>
          </a:xfrm>
          <a:prstGeom prst="line">
            <a:avLst/>
          </a:prstGeom>
          <a:ln w="12700">
            <a:solidFill>
              <a:srgbClr val="887E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6F47602-8047-4B90-AA71-2F88C4727CFC}"/>
              </a:ext>
            </a:extLst>
          </p:cNvPr>
          <p:cNvCxnSpPr>
            <a:cxnSpLocks/>
          </p:cNvCxnSpPr>
          <p:nvPr/>
        </p:nvCxnSpPr>
        <p:spPr>
          <a:xfrm>
            <a:off x="1187624" y="3870512"/>
            <a:ext cx="0" cy="1916832"/>
          </a:xfrm>
          <a:prstGeom prst="line">
            <a:avLst/>
          </a:prstGeom>
          <a:ln w="12700">
            <a:solidFill>
              <a:srgbClr val="887E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288B80C-9577-4512-851F-832C30EC20DA}"/>
              </a:ext>
            </a:extLst>
          </p:cNvPr>
          <p:cNvCxnSpPr>
            <a:cxnSpLocks/>
          </p:cNvCxnSpPr>
          <p:nvPr/>
        </p:nvCxnSpPr>
        <p:spPr>
          <a:xfrm>
            <a:off x="4374609" y="3888432"/>
            <a:ext cx="0" cy="1916832"/>
          </a:xfrm>
          <a:prstGeom prst="line">
            <a:avLst/>
          </a:prstGeom>
          <a:ln w="12700">
            <a:solidFill>
              <a:srgbClr val="887E5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6FF21D-899F-43B0-A1DF-0A6F151285B6}"/>
              </a:ext>
            </a:extLst>
          </p:cNvPr>
          <p:cNvSpPr txBox="1"/>
          <p:nvPr/>
        </p:nvSpPr>
        <p:spPr>
          <a:xfrm>
            <a:off x="2004863" y="111824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514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독도란</a:t>
            </a:r>
            <a:r>
              <a:rPr lang="en-US" altLang="ko-KR" dirty="0">
                <a:solidFill>
                  <a:srgbClr val="514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CF8D71-CAC8-4F13-9C9C-85874F9D62D2}"/>
              </a:ext>
            </a:extLst>
          </p:cNvPr>
          <p:cNvSpPr txBox="1"/>
          <p:nvPr/>
        </p:nvSpPr>
        <p:spPr>
          <a:xfrm>
            <a:off x="5599690" y="116318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514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독도의 가치</a:t>
            </a:r>
            <a:endParaRPr lang="en-US" altLang="ko-KR" dirty="0">
              <a:solidFill>
                <a:srgbClr val="5146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B384D-21C3-4B4E-B543-6B70AECB6C77}"/>
              </a:ext>
            </a:extLst>
          </p:cNvPr>
          <p:cNvSpPr txBox="1"/>
          <p:nvPr/>
        </p:nvSpPr>
        <p:spPr>
          <a:xfrm>
            <a:off x="1464803" y="3423243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514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일본이 주장하는 독도</a:t>
            </a:r>
            <a:endParaRPr lang="en-US" altLang="ko-KR" dirty="0">
              <a:solidFill>
                <a:srgbClr val="5146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38FBAC-8341-4E7A-811B-16945CA911A7}"/>
              </a:ext>
            </a:extLst>
          </p:cNvPr>
          <p:cNvSpPr txBox="1"/>
          <p:nvPr/>
        </p:nvSpPr>
        <p:spPr>
          <a:xfrm>
            <a:off x="4633155" y="3441163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514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독도가 한국영토인 역사적 지리적 사실</a:t>
            </a:r>
            <a:endParaRPr lang="en-US" altLang="ko-KR" dirty="0">
              <a:solidFill>
                <a:srgbClr val="5146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AAFF99C-A333-4C4C-BD1A-AE264909529E}"/>
              </a:ext>
            </a:extLst>
          </p:cNvPr>
          <p:cNvSpPr>
            <a:spLocks noGrp="1"/>
          </p:cNvSpPr>
          <p:nvPr/>
        </p:nvSpPr>
        <p:spPr>
          <a:xfrm>
            <a:off x="-685800" y="2500328"/>
            <a:ext cx="10515600" cy="186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8900" dirty="0">
                <a:ea typeface="문체부 쓰기 정체" panose="02030609000101010101" pitchFamily="17" charset="-127"/>
              </a:rPr>
              <a:t>감사합니다</a:t>
            </a:r>
            <a:br>
              <a:rPr lang="en-US" altLang="ko-KR" sz="7200" dirty="0">
                <a:ea typeface="문체부 쓰기 정체" panose="02030609000101010101" pitchFamily="17" charset="-127"/>
              </a:rPr>
            </a:br>
            <a:endParaRPr lang="ko-KR" altLang="en-US" sz="4000" dirty="0">
              <a:ea typeface="문체부 쓰기 정체" panose="02030609000101010101" pitchFamily="17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</a:rPr>
              <a:t>독도란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9A1FE5-94B3-4D40-A5CF-2492704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62" y="692696"/>
            <a:ext cx="4896942" cy="26668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DBFBB5-0299-4C2B-895F-9B26215588AC}"/>
              </a:ext>
            </a:extLst>
          </p:cNvPr>
          <p:cNvSpPr txBox="1"/>
          <p:nvPr/>
        </p:nvSpPr>
        <p:spPr>
          <a:xfrm>
            <a:off x="863588" y="3717032"/>
            <a:ext cx="7416824" cy="9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개의 섬으로 이루어져 있으며 우리나라의 가장 동쪽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끝에 있는 대한민국 땅이다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40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</a:rPr>
              <a:t>독도란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9A1FE5-94B3-4D40-A5CF-2492704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62" y="692696"/>
            <a:ext cx="4896942" cy="26668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973C9BD1-30C2-4BDE-B1BA-075B1FA47B57}"/>
              </a:ext>
            </a:extLst>
          </p:cNvPr>
          <p:cNvSpPr/>
          <p:nvPr/>
        </p:nvSpPr>
        <p:spPr>
          <a:xfrm>
            <a:off x="3131840" y="1268761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2BBF5FE-961E-4E6C-A621-78E75EA58C00}"/>
              </a:ext>
            </a:extLst>
          </p:cNvPr>
          <p:cNvSpPr/>
          <p:nvPr/>
        </p:nvSpPr>
        <p:spPr>
          <a:xfrm>
            <a:off x="5292082" y="946015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3CAC9-5DE9-4D5D-A81A-7CB7ED00CBC0}"/>
              </a:ext>
            </a:extLst>
          </p:cNvPr>
          <p:cNvSpPr txBox="1"/>
          <p:nvPr/>
        </p:nvSpPr>
        <p:spPr>
          <a:xfrm>
            <a:off x="2483768" y="11467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동도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06CFC-D212-47D9-B464-432A482B4AF6}"/>
              </a:ext>
            </a:extLst>
          </p:cNvPr>
          <p:cNvSpPr txBox="1"/>
          <p:nvPr/>
        </p:nvSpPr>
        <p:spPr>
          <a:xfrm>
            <a:off x="6012162" y="89205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서도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2E782-B33A-4E9A-A041-9185397EE1FD}"/>
              </a:ext>
            </a:extLst>
          </p:cNvPr>
          <p:cNvSpPr txBox="1"/>
          <p:nvPr/>
        </p:nvSpPr>
        <p:spPr>
          <a:xfrm>
            <a:off x="827584" y="371703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동도는 독도경비대 숙소와 등대가 위치하고 있는 섬이다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서도는 어업민들의 숙소가 위치하며 독도에서 가장 넓은 섬이다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1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ko-KR" altLang="en-US" sz="3200" dirty="0" err="1">
                <a:solidFill>
                  <a:schemeClr val="bg2">
                    <a:lumMod val="25000"/>
                  </a:schemeClr>
                </a:solidFill>
              </a:rPr>
              <a:t>독도란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2E782-B33A-4E9A-A041-9185397EE1FD}"/>
              </a:ext>
            </a:extLst>
          </p:cNvPr>
          <p:cNvSpPr txBox="1"/>
          <p:nvPr/>
        </p:nvSpPr>
        <p:spPr>
          <a:xfrm>
            <a:off x="863588" y="1484784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외교부 독도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대한민국의 아름다운 영토</a:t>
            </a:r>
            <a:r>
              <a:rPr lang="en-US" altLang="ko-KR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독도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http://dokdo.mofa.go.kr/kor/pds/video_list.jsp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786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독도의 가치 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경제적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325D0-66AB-494F-A6C0-DF7066410562}"/>
              </a:ext>
            </a:extLst>
          </p:cNvPr>
          <p:cNvSpPr txBox="1"/>
          <p:nvPr/>
        </p:nvSpPr>
        <p:spPr>
          <a:xfrm>
            <a:off x="827584" y="3717032"/>
            <a:ext cx="374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천연가스의 주성분인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메탄하이드레이트와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해양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심층수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등의 해저 자원이 매장되어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D0FC32-5D6E-41A3-8A7F-093BFD48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3119"/>
            <a:ext cx="3528392" cy="2515569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우리나라 바다 물고기의 살아있는 박물관, 독도 바다">
            <a:extLst>
              <a:ext uri="{FF2B5EF4-FFF2-40B4-BE49-F238E27FC236}">
                <a16:creationId xmlns:a16="http://schemas.microsoft.com/office/drawing/2014/main" id="{FCD2F2EA-D5F2-4A80-9A92-E1DA1FE1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4101"/>
            <a:ext cx="3710082" cy="251557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3B5A46-2E7E-4E0F-9F58-10B662652AC0}"/>
              </a:ext>
            </a:extLst>
          </p:cNvPr>
          <p:cNvSpPr txBox="1"/>
          <p:nvPr/>
        </p:nvSpPr>
        <p:spPr>
          <a:xfrm>
            <a:off x="4858944" y="3717032"/>
            <a:ext cx="399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 주변 바다는 한류와 난류가 교차하는 조경 수역으로 플랑크톤과 수산 자원이 풍부하다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20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독도의 가치 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영역적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17EF144-326F-456D-B6D5-CF5A48CC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46" y="980728"/>
            <a:ext cx="5448300" cy="227647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C42408-4B30-40F0-AA46-CADAFAF8197C}"/>
              </a:ext>
            </a:extLst>
          </p:cNvPr>
          <p:cNvSpPr txBox="1"/>
          <p:nvPr/>
        </p:nvSpPr>
        <p:spPr>
          <a:xfrm>
            <a:off x="827584" y="342628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독도는 군사적</a:t>
            </a:r>
            <a:r>
              <a:rPr lang="en-US" altLang="ko-K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전략적 요충지로 항공 및 방어 기지의 역할을 담당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altLang="ko-KR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독도는 위치상 기상 상황과 어장 상황 등을 관측하고 예보하기에 적합하다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0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독도의 가치 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환경</a:t>
            </a:r>
            <a:r>
              <a:rPr lang="en-US" altLang="ko-KR" sz="3200" b="0" i="0" dirty="0">
                <a:solidFill>
                  <a:srgbClr val="333333"/>
                </a:solidFill>
                <a:effectLst/>
                <a:latin typeface="나눔고딕"/>
              </a:rPr>
              <a:t> · </a:t>
            </a:r>
            <a:r>
              <a:rPr lang="ko-KR" altLang="en-US" sz="3200" b="0" i="0" dirty="0">
                <a:solidFill>
                  <a:srgbClr val="333333"/>
                </a:solidFill>
                <a:effectLst/>
                <a:latin typeface="나눔고딕"/>
              </a:rPr>
              <a:t>생태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적</a:t>
            </a:r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ko-KR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42408-4B30-40F0-AA46-CADAFAF8197C}"/>
              </a:ext>
            </a:extLst>
          </p:cNvPr>
          <p:cNvSpPr txBox="1"/>
          <p:nvPr/>
        </p:nvSpPr>
        <p:spPr>
          <a:xfrm>
            <a:off x="827584" y="3426289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독도는 동해를 건너는 어류와 철새의 중간 서식지이며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열악한 환경에도 다양한 동식물이 서식하고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 전체가 독도 천연 보호 구역으로 지정되었다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2054" name="Picture 6" descr="[독도 생태 연구 10년의 성과와 의미]①육상 동식물…'신방' 차린 괭이갈매기 1만2천마리">
            <a:extLst>
              <a:ext uri="{FF2B5EF4-FFF2-40B4-BE49-F238E27FC236}">
                <a16:creationId xmlns:a16="http://schemas.microsoft.com/office/drawing/2014/main" id="{311E1138-9D43-44B8-A179-A57A4A23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5848"/>
            <a:ext cx="4519389" cy="2161355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1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30A1E58-E9CF-43A1-95D3-FEB38FDF7CBA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47625">
            <a:solidFill>
              <a:srgbClr val="C1A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692B9-765B-4E49-A953-D033B769E6E0}"/>
              </a:ext>
            </a:extLst>
          </p:cNvPr>
          <p:cNvSpPr txBox="1"/>
          <p:nvPr/>
        </p:nvSpPr>
        <p:spPr>
          <a:xfrm>
            <a:off x="755576" y="5396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ko-KR" altLang="en-US" sz="3200" dirty="0">
                <a:solidFill>
                  <a:schemeClr val="bg2">
                    <a:lumMod val="25000"/>
                  </a:schemeClr>
                </a:solidFill>
              </a:rPr>
              <a:t>일본이 주장하는 독도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230B96-9C72-48AC-9709-E5DA1916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1095848"/>
            <a:ext cx="4519390" cy="216135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24D9B-5EF1-42E7-BF84-14697EC13185}"/>
              </a:ext>
            </a:extLst>
          </p:cNvPr>
          <p:cNvSpPr txBox="1"/>
          <p:nvPr/>
        </p:nvSpPr>
        <p:spPr>
          <a:xfrm>
            <a:off x="827584" y="3426289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샌프란시스코 강화 조약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일본은 한국의 독립을 인정하고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제주도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거문도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울릉도를 포함한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한반도와 그 부속도서에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대한 모든 권리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자격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영유권을 포기한다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.”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강화조약에 독도가 포함 안되었다는 이유를 주장</a:t>
            </a:r>
            <a:endParaRPr lang="en-US" altLang="ko-KR" sz="2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552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621</Words>
  <Application>Microsoft Office PowerPoint</Application>
  <PresentationFormat>화면 슬라이드 쇼(4:3)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굴림</vt:lpstr>
      <vt:lpstr>궁서</vt:lpstr>
      <vt:lpstr>나눔고딕</vt:lpstr>
      <vt:lpstr>돋움</vt:lpstr>
      <vt:lpstr>맑은 고딕</vt:lpstr>
      <vt:lpstr>휴먼모음T</vt:lpstr>
      <vt:lpstr>Arial</vt:lpstr>
      <vt:lpstr>Consolas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LEESE</dc:creator>
  <cp:lastModifiedBy>이 찬기</cp:lastModifiedBy>
  <cp:revision>43</cp:revision>
  <dcterms:created xsi:type="dcterms:W3CDTF">2011-11-17T09:14:59Z</dcterms:created>
  <dcterms:modified xsi:type="dcterms:W3CDTF">2020-09-29T08:47:43Z</dcterms:modified>
</cp:coreProperties>
</file>