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0" r:id="rId3"/>
    <p:sldId id="294" r:id="rId4"/>
    <p:sldId id="295" r:id="rId5"/>
    <p:sldId id="296" r:id="rId6"/>
    <p:sldId id="316" r:id="rId7"/>
    <p:sldId id="315" r:id="rId8"/>
    <p:sldId id="317" r:id="rId9"/>
    <p:sldId id="299" r:id="rId10"/>
    <p:sldId id="300" r:id="rId11"/>
    <p:sldId id="301" r:id="rId12"/>
    <p:sldId id="302" r:id="rId13"/>
    <p:sldId id="303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5F2"/>
    <a:srgbClr val="A568D2"/>
    <a:srgbClr val="625A54"/>
    <a:srgbClr val="CDC8C7"/>
    <a:srgbClr val="A1A9E5"/>
    <a:srgbClr val="F3929F"/>
    <a:srgbClr val="B26D60"/>
    <a:srgbClr val="FF53D2"/>
    <a:srgbClr val="FF33CC"/>
    <a:srgbClr val="FA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559" autoAdjust="0"/>
  </p:normalViewPr>
  <p:slideViewPr>
    <p:cSldViewPr snapToGrid="0" showGuides="1">
      <p:cViewPr varScale="1">
        <p:scale>
          <a:sx n="77" d="100"/>
          <a:sy n="77" d="100"/>
        </p:scale>
        <p:origin x="642" y="90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-17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6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FD47-44FB-4273-8A1E-44747B8F9B9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DE54-432B-4A62-9F7B-BA2DE5063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40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A4127-3C8F-4A8F-BF74-473A84FA1B20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E50ED-79B9-4B32-AC50-851B8F1AA7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34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0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AEE9-39FA-4BD3-866E-B3331ECD4D8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2562186" y="1614716"/>
            <a:ext cx="7137400" cy="153383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7200" dirty="0" smtClean="0">
                <a:solidFill>
                  <a:srgbClr val="EA5958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</a:t>
            </a:r>
            <a:r>
              <a:rPr lang="ko-KR" altLang="en-US" sz="7200" dirty="0" smtClean="0">
                <a:solidFill>
                  <a:schemeClr val="bg2">
                    <a:lumMod val="7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의</a:t>
            </a:r>
            <a:r>
              <a:rPr lang="ko-KR" altLang="en-US" sz="7200" dirty="0" smtClean="0">
                <a:solidFill>
                  <a:schemeClr val="bg2">
                    <a:lumMod val="50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7200" dirty="0" smtClean="0">
                <a:solidFill>
                  <a:srgbClr val="7030A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전통문화</a:t>
            </a:r>
            <a:endParaRPr lang="en-US" altLang="ko-KR" sz="6600" dirty="0">
              <a:solidFill>
                <a:srgbClr val="7030A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4360093" y="995566"/>
            <a:ext cx="3471814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32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4792351" y="4544600"/>
            <a:ext cx="3161841" cy="46667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</a:t>
            </a:r>
            <a:r>
              <a:rPr lang="en-US" altLang="ko-KR" sz="2400" dirty="0" smtClean="0">
                <a:solidFill>
                  <a:srgbClr val="EA5958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ong 0309</a:t>
            </a:r>
            <a:endParaRPr lang="ko-KR" altLang="en-US" sz="2400" dirty="0">
              <a:solidFill>
                <a:srgbClr val="EA5958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573519" y="3451034"/>
            <a:ext cx="5044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일본어일본학과 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22001976 </a:t>
            </a:r>
            <a:r>
              <a:rPr lang="ko-KR" altLang="en-US" sz="24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이금송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854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2" y="670114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4098" name="Picture 2" descr="우메보시 어떤 맛인가요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5" y="1512918"/>
            <a:ext cx="2804517" cy="20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기묘한 이야기로 알게된 스키야키 먹음직스럽다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92" y="4478947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샤부샤부 - LIVE JAPAN ( 일본여행·추천명소·지역정보 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03" y="2419004"/>
            <a:ext cx="4127812" cy="24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3528652" y="1915718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97657" y="1805419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우메보시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6013492" y="5894343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282497" y="5784044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스키야키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0" name="오른쪽 화살표 9"/>
          <p:cNvSpPr/>
          <p:nvPr/>
        </p:nvSpPr>
        <p:spPr>
          <a:xfrm rot="10800000">
            <a:off x="6115457" y="3724047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579207" y="3613748"/>
            <a:ext cx="153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+mj-ea"/>
                <a:ea typeface="+mj-ea"/>
              </a:rPr>
              <a:t>샤브샤브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5290" y="5846218"/>
            <a:ext cx="2559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*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계란 노른자에 찍어먹으면 맛있다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3443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2" y="670114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5122" name="Picture 2" descr="스시(초밥)는 원래 19세기초 도쿄에서 시작된 대중음식 - LIVE JAPAN ( 일본여행·추천명소·지역정보 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40" y="2831293"/>
            <a:ext cx="3398202" cy="23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일본 주먹밥 오니기리 만들기!!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5" y="1446086"/>
            <a:ext cx="3111327" cy="20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일본식 튀김요리 덴푸라의 종류와 만드는 방법 알아보기. : 네이버 블로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07" y="4495709"/>
            <a:ext cx="3204813" cy="205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4190852" y="1757892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59857" y="1647593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오니기리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8" name="오른쪽 화살표 7"/>
          <p:cNvSpPr/>
          <p:nvPr/>
        </p:nvSpPr>
        <p:spPr>
          <a:xfrm rot="10800000">
            <a:off x="6115457" y="3724047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579207" y="3613748"/>
            <a:ext cx="153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 smtClean="0">
                <a:latin typeface="+mj-ea"/>
                <a:ea typeface="+mj-ea"/>
              </a:rPr>
              <a:t>스시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7316" y="3686278"/>
            <a:ext cx="287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*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특별한 날에 먹는 음식</a:t>
            </a:r>
            <a:endParaRPr lang="ko-KR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5299620" y="5873029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568625" y="5762730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텐푸라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4410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2" y="670114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6150" name="Picture 6" descr="일본 음식 :: 소바의 모든 것! : 네이버 블로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25" y="1516004"/>
            <a:ext cx="4216919" cy="252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5253644" y="2429328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522649" y="2319029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소바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8" name="오른쪽 화살표 7"/>
          <p:cNvSpPr/>
          <p:nvPr/>
        </p:nvSpPr>
        <p:spPr>
          <a:xfrm rot="10800000">
            <a:off x="5925370" y="5007107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389120" y="4896808"/>
            <a:ext cx="153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 smtClean="0">
                <a:latin typeface="+mj-ea"/>
                <a:ea typeface="+mj-ea"/>
              </a:rPr>
              <a:t>우동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4276" y="4969338"/>
            <a:ext cx="414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*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각 지역마다 다양한 종류가 있다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.</a:t>
            </a:r>
          </a:p>
          <a:p>
            <a:pPr algn="r"/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Ex)</a:t>
            </a:r>
            <a:r>
              <a:rPr lang="ko-KR" altLang="en-US" sz="2000" b="1" dirty="0" err="1" smtClean="0">
                <a:solidFill>
                  <a:srgbClr val="0070C0"/>
                </a:solidFill>
                <a:latin typeface="+mj-ea"/>
                <a:ea typeface="+mj-ea"/>
              </a:rPr>
              <a:t>사누키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 우동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고토 우동 등</a:t>
            </a:r>
            <a:endParaRPr lang="ko-KR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6152" name="Picture 8" descr="사누키 우동의 본고장, 카가와현 다카마쓰 여행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16" y="3694018"/>
            <a:ext cx="3964041" cy="26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81818" y="2380146"/>
            <a:ext cx="414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*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차갑게도 먹고 뜨겁게도 먹는다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769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2" y="670114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7170" name="Picture 2" descr="일본의 '돈카츠' 전문점 : 네이버 포스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6" y="1200997"/>
            <a:ext cx="3718156" cy="24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쌀 일본식 카레 로열티 무료 사진, 그림, 이미지 그리고 스톡포토그래피. Image 31943044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49" y="3111558"/>
            <a:ext cx="3917776" cy="26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돈부리 - 나무위키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73" y="1179876"/>
            <a:ext cx="2830621" cy="283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라멘 일본어 용어. 라멘을 더욱 맛있게 즐기기 위해서 쓰는 현지인 표현과 단어. - LIVE JAPAN ( 일본여행·추천명소·지역정보 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74" y="3490385"/>
            <a:ext cx="3655580" cy="261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위로 굽은 화살표 1"/>
          <p:cNvSpPr/>
          <p:nvPr/>
        </p:nvSpPr>
        <p:spPr>
          <a:xfrm rot="5400000">
            <a:off x="558135" y="3679768"/>
            <a:ext cx="457200" cy="473826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ko-KR" altLang="en-US" b="1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647" y="3798917"/>
            <a:ext cx="11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mtClean="0">
                <a:latin typeface="+mj-ea"/>
                <a:ea typeface="+mj-ea"/>
              </a:rPr>
              <a:t>돈카츠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0" name="위로 굽은 화살표 9"/>
          <p:cNvSpPr/>
          <p:nvPr/>
        </p:nvSpPr>
        <p:spPr>
          <a:xfrm rot="5400000" flipH="1">
            <a:off x="4399517" y="2640173"/>
            <a:ext cx="457200" cy="473826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ko-KR" altLang="en-US" b="1">
              <a:ln/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3707" y="2563664"/>
            <a:ext cx="11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+mj-ea"/>
                <a:ea typeface="+mj-ea"/>
              </a:rPr>
              <a:t>카레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64363" y="2940645"/>
            <a:ext cx="11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+mj-ea"/>
                <a:ea typeface="+mj-ea"/>
              </a:rPr>
              <a:t>라멘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6" name="위로 굽은 화살표 15"/>
          <p:cNvSpPr/>
          <p:nvPr/>
        </p:nvSpPr>
        <p:spPr>
          <a:xfrm rot="5400000" flipH="1">
            <a:off x="9998850" y="3017016"/>
            <a:ext cx="457200" cy="473826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ko-KR" altLang="en-US" b="1">
              <a:ln/>
              <a:solidFill>
                <a:schemeClr val="accent4"/>
              </a:solidFill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8938109" y="1496292"/>
            <a:ext cx="579964" cy="24106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9518073" y="1385993"/>
            <a:ext cx="11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돈부리</a:t>
            </a:r>
            <a:endParaRPr lang="ko-KR" altLang="en-US" sz="2400" b="1" dirty="0">
              <a:latin typeface="+mj-ea"/>
              <a:ea typeface="+mj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90828" y="3467591"/>
            <a:ext cx="11645235" cy="342610"/>
            <a:chOff x="315767" y="4024544"/>
            <a:chExt cx="11645235" cy="342610"/>
          </a:xfrm>
        </p:grpSpPr>
        <p:sp>
          <p:nvSpPr>
            <p:cNvPr id="6" name="직사각형 5"/>
            <p:cNvSpPr/>
            <p:nvPr/>
          </p:nvSpPr>
          <p:spPr>
            <a:xfrm rot="1311416">
              <a:off x="315767" y="4039786"/>
              <a:ext cx="11636922" cy="32736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 rot="20418215">
              <a:off x="324080" y="4024544"/>
              <a:ext cx="11636922" cy="32736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41622" y="6226233"/>
            <a:ext cx="529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전통음식 </a:t>
            </a:r>
            <a:r>
              <a:rPr lang="en-US" altLang="ko-KR" sz="2400" b="1" dirty="0" smtClean="0">
                <a:solidFill>
                  <a:srgbClr val="FF0000"/>
                </a:solidFill>
                <a:latin typeface="+mj-ea"/>
                <a:ea typeface="+mj-ea"/>
              </a:rPr>
              <a:t>NO! </a:t>
            </a:r>
            <a:r>
              <a:rPr lang="ko-KR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그저 잘 알려진 음식</a:t>
            </a:r>
            <a:r>
              <a:rPr lang="en-US" altLang="ko-KR" sz="2400" b="1" dirty="0" smtClean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ko-KR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4688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849"/>
          <a:stretch/>
        </p:blipFill>
        <p:spPr>
          <a:xfrm>
            <a:off x="1" y="0"/>
            <a:ext cx="4164676" cy="685799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427317" y="577733"/>
            <a:ext cx="1737360" cy="1537855"/>
          </a:xfrm>
          <a:prstGeom prst="rect">
            <a:avLst/>
          </a:prstGeom>
          <a:solidFill>
            <a:srgbClr val="FA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119746" y="2759825"/>
            <a:ext cx="2044931" cy="1537855"/>
          </a:xfrm>
          <a:prstGeom prst="rect">
            <a:avLst/>
          </a:prstGeom>
          <a:solidFill>
            <a:srgbClr val="FA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30834" t="30558" r="-65" b="20967"/>
          <a:stretch/>
        </p:blipFill>
        <p:spPr>
          <a:xfrm>
            <a:off x="1" y="307646"/>
            <a:ext cx="4638502" cy="128831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67" y="3329245"/>
            <a:ext cx="1899000" cy="1053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rcRect l="4762" t="14834" r="3405" b="655"/>
          <a:stretch/>
        </p:blipFill>
        <p:spPr>
          <a:xfrm>
            <a:off x="1627614" y="6115524"/>
            <a:ext cx="774758" cy="725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8366" y="451605"/>
            <a:ext cx="1242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목차</a:t>
            </a:r>
            <a:endParaRPr lang="ko-KR" altLang="en-US" sz="4000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055" y="1598610"/>
            <a:ext cx="483447" cy="72517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057" y="2591606"/>
            <a:ext cx="483447" cy="72517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056" y="3584602"/>
            <a:ext cx="483447" cy="72517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056" y="4577598"/>
            <a:ext cx="483447" cy="7251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91993" y="1730362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1993" y="2723358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1993" y="3716354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전통가옥</a:t>
            </a:r>
            <a:endParaRPr lang="ko-KR" altLang="en-US" sz="2400" dirty="0">
              <a:solidFill>
                <a:schemeClr val="accent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1993" y="470935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전통놀이</a:t>
            </a:r>
            <a:endParaRPr lang="ko-KR" altLang="en-US" sz="2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216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073" y="1188720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기모노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1028" name="Picture 4" descr="https://www.hefumiyabi.com/storage/content/1563433923_3000%E5%92%8C%E6%9C%8D%E8%A7%A3%E8%AA%AA-%E9%9F%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" y="1808179"/>
            <a:ext cx="5557937" cy="41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6746" y="4899229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여</a:t>
            </a:r>
            <a:r>
              <a:rPr lang="ko-KR" altLang="en-US" sz="2000" b="1" dirty="0" smtClean="0">
                <a:latin typeface="+mj-ea"/>
                <a:ea typeface="+mj-ea"/>
              </a:rPr>
              <a:t>자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6223" y="1188720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남</a:t>
            </a:r>
            <a:r>
              <a:rPr lang="ko-KR" altLang="en-US" sz="2000" b="1" dirty="0" smtClean="0">
                <a:latin typeface="+mj-ea"/>
                <a:ea typeface="+mj-ea"/>
              </a:rPr>
              <a:t>자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1030" name="Picture 6" descr="https://www.hefumiyabi.com/storage/content/1545373063_5000%E7%94%B7%E5%92%8C%E6%9C%8D%E8%A7%A3%E8%AA%AA-%E9%9F%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60" y="1808179"/>
            <a:ext cx="5241461" cy="38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86549" y="5907219"/>
            <a:ext cx="361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의례나 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결혼식과 같은 특별한 행사가 있을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때 입음</a:t>
            </a:r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6693" y="5906855"/>
            <a:ext cx="391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결혼식과 다도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, 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공식적인 행사가 있을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때 입음</a:t>
            </a:r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8330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" y="1188720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err="1" smtClean="0">
                <a:latin typeface="+mj-ea"/>
                <a:ea typeface="+mj-ea"/>
              </a:rPr>
              <a:t>유카타</a:t>
            </a:r>
            <a:endParaRPr lang="ko-KR" altLang="en-US" sz="2000" b="1" dirty="0">
              <a:latin typeface="+mj-ea"/>
              <a:ea typeface="+mj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760615" y="2086496"/>
            <a:ext cx="5323648" cy="3944824"/>
            <a:chOff x="1234440" y="2103121"/>
            <a:chExt cx="5323648" cy="3944824"/>
          </a:xfrm>
        </p:grpSpPr>
        <p:pic>
          <p:nvPicPr>
            <p:cNvPr id="3074" name="Picture 2" descr="https://www.hefumiyabi.com/storage/content/1563434109_8000%E6%B5%B4%E8%A1%A3%E8%A7%A3%E8%AA%AA-%E9%9F%9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440" y="2103121"/>
              <a:ext cx="5323648" cy="394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07812" y="2892830"/>
              <a:ext cx="58845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900" dirty="0" err="1" smtClean="0">
                  <a:solidFill>
                    <a:srgbClr val="625A54"/>
                  </a:solidFill>
                </a:rPr>
                <a:t>유카타</a:t>
              </a:r>
              <a:endParaRPr lang="ko-KR" altLang="en-US" sz="900" dirty="0">
                <a:solidFill>
                  <a:srgbClr val="625A54"/>
                </a:solidFill>
              </a:endParaRPr>
            </a:p>
          </p:txBody>
        </p:sp>
      </p:grpSp>
      <p:pic>
        <p:nvPicPr>
          <p:cNvPr id="3078" name="Picture 6" descr="남성 유카타 세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63" y="2086496"/>
            <a:ext cx="5312486" cy="39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33743" y="6063011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여</a:t>
            </a:r>
            <a:r>
              <a:rPr lang="ko-KR" altLang="en-US" sz="2000" b="1" dirty="0" smtClean="0">
                <a:latin typeface="+mj-ea"/>
                <a:ea typeface="+mj-ea"/>
              </a:rPr>
              <a:t>자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6394" y="1483249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남</a:t>
            </a:r>
            <a:r>
              <a:rPr lang="ko-KR" altLang="en-US" sz="2000" b="1" dirty="0" smtClean="0">
                <a:latin typeface="+mj-ea"/>
                <a:ea typeface="+mj-ea"/>
              </a:rPr>
              <a:t>자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3077" y="1097615"/>
            <a:ext cx="392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en-US" altLang="ko-KR" sz="2000" dirty="0" err="1">
                <a:solidFill>
                  <a:srgbClr val="A568D2"/>
                </a:solidFill>
                <a:latin typeface="+mj-ea"/>
                <a:ea typeface="+mj-ea"/>
              </a:rPr>
              <a:t>불꽃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en-US" altLang="ko-KR" sz="2000" dirty="0" err="1">
                <a:solidFill>
                  <a:srgbClr val="A568D2"/>
                </a:solidFill>
                <a:latin typeface="+mj-ea"/>
                <a:ea typeface="+mj-ea"/>
              </a:rPr>
              <a:t>축제인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en-US" altLang="ko-KR" sz="2000" dirty="0" err="1">
                <a:solidFill>
                  <a:srgbClr val="A568D2"/>
                </a:solidFill>
                <a:latin typeface="+mj-ea"/>
                <a:ea typeface="+mj-ea"/>
              </a:rPr>
              <a:t>하나비나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en-US" altLang="ko-KR" sz="2000" dirty="0" err="1">
                <a:solidFill>
                  <a:srgbClr val="A568D2"/>
                </a:solidFill>
                <a:latin typeface="+mj-ea"/>
                <a:ea typeface="+mj-ea"/>
              </a:rPr>
              <a:t>봉오도리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en-US" altLang="ko-KR" sz="2000" dirty="0" err="1">
                <a:solidFill>
                  <a:srgbClr val="A568D2"/>
                </a:solidFill>
                <a:latin typeface="+mj-ea"/>
                <a:ea typeface="+mj-ea"/>
              </a:rPr>
              <a:t>등의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en-US" altLang="ko-KR" sz="2000" dirty="0" err="1">
                <a:solidFill>
                  <a:srgbClr val="A568D2"/>
                </a:solidFill>
                <a:latin typeface="+mj-ea"/>
                <a:ea typeface="+mj-ea"/>
              </a:rPr>
              <a:t>여름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en-US" altLang="ko-KR" sz="2000" dirty="0" err="1" smtClean="0">
                <a:solidFill>
                  <a:srgbClr val="A568D2"/>
                </a:solidFill>
                <a:latin typeface="+mj-ea"/>
                <a:ea typeface="+mj-ea"/>
              </a:rPr>
              <a:t>축제</a:t>
            </a:r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때 입음</a:t>
            </a:r>
            <a:endParaRPr lang="en-US" altLang="ko-KR" sz="2000" dirty="0">
              <a:solidFill>
                <a:srgbClr val="A568D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2338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2050" name="Picture 2" descr="성인식 호화 후리소데 헤어스타일링포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1995055"/>
            <a:ext cx="5867147" cy="434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073" y="1187621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err="1" smtClean="0">
                <a:latin typeface="+mj-ea"/>
                <a:ea typeface="+mj-ea"/>
              </a:rPr>
              <a:t>후리소데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2986" y="3029361"/>
            <a:ext cx="4051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기모노 가운데 가장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화려</a:t>
            </a:r>
            <a:endParaRPr lang="en-US" altLang="ko-KR" sz="2000" dirty="0" smtClean="0">
              <a:solidFill>
                <a:srgbClr val="A568D2"/>
              </a:solidFill>
              <a:latin typeface="+mj-ea"/>
              <a:ea typeface="+mj-ea"/>
            </a:endParaRPr>
          </a:p>
          <a:p>
            <a:pPr fontAlgn="base"/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미혼여성의 제 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1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예복</a:t>
            </a:r>
            <a:endParaRPr lang="en-US" altLang="ko-KR" sz="2000" dirty="0" smtClean="0">
              <a:solidFill>
                <a:srgbClr val="A568D2"/>
              </a:solidFill>
              <a:latin typeface="+mj-ea"/>
              <a:ea typeface="+mj-ea"/>
            </a:endParaRPr>
          </a:p>
          <a:p>
            <a:pPr fontAlgn="base"/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20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세의 여자가 성인의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날</a:t>
            </a:r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8311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2052" name="Picture 4" descr="이로토메소데(色留袖) 4 : 네이버 블로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89" y="1713808"/>
            <a:ext cx="2213713" cy="43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6078" y="6199197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+mj-ea"/>
                <a:ea typeface="+mj-ea"/>
              </a:rPr>
              <a:t>이로토메소데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0564" y="6199197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+mj-ea"/>
                <a:ea typeface="+mj-ea"/>
              </a:rPr>
              <a:t>쿠로토메소데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2056" name="Picture 8" descr="일본문화]着物 기모노/일본 기모노 그 종류에 대해서 알아보자 : 네이버 블로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671" y="1587731"/>
            <a:ext cx="2438521" cy="449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440576" y="2304093"/>
            <a:ext cx="5800644" cy="3477875"/>
            <a:chOff x="268457" y="2146151"/>
            <a:chExt cx="5800644" cy="3477875"/>
          </a:xfrm>
        </p:grpSpPr>
        <p:sp>
          <p:nvSpPr>
            <p:cNvPr id="10" name="TextBox 9"/>
            <p:cNvSpPr txBox="1"/>
            <p:nvPr/>
          </p:nvSpPr>
          <p:spPr>
            <a:xfrm>
              <a:off x="268457" y="2146151"/>
              <a:ext cx="5800644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US" altLang="ko-KR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*</a:t>
              </a:r>
              <a:r>
                <a:rPr lang="ko-KR" altLang="en-US" sz="2000" dirty="0">
                  <a:solidFill>
                    <a:srgbClr val="A568D2"/>
                  </a:solidFill>
                  <a:latin typeface="+mj-ea"/>
                  <a:ea typeface="+mj-ea"/>
                </a:rPr>
                <a:t>기</a:t>
              </a:r>
              <a:r>
                <a:rPr lang="ko-KR" altLang="en-US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혼여성의 </a:t>
              </a:r>
              <a:r>
                <a:rPr lang="ko-KR" altLang="en-US" sz="2000" dirty="0">
                  <a:solidFill>
                    <a:srgbClr val="A568D2"/>
                  </a:solidFill>
                  <a:latin typeface="+mj-ea"/>
                  <a:ea typeface="+mj-ea"/>
                </a:rPr>
                <a:t>제 </a:t>
              </a:r>
              <a:r>
                <a:rPr lang="en-US" altLang="ko-KR" sz="2000" dirty="0">
                  <a:solidFill>
                    <a:srgbClr val="A568D2"/>
                  </a:solidFill>
                  <a:latin typeface="+mj-ea"/>
                  <a:ea typeface="+mj-ea"/>
                </a:rPr>
                <a:t>1</a:t>
              </a:r>
              <a:r>
                <a:rPr lang="ko-KR" altLang="en-US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예복</a:t>
              </a:r>
              <a:endParaRPr lang="en-US" altLang="ko-KR" sz="2000" dirty="0" smtClean="0">
                <a:solidFill>
                  <a:srgbClr val="A568D2"/>
                </a:solidFill>
                <a:latin typeface="+mj-ea"/>
                <a:ea typeface="+mj-ea"/>
              </a:endParaRPr>
            </a:p>
            <a:p>
              <a:pPr algn="ctr" fontAlgn="base"/>
              <a:endParaRPr lang="ko-KR" altLang="en-US" sz="2000" dirty="0">
                <a:solidFill>
                  <a:srgbClr val="A568D2"/>
                </a:solidFill>
                <a:latin typeface="+mj-ea"/>
                <a:ea typeface="+mj-ea"/>
              </a:endParaRPr>
            </a:p>
            <a:p>
              <a:pPr algn="ctr" fontAlgn="base"/>
              <a:r>
                <a:rPr lang="en-US" altLang="ko-KR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*</a:t>
              </a:r>
              <a:r>
                <a:rPr lang="ko-KR" altLang="en-US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격식</a:t>
              </a:r>
              <a:r>
                <a:rPr lang="en-US" altLang="ko-KR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: </a:t>
              </a:r>
              <a:r>
                <a:rPr lang="ko-KR" altLang="en-US" sz="2000" dirty="0" err="1" smtClean="0">
                  <a:latin typeface="+mj-ea"/>
                  <a:ea typeface="+mj-ea"/>
                </a:rPr>
                <a:t>쿠로</a:t>
              </a:r>
              <a:r>
                <a:rPr lang="ko-KR" altLang="en-US" sz="2000" dirty="0" err="1" smtClean="0">
                  <a:solidFill>
                    <a:srgbClr val="A568D2"/>
                  </a:solidFill>
                  <a:latin typeface="+mj-ea"/>
                  <a:ea typeface="+mj-ea"/>
                </a:rPr>
                <a:t>토메소데</a:t>
              </a:r>
              <a:endParaRPr lang="en-US" altLang="ko-KR" sz="2000" dirty="0" smtClean="0">
                <a:solidFill>
                  <a:srgbClr val="A568D2"/>
                </a:solidFill>
                <a:latin typeface="+mj-ea"/>
                <a:ea typeface="+mj-ea"/>
              </a:endParaRPr>
            </a:p>
            <a:p>
              <a:pPr algn="ctr" fontAlgn="base"/>
              <a:endParaRPr lang="en-US" altLang="ko-KR" sz="2000" dirty="0">
                <a:solidFill>
                  <a:srgbClr val="A568D2"/>
                </a:solidFill>
                <a:latin typeface="+mj-ea"/>
                <a:ea typeface="+mj-ea"/>
              </a:endParaRPr>
            </a:p>
            <a:p>
              <a:pPr algn="ctr" fontAlgn="base"/>
              <a:r>
                <a:rPr lang="en-US" altLang="ko-KR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*</a:t>
              </a:r>
              <a:r>
                <a:rPr lang="ko-KR" altLang="en-US" sz="2000" dirty="0" err="1" smtClean="0">
                  <a:solidFill>
                    <a:schemeClr val="accent2"/>
                  </a:solidFill>
                  <a:latin typeface="+mj-ea"/>
                  <a:ea typeface="+mj-ea"/>
                </a:rPr>
                <a:t>이로</a:t>
              </a:r>
              <a:r>
                <a:rPr lang="ko-KR" altLang="en-US" sz="2000" dirty="0" err="1" smtClean="0">
                  <a:solidFill>
                    <a:srgbClr val="A568D2"/>
                  </a:solidFill>
                  <a:latin typeface="+mj-ea"/>
                  <a:ea typeface="+mj-ea"/>
                </a:rPr>
                <a:t>토메소데</a:t>
              </a:r>
              <a:endParaRPr lang="en-US" altLang="ko-KR" sz="2000" dirty="0" smtClean="0">
                <a:solidFill>
                  <a:srgbClr val="A568D2"/>
                </a:solidFill>
                <a:latin typeface="+mj-ea"/>
                <a:ea typeface="+mj-ea"/>
              </a:endParaRPr>
            </a:p>
            <a:p>
              <a:pPr algn="ctr" fontAlgn="base"/>
              <a:r>
                <a:rPr lang="en-US" altLang="ko-KR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-</a:t>
              </a:r>
              <a:r>
                <a:rPr lang="ko-KR" altLang="en-US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격이 너무 높지도 낮지도 않은 파티나 사교</a:t>
              </a:r>
              <a:endParaRPr lang="en-US" altLang="ko-KR" sz="2000" dirty="0" smtClean="0">
                <a:solidFill>
                  <a:srgbClr val="A568D2"/>
                </a:solidFill>
                <a:latin typeface="+mj-ea"/>
                <a:ea typeface="+mj-ea"/>
              </a:endParaRPr>
            </a:p>
            <a:p>
              <a:pPr algn="ctr" fontAlgn="base"/>
              <a:r>
                <a:rPr lang="en-US" altLang="ko-KR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-</a:t>
              </a:r>
              <a:r>
                <a:rPr lang="ko-KR" altLang="en-US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미혼 여성의 정장</a:t>
              </a:r>
              <a:endParaRPr lang="en-US" altLang="ko-KR" sz="2000" dirty="0" smtClean="0">
                <a:solidFill>
                  <a:srgbClr val="A568D2"/>
                </a:solidFill>
                <a:latin typeface="+mj-ea"/>
                <a:ea typeface="+mj-ea"/>
              </a:endParaRPr>
            </a:p>
            <a:p>
              <a:pPr algn="ctr" fontAlgn="base"/>
              <a:endParaRPr lang="en-US" altLang="ko-KR" sz="2000" dirty="0">
                <a:solidFill>
                  <a:srgbClr val="A568D2"/>
                </a:solidFill>
                <a:latin typeface="+mj-ea"/>
                <a:ea typeface="+mj-ea"/>
              </a:endParaRPr>
            </a:p>
            <a:p>
              <a:pPr algn="ctr" fontAlgn="base"/>
              <a:r>
                <a:rPr lang="en-US" altLang="ko-KR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*</a:t>
              </a:r>
              <a:r>
                <a:rPr lang="ko-KR" altLang="en-US" sz="2000" dirty="0" err="1" smtClean="0">
                  <a:latin typeface="+mj-ea"/>
                  <a:ea typeface="+mj-ea"/>
                </a:rPr>
                <a:t>쿠로</a:t>
              </a:r>
              <a:r>
                <a:rPr lang="ko-KR" altLang="en-US" sz="2000" dirty="0" err="1" smtClean="0">
                  <a:solidFill>
                    <a:srgbClr val="A568D2"/>
                  </a:solidFill>
                  <a:latin typeface="+mj-ea"/>
                  <a:ea typeface="+mj-ea"/>
                </a:rPr>
                <a:t>토메소데</a:t>
              </a:r>
              <a:endParaRPr lang="en-US" altLang="ko-KR" sz="2000" dirty="0" smtClean="0">
                <a:solidFill>
                  <a:srgbClr val="A568D2"/>
                </a:solidFill>
                <a:latin typeface="+mj-ea"/>
                <a:ea typeface="+mj-ea"/>
              </a:endParaRPr>
            </a:p>
            <a:p>
              <a:pPr algn="ctr" fontAlgn="base"/>
              <a:r>
                <a:rPr lang="en-US" altLang="ko-KR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-</a:t>
              </a:r>
              <a:r>
                <a:rPr lang="ko-KR" altLang="en-US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결혼식 등의 중요한 행사에서 신랑</a:t>
              </a:r>
              <a:r>
                <a:rPr lang="en-US" altLang="ko-KR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, </a:t>
              </a:r>
              <a:r>
                <a:rPr lang="ko-KR" altLang="en-US" sz="2000" dirty="0" smtClean="0">
                  <a:solidFill>
                    <a:srgbClr val="A568D2"/>
                  </a:solidFill>
                  <a:latin typeface="+mj-ea"/>
                  <a:ea typeface="+mj-ea"/>
                </a:rPr>
                <a:t>신부의 모친 등 정말 중요한 사람만 입음</a:t>
              </a:r>
              <a:endParaRPr lang="en-US" altLang="ko-KR" sz="2000" dirty="0" smtClean="0">
                <a:solidFill>
                  <a:srgbClr val="A568D2"/>
                </a:solidFill>
                <a:latin typeface="+mj-ea"/>
                <a:ea typeface="+mj-ea"/>
              </a:endParaRPr>
            </a:p>
          </p:txBody>
        </p:sp>
        <p:sp>
          <p:nvSpPr>
            <p:cNvPr id="7" name="아래쪽 화살표 6"/>
            <p:cNvSpPr/>
            <p:nvPr/>
          </p:nvSpPr>
          <p:spPr>
            <a:xfrm flipV="1">
              <a:off x="4397434" y="2776451"/>
              <a:ext cx="191192" cy="30757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073" y="1188720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err="1" smtClean="0">
                <a:latin typeface="+mj-ea"/>
                <a:ea typeface="+mj-ea"/>
              </a:rPr>
              <a:t>토메소데</a:t>
            </a:r>
            <a:endParaRPr lang="ko-KR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6509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" y="1188720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err="1" smtClean="0">
                <a:latin typeface="+mj-ea"/>
                <a:ea typeface="+mj-ea"/>
              </a:rPr>
              <a:t>하오리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4104" name="Picture 8" descr="楽天市場】【男着物専門店品質】 羽織紐 (6862) | 敬老の日 父の日 ギフト ラッピング プレゼント 贈り物：男着物の加藤商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33" y="3493787"/>
            <a:ext cx="2664250" cy="26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4605.기모노-하오리세트(여) &gt; 6. 세계민속의상-아시아 | 한솜방송미술센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15290" r="10293" b="28422"/>
          <a:stretch/>
        </p:blipFill>
        <p:spPr bwMode="auto">
          <a:xfrm>
            <a:off x="492322" y="1906377"/>
            <a:ext cx="2399177" cy="242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73925" y="2191069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여</a:t>
            </a:r>
            <a:r>
              <a:rPr lang="ko-KR" altLang="en-US" sz="2000" b="1" dirty="0" smtClean="0">
                <a:latin typeface="+mj-ea"/>
                <a:ea typeface="+mj-ea"/>
              </a:rPr>
              <a:t>자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0123" y="5757928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0070C0"/>
                </a:solidFill>
                <a:latin typeface="+mj-ea"/>
                <a:ea typeface="+mj-ea"/>
              </a:rPr>
              <a:t>남</a:t>
            </a:r>
            <a:r>
              <a:rPr lang="ko-KR" altLang="en-US" sz="2000" b="1" dirty="0" smtClean="0">
                <a:latin typeface="+mj-ea"/>
                <a:ea typeface="+mj-ea"/>
              </a:rPr>
              <a:t>자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683" y="2688540"/>
            <a:ext cx="405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여성은 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정장으로 입을 수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없음</a:t>
            </a:r>
            <a:endParaRPr lang="en-US" altLang="ko-KR" sz="2000" dirty="0" smtClean="0">
              <a:solidFill>
                <a:srgbClr val="A568D2"/>
              </a:solidFill>
              <a:latin typeface="+mj-ea"/>
              <a:ea typeface="+mj-ea"/>
            </a:endParaRPr>
          </a:p>
          <a:p>
            <a:pPr lvl="0" fontAlgn="base"/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9X3A37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02" y="2297756"/>
            <a:ext cx="4742578" cy="31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6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74073" y="1188720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err="1" smtClean="0">
                <a:latin typeface="+mj-ea"/>
                <a:ea typeface="+mj-ea"/>
              </a:rPr>
              <a:t>하카마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17119" y="1757514"/>
            <a:ext cx="7747463" cy="4879571"/>
            <a:chOff x="1577779" y="1388775"/>
            <a:chExt cx="8920064" cy="5184000"/>
          </a:xfrm>
        </p:grpSpPr>
        <p:grpSp>
          <p:nvGrpSpPr>
            <p:cNvPr id="8" name="그룹 7"/>
            <p:cNvGrpSpPr/>
            <p:nvPr/>
          </p:nvGrpSpPr>
          <p:grpSpPr>
            <a:xfrm>
              <a:off x="1865624" y="1388775"/>
              <a:ext cx="8361000" cy="5184000"/>
              <a:chOff x="1865624" y="1388775"/>
              <a:chExt cx="8361000" cy="5184000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5624" y="1388775"/>
                <a:ext cx="8361000" cy="5184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7" name="직사각형 6"/>
              <p:cNvSpPr/>
              <p:nvPr/>
            </p:nvSpPr>
            <p:spPr>
              <a:xfrm>
                <a:off x="5087389" y="5835535"/>
                <a:ext cx="1870364" cy="656705"/>
              </a:xfrm>
              <a:prstGeom prst="rect">
                <a:avLst/>
              </a:prstGeom>
              <a:solidFill>
                <a:srgbClr val="F9F5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577779" y="3780720"/>
              <a:ext cx="1720734" cy="45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여</a:t>
              </a:r>
              <a:r>
                <a:rPr lang="ko-KR" altLang="en-US" sz="2000" b="1" dirty="0" smtClean="0">
                  <a:latin typeface="+mj-ea"/>
                  <a:ea typeface="+mj-ea"/>
                </a:rPr>
                <a:t>자</a:t>
              </a:r>
              <a:endParaRPr lang="ko-KR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77109" y="3780720"/>
              <a:ext cx="1720734" cy="45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rgbClr val="0070C0"/>
                  </a:solidFill>
                  <a:latin typeface="+mj-ea"/>
                  <a:ea typeface="+mj-ea"/>
                </a:rPr>
                <a:t>남</a:t>
              </a:r>
              <a:r>
                <a:rPr lang="ko-KR" altLang="en-US" sz="2000" b="1" dirty="0" smtClean="0">
                  <a:latin typeface="+mj-ea"/>
                  <a:ea typeface="+mj-ea"/>
                </a:rPr>
                <a:t>자</a:t>
              </a:r>
              <a:endParaRPr lang="ko-KR" altLang="en-US" sz="2000" b="1" dirty="0">
                <a:latin typeface="+mj-ea"/>
                <a:ea typeface="+mj-ea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56516" y="2790256"/>
            <a:ext cx="4051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치마처럼 덧입는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남자 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정장</a:t>
            </a:r>
          </a:p>
          <a:p>
            <a:pPr fontAlgn="base"/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졸업식 때 입음</a:t>
            </a:r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fontAlgn="base"/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 err="1">
                <a:solidFill>
                  <a:srgbClr val="A568D2"/>
                </a:solidFill>
                <a:latin typeface="+mj-ea"/>
                <a:ea typeface="+mj-ea"/>
              </a:rPr>
              <a:t>메에지시대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 때는 여학생의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교복</a:t>
            </a:r>
            <a:endParaRPr lang="en-US" altLang="ko-KR" sz="2000" dirty="0" smtClean="0">
              <a:solidFill>
                <a:srgbClr val="A568D2"/>
              </a:solidFill>
              <a:latin typeface="+mj-ea"/>
              <a:ea typeface="+mj-ea"/>
            </a:endParaRPr>
          </a:p>
          <a:p>
            <a:pPr fontAlgn="base"/>
            <a:endParaRPr lang="en-US" altLang="ko-KR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lvl="0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바지 형식</a:t>
            </a:r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: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solidFill>
                  <a:srgbClr val="A568D2"/>
                </a:solidFill>
                <a:latin typeface="+mj-ea"/>
                <a:ea typeface="+mj-ea"/>
              </a:rPr>
              <a:t>우마노리하카마</a:t>
            </a:r>
            <a:endParaRPr lang="en-US" altLang="ko-KR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lvl="0" fontAlgn="base"/>
            <a:endParaRPr lang="en-US" altLang="ko-KR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lvl="0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치마 형식</a:t>
            </a:r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: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solidFill>
                  <a:srgbClr val="A568D2"/>
                </a:solidFill>
                <a:latin typeface="+mj-ea"/>
                <a:ea typeface="+mj-ea"/>
              </a:rPr>
              <a:t>안돈바카마</a:t>
            </a:r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94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2" y="670114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3074" name="Picture 2" descr="낫토의 효능과 먹는 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1339359"/>
            <a:ext cx="3619641" cy="1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일본의 전통음식(4)스이모노-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16" y="2367108"/>
            <a:ext cx="2925790" cy="21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[일산술집 / 골방] 오코노미야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62" y="4299001"/>
            <a:ext cx="2871758" cy="21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4190852" y="1712422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5148420" y="5936549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10800000">
            <a:off x="6684670" y="3464279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459857" y="1602123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낫토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420" y="3353980"/>
            <a:ext cx="153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스이모노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9979" y="5826250"/>
            <a:ext cx="203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mtClean="0">
                <a:latin typeface="+mj-ea"/>
                <a:ea typeface="+mj-ea"/>
              </a:rPr>
              <a:t>오코노미야키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0477" y="1663678"/>
            <a:ext cx="338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*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김에 싸서 먹으면 맛있다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15733" y="5549250"/>
            <a:ext cx="3197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*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섞어서 굽는 것은 </a:t>
            </a:r>
            <a:r>
              <a:rPr lang="ko-KR" altLang="en-US" sz="2000" b="1" dirty="0" err="1" smtClean="0">
                <a:solidFill>
                  <a:srgbClr val="0070C0"/>
                </a:solidFill>
                <a:latin typeface="+mj-ea"/>
                <a:ea typeface="+mj-ea"/>
              </a:rPr>
              <a:t>오사카식이고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 층층이 쌓아 굽는 것은 히로시마식이다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4683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260</Words>
  <Application>Microsoft Office PowerPoint</Application>
  <PresentationFormat>와이드스크린</PresentationFormat>
  <Paragraphs>88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나눔고딕 ExtraBold</vt:lpstr>
      <vt:lpstr>나눔스퀘어 ExtraBold</vt:lpstr>
      <vt:lpstr>맑은 고딕</vt:lpstr>
      <vt:lpstr>휴먼둥근헤드라인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무료PPT템플릿(2P) 일본 테마</dc:title>
  <dc:creator>파포장인</dc:creator>
  <cp:keywords>파포장인</cp:keywords>
  <cp:lastModifiedBy>USER</cp:lastModifiedBy>
  <cp:revision>458</cp:revision>
  <dcterms:created xsi:type="dcterms:W3CDTF">2018-12-19T04:10:26Z</dcterms:created>
  <dcterms:modified xsi:type="dcterms:W3CDTF">2020-09-29T08:03:03Z</dcterms:modified>
  <cp:category>본 문서의 저작권은 파포장인에게 있습니다.</cp:category>
</cp:coreProperties>
</file>