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60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355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D472-F051-47BF-87A8-40478C4271F6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1584-3555-4494-8453-56C3AB6B8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06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D472-F051-47BF-87A8-40478C4271F6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1584-3555-4494-8453-56C3AB6B8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56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D472-F051-47BF-87A8-40478C4271F6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1584-3555-4494-8453-56C3AB6B8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71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D472-F051-47BF-87A8-40478C4271F6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1584-3555-4494-8453-56C3AB6B8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684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D472-F051-47BF-87A8-40478C4271F6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1584-3555-4494-8453-56C3AB6B8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034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D472-F051-47BF-87A8-40478C4271F6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1584-3555-4494-8453-56C3AB6B8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580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D472-F051-47BF-87A8-40478C4271F6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1584-3555-4494-8453-56C3AB6B8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58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D472-F051-47BF-87A8-40478C4271F6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1584-3555-4494-8453-56C3AB6B8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426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D472-F051-47BF-87A8-40478C4271F6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1584-3555-4494-8453-56C3AB6B8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797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D472-F051-47BF-87A8-40478C4271F6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1584-3555-4494-8453-56C3AB6B8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265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D472-F051-47BF-87A8-40478C4271F6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1584-3555-4494-8453-56C3AB6B8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94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ED472-F051-47BF-87A8-40478C4271F6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81584-3555-4494-8453-56C3AB6B8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988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728608" y="485548"/>
            <a:ext cx="5456464" cy="1049337"/>
          </a:xfrm>
        </p:spPr>
        <p:txBody>
          <a:bodyPr/>
          <a:lstStyle/>
          <a:p>
            <a:r>
              <a:rPr lang="ko-KR" altLang="en-US" dirty="0" smtClean="0"/>
              <a:t>일본의 </a:t>
            </a:r>
            <a:r>
              <a:rPr lang="ko-KR" altLang="en-US" dirty="0" err="1" smtClean="0"/>
              <a:t>천황제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79121" y="1748745"/>
            <a:ext cx="9144000" cy="1655762"/>
          </a:xfrm>
        </p:spPr>
        <p:txBody>
          <a:bodyPr/>
          <a:lstStyle/>
          <a:p>
            <a:pPr algn="r"/>
            <a:r>
              <a:rPr lang="ko-KR" altLang="en-US" dirty="0" smtClean="0"/>
              <a:t>일본어일본학과</a:t>
            </a:r>
            <a:endParaRPr lang="en-US" altLang="ko-KR" dirty="0" smtClean="0"/>
          </a:p>
          <a:p>
            <a:pPr algn="r"/>
            <a:r>
              <a:rPr lang="en-US" altLang="ko-KR" dirty="0" smtClean="0"/>
              <a:t>21602761</a:t>
            </a:r>
          </a:p>
          <a:p>
            <a:pPr algn="r"/>
            <a:r>
              <a:rPr lang="ko-KR" altLang="en-US" dirty="0" smtClean="0"/>
              <a:t>박재홍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82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sp>
        <p:nvSpPr>
          <p:cNvPr id="9" name="직사각형 8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fontAlgn="base"/>
            <a:r>
              <a:rPr lang="ko-KR" altLang="en-US" b="1" dirty="0" err="1"/>
              <a:t>존왕사상</a:t>
            </a:r>
            <a:r>
              <a:rPr lang="en-US" altLang="ko-KR" b="1" dirty="0"/>
              <a:t>, 18</a:t>
            </a:r>
            <a:r>
              <a:rPr lang="ko-KR" altLang="en-US" b="1" dirty="0"/>
              <a:t>세기의 </a:t>
            </a:r>
            <a:r>
              <a:rPr lang="ko-KR" altLang="en-US" b="1" dirty="0" err="1"/>
              <a:t>천황제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720" y="154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630" y="1370290"/>
            <a:ext cx="78784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18</a:t>
            </a:r>
            <a:r>
              <a:rPr lang="ko-KR" altLang="en-US" sz="3200" dirty="0"/>
              <a:t>세기 말에 이르러 </a:t>
            </a:r>
            <a:r>
              <a:rPr lang="en-US" altLang="ko-KR" sz="3200" dirty="0"/>
              <a:t>『</a:t>
            </a:r>
            <a:r>
              <a:rPr lang="ko-KR" altLang="en-US" sz="3200" dirty="0"/>
              <a:t>고지키</a:t>
            </a:r>
            <a:r>
              <a:rPr lang="en-US" altLang="ko-KR" sz="3200" dirty="0"/>
              <a:t>(</a:t>
            </a:r>
            <a:r>
              <a:rPr lang="ko-KR" altLang="en-US" sz="3200" dirty="0"/>
              <a:t>古事記</a:t>
            </a:r>
            <a:r>
              <a:rPr lang="en-US" altLang="ko-KR" sz="3200" dirty="0"/>
              <a:t>)』</a:t>
            </a:r>
            <a:r>
              <a:rPr lang="ko-KR" altLang="en-US" sz="3200" dirty="0"/>
              <a:t>와 </a:t>
            </a:r>
            <a:r>
              <a:rPr lang="en-US" altLang="ko-KR" sz="3200" dirty="0"/>
              <a:t>『</a:t>
            </a:r>
            <a:r>
              <a:rPr lang="ko-KR" altLang="en-US" sz="3200" dirty="0" err="1"/>
              <a:t>니혼쇼키</a:t>
            </a:r>
            <a:r>
              <a:rPr lang="en-US" altLang="ko-KR" sz="3200" dirty="0"/>
              <a:t>(</a:t>
            </a:r>
            <a:r>
              <a:rPr lang="ko-KR" altLang="en-US" sz="3200" dirty="0"/>
              <a:t>日本書紀</a:t>
            </a:r>
            <a:r>
              <a:rPr lang="en-US" altLang="ko-KR" sz="3200" dirty="0"/>
              <a:t>)』 </a:t>
            </a:r>
            <a:r>
              <a:rPr lang="ko-KR" altLang="en-US" sz="3200" dirty="0"/>
              <a:t>등의 고전 문헌 연구를 통해 유교와 불교의 영향을 받기 이전</a:t>
            </a:r>
            <a:r>
              <a:rPr lang="en-US" altLang="ko-KR" sz="3200" dirty="0"/>
              <a:t>, </a:t>
            </a:r>
            <a:r>
              <a:rPr lang="ko-KR" altLang="en-US" sz="3200" dirty="0"/>
              <a:t>즉 외래사상에 의해 물들기 이전의 일본의 고대 정신을 해명하려는 국학</a:t>
            </a:r>
            <a:r>
              <a:rPr lang="en-US" altLang="ko-KR" sz="3200" dirty="0"/>
              <a:t>(</a:t>
            </a:r>
            <a:r>
              <a:rPr lang="ko-KR" altLang="en-US" sz="3200" dirty="0"/>
              <a:t>國學</a:t>
            </a:r>
            <a:r>
              <a:rPr lang="en-US" altLang="ko-KR" sz="3200" dirty="0"/>
              <a:t>) </a:t>
            </a:r>
            <a:r>
              <a:rPr lang="ko-KR" altLang="en-US" sz="3200" dirty="0"/>
              <a:t>운동이 전개되었다</a:t>
            </a:r>
            <a:r>
              <a:rPr lang="en-US" altLang="ko-KR" sz="3200" dirty="0"/>
              <a:t>.</a:t>
            </a:r>
            <a:endParaRPr lang="ko-KR" altLang="en-US" sz="3200" dirty="0"/>
          </a:p>
          <a:p>
            <a:endParaRPr lang="ko-KR" altLang="en-US" sz="3000" dirty="0"/>
          </a:p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698" y="0"/>
            <a:ext cx="3825062" cy="379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sp>
        <p:nvSpPr>
          <p:cNvPr id="9" name="직사각형 8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fontAlgn="base"/>
            <a:r>
              <a:rPr lang="ko-KR" altLang="en-US" b="1" dirty="0" err="1"/>
              <a:t>존왕사상</a:t>
            </a:r>
            <a:r>
              <a:rPr lang="en-US" altLang="ko-KR" b="1" dirty="0"/>
              <a:t>, 18</a:t>
            </a:r>
            <a:r>
              <a:rPr lang="ko-KR" altLang="en-US" b="1" dirty="0"/>
              <a:t>세기의 </a:t>
            </a:r>
            <a:r>
              <a:rPr lang="ko-KR" altLang="en-US" b="1" dirty="0" err="1"/>
              <a:t>천황제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720" y="154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630" y="1370290"/>
            <a:ext cx="787847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일본의 고대 정신을 체계화시킨 연구가 모토오리 노리나가</a:t>
            </a:r>
            <a:r>
              <a:rPr lang="en-US" altLang="ko-KR" sz="3200" dirty="0"/>
              <a:t>(</a:t>
            </a:r>
            <a:r>
              <a:rPr lang="ko-KR" altLang="en-US" sz="3200" dirty="0" smtClean="0"/>
              <a:t>本居宣長</a:t>
            </a:r>
            <a:r>
              <a:rPr lang="en-US" altLang="ko-KR" sz="3200" dirty="0" smtClean="0"/>
              <a:t>)</a:t>
            </a:r>
            <a:r>
              <a:rPr lang="ko-KR" altLang="en-US" sz="3200" dirty="0"/>
              <a:t>는 </a:t>
            </a:r>
            <a:r>
              <a:rPr lang="en-US" altLang="ko-KR" sz="3200" dirty="0"/>
              <a:t>『</a:t>
            </a:r>
            <a:r>
              <a:rPr lang="ko-KR" altLang="en-US" sz="3200" dirty="0"/>
              <a:t>고지키</a:t>
            </a:r>
            <a:r>
              <a:rPr lang="en-US" altLang="ko-KR" sz="3200" dirty="0"/>
              <a:t>』</a:t>
            </a:r>
            <a:r>
              <a:rPr lang="ko-KR" altLang="en-US" sz="3200" dirty="0"/>
              <a:t>의 신화 속에 기록된 천황가계</a:t>
            </a:r>
            <a:r>
              <a:rPr lang="en-US" altLang="ko-KR" sz="3200" dirty="0"/>
              <a:t>(</a:t>
            </a:r>
            <a:r>
              <a:rPr lang="ko-KR" altLang="en-US" sz="3200" dirty="0"/>
              <a:t>天皇家系</a:t>
            </a:r>
            <a:r>
              <a:rPr lang="en-US" altLang="ko-KR" sz="3200" dirty="0"/>
              <a:t>)</a:t>
            </a:r>
            <a:r>
              <a:rPr lang="ko-KR" altLang="en-US" sz="3200" dirty="0"/>
              <a:t>를 연구했다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그는 이 연구를 통해 신화 내용을 사실로 인식하고 태양신인 </a:t>
            </a:r>
            <a:r>
              <a:rPr lang="ko-KR" altLang="en-US" sz="3200" dirty="0" err="1"/>
              <a:t>아마테라스오미카미는</a:t>
            </a:r>
            <a:r>
              <a:rPr lang="ko-KR" altLang="en-US" sz="3200" dirty="0"/>
              <a:t> 일본 태생이고</a:t>
            </a:r>
            <a:r>
              <a:rPr lang="en-US" altLang="ko-KR" sz="3200" dirty="0"/>
              <a:t>, </a:t>
            </a:r>
            <a:r>
              <a:rPr lang="ko-KR" altLang="en-US" sz="3200" dirty="0"/>
              <a:t>태양신의 자손인 일본 </a:t>
            </a:r>
            <a:r>
              <a:rPr lang="ko-KR" altLang="en-US" sz="3200" dirty="0" err="1"/>
              <a:t>천황가의</a:t>
            </a:r>
            <a:r>
              <a:rPr lang="ko-KR" altLang="en-US" sz="3200" dirty="0"/>
              <a:t> 혈통은 연속되고 있으며</a:t>
            </a:r>
            <a:r>
              <a:rPr lang="en-US" altLang="ko-KR" sz="3200" dirty="0"/>
              <a:t>, </a:t>
            </a:r>
            <a:r>
              <a:rPr lang="ko-KR" altLang="en-US" sz="3200" dirty="0"/>
              <a:t>일본은 신이 지켜주는 국가라고 주장했다</a:t>
            </a:r>
            <a:r>
              <a:rPr lang="en-US" altLang="ko-KR" sz="3200" dirty="0"/>
              <a:t>.</a:t>
            </a:r>
            <a:endParaRPr lang="ko-KR" altLang="en-US" sz="3200" dirty="0"/>
          </a:p>
          <a:p>
            <a:endParaRPr lang="ko-KR" altLang="en-US" sz="3000" dirty="0"/>
          </a:p>
          <a:p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429" y="0"/>
            <a:ext cx="3970829" cy="458724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467" y="1325563"/>
            <a:ext cx="1838751" cy="181864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415" y="312192"/>
            <a:ext cx="3892843" cy="479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9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sp>
        <p:nvSpPr>
          <p:cNvPr id="9" name="직사각형 8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fontAlgn="base"/>
            <a:r>
              <a:rPr lang="ko-KR" altLang="en-US" b="1" dirty="0" err="1"/>
              <a:t>존왕사상</a:t>
            </a:r>
            <a:r>
              <a:rPr lang="en-US" altLang="ko-KR" b="1" dirty="0"/>
              <a:t>, 18</a:t>
            </a:r>
            <a:r>
              <a:rPr lang="ko-KR" altLang="en-US" b="1" dirty="0"/>
              <a:t>세기의 </a:t>
            </a:r>
            <a:r>
              <a:rPr lang="ko-KR" altLang="en-US" b="1" dirty="0" err="1"/>
              <a:t>천황제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720" y="154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629" y="1370290"/>
            <a:ext cx="81039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이러한 사실은 중국이나 세계 어느 국가와도 비교할 수 없는 일본 국가 및 민족의 독자성과 우수성을 나타내는 것이라고 주장했다</a:t>
            </a:r>
            <a:r>
              <a:rPr lang="en-US" altLang="ko-KR" sz="3200" dirty="0"/>
              <a:t>. </a:t>
            </a:r>
            <a:r>
              <a:rPr lang="ko-KR" altLang="en-US" sz="3200" dirty="0" smtClean="0"/>
              <a:t>주장을 </a:t>
            </a:r>
            <a:r>
              <a:rPr lang="ko-KR" altLang="en-US" sz="3200" dirty="0"/>
              <a:t>통해 천황은 일본 국가 체제의 독자성과 우수성을 상징하는 존재라는 관념이 확립되었다</a:t>
            </a:r>
            <a:r>
              <a:rPr lang="en-US" altLang="ko-KR" sz="3200" dirty="0"/>
              <a:t>. </a:t>
            </a:r>
            <a:r>
              <a:rPr lang="ko-KR" altLang="en-US" sz="3200" dirty="0"/>
              <a:t>또한 </a:t>
            </a:r>
            <a:r>
              <a:rPr lang="ko-KR" altLang="en-US" sz="3200" dirty="0" err="1" smtClean="0"/>
              <a:t>메이지유신을</a:t>
            </a:r>
            <a:r>
              <a:rPr lang="ko-KR" altLang="en-US" sz="3200" dirty="0" smtClean="0"/>
              <a:t> </a:t>
            </a:r>
            <a:r>
              <a:rPr lang="ko-KR" altLang="en-US" sz="3200" dirty="0"/>
              <a:t>주도한 무사계층에게 에도 막부 말기 천황을 받들고 막부를 </a:t>
            </a:r>
            <a:r>
              <a:rPr lang="ko-KR" altLang="en-US" sz="3200" dirty="0" smtClean="0"/>
              <a:t>타도하자는 </a:t>
            </a:r>
            <a:r>
              <a:rPr lang="ko-KR" altLang="en-US" sz="3200" dirty="0" err="1" smtClean="0"/>
              <a:t>존황도막</a:t>
            </a:r>
            <a:r>
              <a:rPr lang="en-US" altLang="ko-KR" sz="3200" dirty="0"/>
              <a:t>(</a:t>
            </a:r>
            <a:r>
              <a:rPr lang="ko-KR" altLang="en-US" sz="3200" dirty="0" err="1"/>
              <a:t>尊皇倒幕</a:t>
            </a:r>
            <a:r>
              <a:rPr lang="en-US" altLang="ko-KR" sz="3200" dirty="0"/>
              <a:t>) </a:t>
            </a:r>
            <a:r>
              <a:rPr lang="en-US" altLang="ko-KR" sz="3200" dirty="0" smtClean="0"/>
              <a:t>            </a:t>
            </a:r>
            <a:r>
              <a:rPr lang="ko-KR" altLang="en-US" sz="3200" dirty="0" smtClean="0"/>
              <a:t>정신을            심어주는 </a:t>
            </a:r>
            <a:r>
              <a:rPr lang="ko-KR" altLang="en-US" sz="3200" dirty="0"/>
              <a:t>계기가 되었다</a:t>
            </a:r>
            <a:r>
              <a:rPr lang="en-US" altLang="ko-KR" sz="3200" dirty="0"/>
              <a:t>.</a:t>
            </a:r>
            <a:endParaRPr lang="ko-KR" altLang="en-US" sz="3200" dirty="0"/>
          </a:p>
          <a:p>
            <a:endParaRPr lang="ko-KR" altLang="en-US" sz="3000" dirty="0"/>
          </a:p>
          <a:p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429" y="0"/>
            <a:ext cx="3970829" cy="458724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467" y="1325563"/>
            <a:ext cx="1838751" cy="18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sp>
        <p:nvSpPr>
          <p:cNvPr id="9" name="직사각형 8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fontAlgn="base"/>
            <a:r>
              <a:rPr lang="ko-KR" altLang="en-US" b="1" dirty="0"/>
              <a:t>입헌전제군주기의 </a:t>
            </a:r>
            <a:r>
              <a:rPr lang="ko-KR" altLang="en-US" b="1" dirty="0" err="1"/>
              <a:t>천황제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720" y="154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629" y="1370290"/>
            <a:ext cx="810390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 err="1"/>
              <a:t>메이지유신에</a:t>
            </a:r>
            <a:r>
              <a:rPr lang="ko-KR" altLang="en-US" sz="3200" dirty="0"/>
              <a:t> 의해 에도 막부가 타도되고 근대적인 국가 체제가 성립되었다</a:t>
            </a:r>
            <a:r>
              <a:rPr lang="en-US" altLang="ko-KR" sz="3200" dirty="0"/>
              <a:t>. </a:t>
            </a:r>
            <a:r>
              <a:rPr lang="ko-KR" altLang="en-US" sz="3200" dirty="0" err="1"/>
              <a:t>메이지유신을</a:t>
            </a:r>
            <a:r>
              <a:rPr lang="ko-KR" altLang="en-US" sz="3200" dirty="0"/>
              <a:t> 주도한 신진 무사 계층은 에도 막부 타도의 명분으로 천황의 왕정복고</a:t>
            </a:r>
            <a:r>
              <a:rPr lang="en-US" altLang="ko-KR" sz="3200" dirty="0"/>
              <a:t>(</a:t>
            </a:r>
            <a:r>
              <a:rPr lang="ko-KR" altLang="en-US" sz="3200" dirty="0"/>
              <a:t>王政復古</a:t>
            </a:r>
            <a:r>
              <a:rPr lang="en-US" altLang="ko-KR" sz="3200" dirty="0"/>
              <a:t>)</a:t>
            </a:r>
            <a:r>
              <a:rPr lang="ko-KR" altLang="en-US" sz="3200" dirty="0"/>
              <a:t>를 내세웠다</a:t>
            </a:r>
            <a:r>
              <a:rPr lang="en-US" altLang="ko-KR" sz="3200" dirty="0"/>
              <a:t>.</a:t>
            </a:r>
            <a:endParaRPr lang="ko-KR" altLang="en-US" sz="3200" dirty="0"/>
          </a:p>
          <a:p>
            <a:endParaRPr lang="ko-KR" altLang="en-US" sz="3000" dirty="0"/>
          </a:p>
          <a:p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080" y="0"/>
            <a:ext cx="3366680" cy="320886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816" y="-71782"/>
            <a:ext cx="3517563" cy="397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sp>
        <p:nvSpPr>
          <p:cNvPr id="9" name="직사각형 8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fontAlgn="base"/>
            <a:r>
              <a:rPr lang="ko-KR" altLang="en-US" b="1" dirty="0"/>
              <a:t>입헌전제군주기의 </a:t>
            </a:r>
            <a:r>
              <a:rPr lang="ko-KR" altLang="en-US" b="1" dirty="0" err="1"/>
              <a:t>천황제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720" y="154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629" y="1370290"/>
            <a:ext cx="81039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1868</a:t>
            </a:r>
            <a:r>
              <a:rPr lang="ko-KR" altLang="en-US" sz="3200" dirty="0"/>
              <a:t>년 메이지 </a:t>
            </a:r>
            <a:r>
              <a:rPr lang="ko-KR" altLang="en-US" sz="3200" dirty="0" err="1"/>
              <a:t>신정부를</a:t>
            </a:r>
            <a:r>
              <a:rPr lang="ko-KR" altLang="en-US" sz="3200" dirty="0"/>
              <a:t> 건립한 </a:t>
            </a:r>
            <a:r>
              <a:rPr lang="ko-KR" altLang="en-US" sz="3200" dirty="0" err="1"/>
              <a:t>메이지천황</a:t>
            </a:r>
            <a:r>
              <a:rPr lang="en-US" altLang="ko-KR" sz="3200" dirty="0"/>
              <a:t>(</a:t>
            </a:r>
            <a:r>
              <a:rPr lang="ko-KR" altLang="en-US" sz="3200" dirty="0" smtClean="0"/>
              <a:t>明治天皇</a:t>
            </a:r>
            <a:r>
              <a:rPr lang="en-US" altLang="ko-KR" sz="3200" dirty="0" smtClean="0"/>
              <a:t>)</a:t>
            </a:r>
            <a:r>
              <a:rPr lang="ko-KR" altLang="en-US" sz="3200" dirty="0"/>
              <a:t>은 </a:t>
            </a:r>
            <a:r>
              <a:rPr lang="ko-KR" altLang="en-US" sz="3200" dirty="0" err="1"/>
              <a:t>교토</a:t>
            </a:r>
            <a:r>
              <a:rPr lang="en-US" altLang="ko-KR" sz="3200" dirty="0"/>
              <a:t>(</a:t>
            </a:r>
            <a:r>
              <a:rPr lang="ko-KR" altLang="en-US" sz="3200" dirty="0" smtClean="0"/>
              <a:t>京都</a:t>
            </a:r>
            <a:r>
              <a:rPr lang="en-US" altLang="ko-KR" sz="3200" dirty="0" smtClean="0"/>
              <a:t>)</a:t>
            </a:r>
            <a:r>
              <a:rPr lang="ko-KR" altLang="en-US" sz="3200" dirty="0"/>
              <a:t>에서 도쿄</a:t>
            </a:r>
            <a:r>
              <a:rPr lang="en-US" altLang="ko-KR" sz="3200" dirty="0"/>
              <a:t>(</a:t>
            </a:r>
            <a:r>
              <a:rPr lang="ko-KR" altLang="en-US" sz="3200" dirty="0"/>
              <a:t>東京</a:t>
            </a:r>
            <a:r>
              <a:rPr lang="en-US" altLang="ko-KR" sz="3200" dirty="0" smtClean="0"/>
              <a:t>,)</a:t>
            </a:r>
            <a:r>
              <a:rPr lang="ko-KR" altLang="en-US" sz="3200" dirty="0"/>
              <a:t>로 거처를 옮겼다</a:t>
            </a:r>
            <a:r>
              <a:rPr lang="en-US" altLang="ko-KR" sz="3200" dirty="0"/>
              <a:t>. </a:t>
            </a:r>
            <a:r>
              <a:rPr lang="ko-KR" altLang="en-US" sz="3200" dirty="0" err="1"/>
              <a:t>메이지천황은</a:t>
            </a:r>
            <a:r>
              <a:rPr lang="ko-KR" altLang="en-US" sz="3200" dirty="0"/>
              <a:t> 왕정복고</a:t>
            </a:r>
            <a:r>
              <a:rPr lang="en-US" altLang="ko-KR" sz="3200" dirty="0"/>
              <a:t>(</a:t>
            </a:r>
            <a:r>
              <a:rPr lang="ko-KR" altLang="en-US" sz="3200" dirty="0"/>
              <a:t>王政復古</a:t>
            </a:r>
            <a:r>
              <a:rPr lang="en-US" altLang="ko-KR" sz="3200" dirty="0"/>
              <a:t>)</a:t>
            </a:r>
            <a:r>
              <a:rPr lang="ko-KR" altLang="en-US" sz="3200" dirty="0"/>
              <a:t>를 선언하고 공론의 존중과 </a:t>
            </a:r>
            <a:r>
              <a:rPr lang="ko-KR" altLang="en-US" sz="3200" dirty="0" err="1"/>
              <a:t>개국에따른</a:t>
            </a:r>
            <a:r>
              <a:rPr lang="ko-KR" altLang="en-US" sz="3200" dirty="0"/>
              <a:t> 화친을 선언했다</a:t>
            </a:r>
            <a:r>
              <a:rPr lang="en-US" altLang="ko-KR" sz="3200" dirty="0"/>
              <a:t>.</a:t>
            </a:r>
            <a:endParaRPr lang="ko-KR" altLang="en-US" sz="3200" dirty="0"/>
          </a:p>
          <a:p>
            <a:pPr fontAlgn="base"/>
            <a:r>
              <a:rPr lang="ko-KR" altLang="en-US" sz="3200" dirty="0" err="1"/>
              <a:t>메이지천황</a:t>
            </a:r>
            <a:r>
              <a:rPr lang="en-US" altLang="ko-KR" sz="3200" dirty="0"/>
              <a:t>(</a:t>
            </a:r>
            <a:r>
              <a:rPr lang="ko-KR" altLang="en-US" sz="3200" dirty="0"/>
              <a:t>明治天皇</a:t>
            </a:r>
            <a:r>
              <a:rPr lang="en-US" altLang="ko-KR" sz="3200" dirty="0" smtClean="0"/>
              <a:t>) </a:t>
            </a:r>
            <a:r>
              <a:rPr lang="en-US" altLang="ko-KR" sz="3200" dirty="0"/>
              <a:t>122</a:t>
            </a:r>
            <a:r>
              <a:rPr lang="ko-KR" altLang="en-US" sz="3200" dirty="0"/>
              <a:t>대 천황</a:t>
            </a:r>
            <a:r>
              <a:rPr lang="en-US" altLang="ko-KR" sz="3200" dirty="0"/>
              <a:t>. 1867</a:t>
            </a:r>
            <a:r>
              <a:rPr lang="ko-KR" altLang="en-US" sz="3200" dirty="0"/>
              <a:t>년에 천황이 되었으며</a:t>
            </a:r>
            <a:r>
              <a:rPr lang="en-US" altLang="ko-KR" sz="3200" dirty="0"/>
              <a:t>, </a:t>
            </a:r>
            <a:r>
              <a:rPr lang="ko-KR" altLang="en-US" sz="3200" dirty="0"/>
              <a:t>다음 해인 </a:t>
            </a:r>
            <a:r>
              <a:rPr lang="en-US" altLang="ko-KR" sz="3200" dirty="0"/>
              <a:t>1868</a:t>
            </a:r>
            <a:r>
              <a:rPr lang="ko-KR" altLang="en-US" sz="3200" dirty="0"/>
              <a:t>년에 </a:t>
            </a:r>
            <a:r>
              <a:rPr lang="ko-KR" altLang="en-US" sz="3200" dirty="0" err="1"/>
              <a:t>메이지유신을</a:t>
            </a:r>
            <a:r>
              <a:rPr lang="ko-KR" altLang="en-US" sz="3200" dirty="0"/>
              <a:t> 맞아 절대 군주로서 일본의 </a:t>
            </a:r>
            <a:r>
              <a:rPr lang="ko-KR" altLang="en-US" sz="3200" dirty="0" smtClean="0"/>
              <a:t>근대화를        </a:t>
            </a:r>
            <a:r>
              <a:rPr lang="ko-KR" altLang="en-US" sz="3200" dirty="0"/>
              <a:t>추진했다</a:t>
            </a:r>
            <a:r>
              <a:rPr lang="en-US" altLang="ko-KR" sz="3200" dirty="0"/>
              <a:t>.</a:t>
            </a:r>
            <a:endParaRPr lang="ko-KR" altLang="en-US" sz="3200" dirty="0"/>
          </a:p>
          <a:p>
            <a:endParaRPr lang="ko-KR" altLang="en-US" sz="3000" dirty="0"/>
          </a:p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38" y="0"/>
            <a:ext cx="395416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sp>
        <p:nvSpPr>
          <p:cNvPr id="9" name="직사각형 8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fontAlgn="base"/>
            <a:r>
              <a:rPr lang="ko-KR" altLang="en-US" b="1" dirty="0"/>
              <a:t>현대의 </a:t>
            </a:r>
            <a:r>
              <a:rPr lang="ko-KR" altLang="en-US" b="1" dirty="0" err="1"/>
              <a:t>상징천황제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720" y="154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629" y="1370290"/>
            <a:ext cx="810390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일본은 제</a:t>
            </a:r>
            <a:r>
              <a:rPr lang="en-US" altLang="ko-KR" sz="3200" dirty="0"/>
              <a:t>2</a:t>
            </a:r>
            <a:r>
              <a:rPr lang="ko-KR" altLang="en-US" sz="3200" dirty="0"/>
              <a:t>차 세계대전의 </a:t>
            </a:r>
            <a:r>
              <a:rPr lang="ko-KR" altLang="en-US" sz="3200" b="1" dirty="0"/>
              <a:t>패전</a:t>
            </a:r>
            <a:r>
              <a:rPr lang="ko-KR" altLang="en-US" sz="3200" dirty="0"/>
              <a:t>으로 연합군의 </a:t>
            </a:r>
            <a:r>
              <a:rPr lang="ko-KR" altLang="en-US" sz="3200" dirty="0" err="1"/>
              <a:t>군정하에</a:t>
            </a:r>
            <a:r>
              <a:rPr lang="ko-KR" altLang="en-US" sz="3200" dirty="0"/>
              <a:t> 놓였다</a:t>
            </a:r>
            <a:r>
              <a:rPr lang="en-US" altLang="ko-KR" sz="3200" dirty="0"/>
              <a:t>. </a:t>
            </a:r>
            <a:r>
              <a:rPr lang="ko-KR" altLang="en-US" sz="3200" dirty="0"/>
              <a:t>전쟁 말기 미국 정부는 일본의 제국주의 침략성의 근원이 </a:t>
            </a:r>
            <a:r>
              <a:rPr lang="ko-KR" altLang="en-US" sz="3200" dirty="0" err="1"/>
              <a:t>천황제에</a:t>
            </a:r>
            <a:r>
              <a:rPr lang="ko-KR" altLang="en-US" sz="3200" dirty="0"/>
              <a:t> 있다고 판단해 </a:t>
            </a:r>
            <a:r>
              <a:rPr lang="ko-KR" altLang="en-US" sz="3200" dirty="0" err="1"/>
              <a:t>천황제</a:t>
            </a:r>
            <a:r>
              <a:rPr lang="ko-KR" altLang="en-US" sz="3200" dirty="0"/>
              <a:t> 폐지를 검토했다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그러나 연합군 사령관 맥아더는 </a:t>
            </a:r>
            <a:r>
              <a:rPr lang="ko-KR" altLang="en-US" sz="3200" dirty="0" err="1"/>
              <a:t>천황제</a:t>
            </a:r>
            <a:r>
              <a:rPr lang="ko-KR" altLang="en-US" sz="3200" dirty="0"/>
              <a:t> 폐지에 반대했다</a:t>
            </a:r>
            <a:r>
              <a:rPr lang="en-US" altLang="ko-KR" sz="3200" dirty="0"/>
              <a:t>. </a:t>
            </a:r>
            <a:endParaRPr lang="ko-KR" altLang="en-US" sz="3000" dirty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17" y="0"/>
            <a:ext cx="3827755" cy="27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sp>
        <p:nvSpPr>
          <p:cNvPr id="9" name="직사각형 8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fontAlgn="base"/>
            <a:r>
              <a:rPr lang="ko-KR" altLang="en-US" b="1" dirty="0"/>
              <a:t>현대의 </a:t>
            </a:r>
            <a:r>
              <a:rPr lang="ko-KR" altLang="en-US" b="1" dirty="0" err="1"/>
              <a:t>상징천황제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720" y="154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629" y="1370290"/>
            <a:ext cx="810390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대다수의 일본인들은 </a:t>
            </a:r>
            <a:r>
              <a:rPr lang="ko-KR" altLang="en-US" sz="3200" dirty="0" err="1"/>
              <a:t>쇼와천황은</a:t>
            </a:r>
            <a:r>
              <a:rPr lang="ko-KR" altLang="en-US" sz="3200" dirty="0"/>
              <a:t> 침략전쟁의 수행에 적극적인 의지와 권한이 없었고 군부의 야욕에 이용당했다고 믿고 있었다</a:t>
            </a:r>
            <a:r>
              <a:rPr lang="en-US" altLang="ko-KR" sz="3200" dirty="0"/>
              <a:t>. </a:t>
            </a:r>
            <a:r>
              <a:rPr lang="ko-KR" altLang="en-US" sz="3200" dirty="0"/>
              <a:t>또 하나의 이유는 </a:t>
            </a:r>
            <a:r>
              <a:rPr lang="ko-KR" altLang="en-US" sz="3200" dirty="0" err="1"/>
              <a:t>천황제를</a:t>
            </a:r>
            <a:r>
              <a:rPr lang="ko-KR" altLang="en-US" sz="3200" dirty="0"/>
              <a:t> 유지하면서 점령 정책에 천황의 지위를 이용하는 것이 유리하다고 판단했기 때문이었다</a:t>
            </a:r>
            <a:r>
              <a:rPr lang="en-US" altLang="ko-KR" sz="3200" dirty="0"/>
              <a:t>.</a:t>
            </a:r>
            <a:endParaRPr lang="ko-KR" altLang="en-US" sz="3200" dirty="0"/>
          </a:p>
          <a:p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429" y="0"/>
            <a:ext cx="3970829" cy="458724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567" y="1370290"/>
            <a:ext cx="1557656" cy="189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8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sp>
        <p:nvSpPr>
          <p:cNvPr id="9" name="직사각형 8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fontAlgn="base"/>
            <a:r>
              <a:rPr lang="ko-KR" altLang="en-US" b="1" dirty="0"/>
              <a:t>현대의 </a:t>
            </a:r>
            <a:r>
              <a:rPr lang="ko-KR" altLang="en-US" b="1" dirty="0" err="1"/>
              <a:t>상징천황제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720" y="154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629" y="1370290"/>
            <a:ext cx="81039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그 결과 연합군 사령부는 국민 통합의 상징으로서 </a:t>
            </a:r>
            <a:r>
              <a:rPr lang="ko-KR" altLang="en-US" sz="3200" dirty="0" err="1"/>
              <a:t>천황제는</a:t>
            </a:r>
            <a:r>
              <a:rPr lang="ko-KR" altLang="en-US" sz="3200" dirty="0"/>
              <a:t> 유지하되 </a:t>
            </a:r>
            <a:r>
              <a:rPr lang="ko-KR" altLang="en-US" sz="3200" dirty="0" err="1"/>
              <a:t>천황주권제</a:t>
            </a:r>
            <a:r>
              <a:rPr lang="en-US" altLang="ko-KR" sz="3200" dirty="0"/>
              <a:t>(</a:t>
            </a:r>
            <a:r>
              <a:rPr lang="ko-KR" altLang="en-US" sz="3200" dirty="0" err="1"/>
              <a:t>天皇主權制</a:t>
            </a:r>
            <a:r>
              <a:rPr lang="en-US" altLang="ko-KR" sz="3200" dirty="0"/>
              <a:t>)</a:t>
            </a:r>
            <a:r>
              <a:rPr lang="ko-KR" altLang="en-US" sz="3200" dirty="0"/>
              <a:t>를 폐지하고</a:t>
            </a:r>
            <a:r>
              <a:rPr lang="en-US" altLang="ko-KR" sz="3200" dirty="0"/>
              <a:t>, </a:t>
            </a:r>
            <a:r>
              <a:rPr lang="ko-KR" altLang="en-US" sz="3200" dirty="0"/>
              <a:t>천황의 정치적 실권은 모두 박탈하며 형식적인 역할만을 인정하는 방안으로 결정했다</a:t>
            </a:r>
            <a:r>
              <a:rPr lang="en-US" altLang="ko-KR" sz="3200" dirty="0"/>
              <a:t>. </a:t>
            </a:r>
            <a:r>
              <a:rPr lang="ko-KR" altLang="en-US" sz="3200" dirty="0"/>
              <a:t>새로운 </a:t>
            </a:r>
            <a:r>
              <a:rPr lang="ko-KR" altLang="en-US" sz="3200" dirty="0" err="1"/>
              <a:t>천황제는</a:t>
            </a:r>
            <a:r>
              <a:rPr lang="ko-KR" altLang="en-US" sz="3200" dirty="0"/>
              <a:t> </a:t>
            </a:r>
            <a:r>
              <a:rPr lang="ko-KR" altLang="en-US" sz="3200" dirty="0" err="1"/>
              <a:t>상징천황제</a:t>
            </a:r>
            <a:r>
              <a:rPr lang="en-US" altLang="ko-KR" sz="3200" dirty="0"/>
              <a:t>(</a:t>
            </a:r>
            <a:r>
              <a:rPr lang="ko-KR" altLang="en-US" sz="3200" dirty="0" err="1"/>
              <a:t>象徵天皇制</a:t>
            </a:r>
            <a:r>
              <a:rPr lang="en-US" altLang="ko-KR" sz="3200" dirty="0"/>
              <a:t>)</a:t>
            </a:r>
            <a:r>
              <a:rPr lang="ko-KR" altLang="en-US" sz="3200" dirty="0"/>
              <a:t>로 규정되었고</a:t>
            </a:r>
            <a:r>
              <a:rPr lang="en-US" altLang="ko-KR" sz="3200" dirty="0"/>
              <a:t>, </a:t>
            </a:r>
            <a:r>
              <a:rPr lang="ko-KR" altLang="en-US" sz="3200" dirty="0"/>
              <a:t>그 운영 방안은 </a:t>
            </a:r>
            <a:r>
              <a:rPr lang="en-US" altLang="ko-KR" sz="3200" dirty="0"/>
              <a:t>1947</a:t>
            </a:r>
            <a:r>
              <a:rPr lang="ko-KR" altLang="en-US" sz="3200" dirty="0"/>
              <a:t>년 국민주권과 민주주의 원칙에 따라 제정된 새로운 헌법</a:t>
            </a:r>
            <a:r>
              <a:rPr lang="en-US" altLang="ko-KR" sz="3200" dirty="0"/>
              <a:t>(</a:t>
            </a:r>
            <a:r>
              <a:rPr lang="ko-KR" altLang="en-US" sz="3200" dirty="0" err="1"/>
              <a:t>일본국헌법</a:t>
            </a:r>
            <a:r>
              <a:rPr lang="en-US" altLang="ko-KR" sz="3200" dirty="0"/>
              <a:t>)</a:t>
            </a:r>
            <a:r>
              <a:rPr lang="ko-KR" altLang="en-US" sz="3200" dirty="0" err="1" smtClean="0"/>
              <a:t>에규정</a:t>
            </a:r>
            <a:r>
              <a:rPr lang="ko-KR" altLang="en-US" sz="3200" dirty="0" smtClean="0"/>
              <a:t>              되었다</a:t>
            </a:r>
            <a:r>
              <a:rPr lang="en-US" altLang="ko-KR" sz="3200" dirty="0"/>
              <a:t>.</a:t>
            </a:r>
            <a:endParaRPr lang="ko-KR" altLang="en-US" sz="3200" dirty="0"/>
          </a:p>
          <a:p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429" y="0"/>
            <a:ext cx="3970829" cy="458724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567" y="1370290"/>
            <a:ext cx="1557656" cy="189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sp>
        <p:nvSpPr>
          <p:cNvPr id="9" name="직사각형 8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fontAlgn="base" latinLnBrk="0"/>
            <a:r>
              <a:rPr lang="ko-KR" altLang="en-US" b="1" dirty="0" smtClean="0"/>
              <a:t>그 외의 </a:t>
            </a:r>
            <a:r>
              <a:rPr lang="ko-KR" altLang="en-US" b="1" dirty="0" err="1" smtClean="0"/>
              <a:t>천황제</a:t>
            </a:r>
            <a:r>
              <a:rPr lang="ko-KR" altLang="en-US" b="1" dirty="0" smtClean="0"/>
              <a:t> 정보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720" y="154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629" y="1370290"/>
            <a:ext cx="810390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3200" dirty="0" err="1"/>
              <a:t>친왕제는</a:t>
            </a:r>
            <a:r>
              <a:rPr lang="ko-KR" altLang="en-US" sz="3200" dirty="0"/>
              <a:t> 한국과 중국에서도 볼 수 있지만</a:t>
            </a:r>
            <a:r>
              <a:rPr lang="en-US" altLang="ko-KR" sz="3200" dirty="0"/>
              <a:t>, </a:t>
            </a:r>
            <a:r>
              <a:rPr lang="ko-KR" altLang="en-US" sz="3200" dirty="0"/>
              <a:t>공주를 </a:t>
            </a:r>
            <a:r>
              <a:rPr lang="en-US" altLang="ko-KR" sz="3200" dirty="0"/>
              <a:t>'</a:t>
            </a:r>
            <a:r>
              <a:rPr lang="ko-KR" altLang="en-US" sz="3200" dirty="0" err="1"/>
              <a:t>내친왕</a:t>
            </a:r>
            <a:r>
              <a:rPr lang="en-US" altLang="ko-KR" sz="3200" dirty="0"/>
              <a:t>'</a:t>
            </a:r>
            <a:r>
              <a:rPr lang="ko-KR" altLang="en-US" sz="3200" dirty="0"/>
              <a:t>으로 봉하는 건 일본만의 특징이다</a:t>
            </a:r>
            <a:r>
              <a:rPr lang="en-US" altLang="ko-KR" sz="3200" dirty="0"/>
              <a:t>. </a:t>
            </a:r>
            <a:r>
              <a:rPr lang="ko-KR" altLang="en-US" sz="3200" dirty="0"/>
              <a:t>친왕은 혼인하더라도 지위를 유지할 수 있지만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내친왕은</a:t>
            </a:r>
            <a:r>
              <a:rPr lang="ko-KR" altLang="en-US" sz="3200" dirty="0"/>
              <a:t> 평민과 결혼할 시 황적을 이탈해 평민으로 강등된다</a:t>
            </a:r>
            <a:r>
              <a:rPr lang="en-US" altLang="ko-KR" sz="3200" dirty="0"/>
              <a:t>. </a:t>
            </a:r>
            <a:endParaRPr lang="ko-KR" altLang="en-US" sz="3200" dirty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097" y="0"/>
            <a:ext cx="3805475" cy="311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sp>
        <p:nvSpPr>
          <p:cNvPr id="9" name="직사각형 8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fontAlgn="base" latinLnBrk="0"/>
            <a:r>
              <a:rPr lang="ko-KR" altLang="en-US" b="1" dirty="0" smtClean="0"/>
              <a:t>그 외의 </a:t>
            </a:r>
            <a:r>
              <a:rPr lang="ko-KR" altLang="en-US" b="1" dirty="0" err="1" smtClean="0"/>
              <a:t>천황제</a:t>
            </a:r>
            <a:r>
              <a:rPr lang="ko-KR" altLang="en-US" b="1" dirty="0" smtClean="0"/>
              <a:t> 정보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720" y="154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629" y="1370290"/>
            <a:ext cx="810390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3200" dirty="0"/>
              <a:t>천황을 비롯한 일본 황실은 성씨가 없다</a:t>
            </a:r>
            <a:r>
              <a:rPr lang="en-US" altLang="ko-KR" sz="3200" dirty="0"/>
              <a:t>. </a:t>
            </a:r>
            <a:r>
              <a:rPr lang="ko-KR" altLang="en-US" sz="3200" dirty="0"/>
              <a:t>성씨는 인간들이나 가지는 건데 일본 신화 구조상 천황은 </a:t>
            </a:r>
            <a:r>
              <a:rPr lang="en-US" altLang="ko-KR" sz="3200" dirty="0"/>
              <a:t>'</a:t>
            </a:r>
            <a:r>
              <a:rPr lang="ko-KR" altLang="en-US" sz="3200" dirty="0"/>
              <a:t>보통 인간</a:t>
            </a:r>
            <a:r>
              <a:rPr lang="en-US" altLang="ko-KR" sz="3200" dirty="0"/>
              <a:t>'</a:t>
            </a:r>
            <a:r>
              <a:rPr lang="ko-KR" altLang="en-US" sz="3200" dirty="0"/>
              <a:t>이 아니고 신의 혈통에서 직계로 내려왔기 때문이라고 한다</a:t>
            </a:r>
            <a:r>
              <a:rPr lang="en-US" altLang="ko-KR" sz="3200" dirty="0" smtClean="0"/>
              <a:t>.</a:t>
            </a:r>
          </a:p>
          <a:p>
            <a:pPr fontAlgn="base" latinLnBrk="0"/>
            <a:r>
              <a:rPr lang="ko-KR" altLang="en-US" sz="3200" dirty="0"/>
              <a:t>제</a:t>
            </a:r>
            <a:r>
              <a:rPr lang="en-US" altLang="ko-KR" sz="3200" dirty="0"/>
              <a:t>2</a:t>
            </a:r>
            <a:r>
              <a:rPr lang="ko-KR" altLang="en-US" sz="3200" dirty="0"/>
              <a:t>차 세계대전에서 패배하고 쇼와 </a:t>
            </a:r>
            <a:r>
              <a:rPr lang="ko-KR" altLang="en-US" sz="3200" dirty="0" err="1"/>
              <a:t>덴노가</a:t>
            </a:r>
            <a:r>
              <a:rPr lang="ko-KR" altLang="en-US" sz="3200" dirty="0"/>
              <a:t> 인간선언을 했고 </a:t>
            </a:r>
            <a:r>
              <a:rPr lang="en-US" altLang="ko-KR" sz="3200" dirty="0"/>
              <a:t>21</a:t>
            </a:r>
            <a:r>
              <a:rPr lang="ko-KR" altLang="en-US" sz="3200" dirty="0"/>
              <a:t>세기에 천황이 사실은 인간인 걸 모르는 사람은 일본에도 거의 없지만 그래도 성이 없는 상태는 그대로 지금까지 </a:t>
            </a:r>
            <a:r>
              <a:rPr lang="ko-KR" altLang="en-US" sz="3200" dirty="0" smtClean="0"/>
              <a:t>       이어지고 </a:t>
            </a:r>
            <a:r>
              <a:rPr lang="ko-KR" altLang="en-US" sz="3200" dirty="0"/>
              <a:t>있다</a:t>
            </a:r>
            <a:r>
              <a:rPr lang="en-US" altLang="ko-KR" sz="3200" dirty="0"/>
              <a:t>. </a:t>
            </a:r>
            <a:endParaRPr lang="ko-KR" altLang="en-US" sz="3200" dirty="0"/>
          </a:p>
          <a:p>
            <a:pPr fontAlgn="base" latinLnBrk="0"/>
            <a:endParaRPr lang="ko-KR" altLang="en-US" sz="3200" dirty="0"/>
          </a:p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622" y="0"/>
            <a:ext cx="3342949" cy="334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6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"/>
            <a:ext cx="1926771" cy="730476"/>
          </a:xfrm>
        </p:spPr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sp>
        <p:nvSpPr>
          <p:cNvPr id="8" name="타원 7"/>
          <p:cNvSpPr/>
          <p:nvPr/>
        </p:nvSpPr>
        <p:spPr>
          <a:xfrm>
            <a:off x="1197429" y="796133"/>
            <a:ext cx="206829" cy="2197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4254" y="629011"/>
            <a:ext cx="7413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smtClean="0"/>
              <a:t>천황의 어원</a:t>
            </a:r>
            <a:endParaRPr lang="ko-KR" altLang="en-US" sz="3000" dirty="0"/>
          </a:p>
        </p:txBody>
      </p:sp>
      <p:sp>
        <p:nvSpPr>
          <p:cNvPr id="22" name="타원 21"/>
          <p:cNvSpPr/>
          <p:nvPr/>
        </p:nvSpPr>
        <p:spPr>
          <a:xfrm>
            <a:off x="1197429" y="1350131"/>
            <a:ext cx="206829" cy="2197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4254" y="1183009"/>
            <a:ext cx="741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b="1" dirty="0"/>
              <a:t>고대일본의 </a:t>
            </a:r>
            <a:r>
              <a:rPr lang="ko-KR" altLang="en-US" sz="3200" b="1" dirty="0" err="1"/>
              <a:t>천황제</a:t>
            </a:r>
            <a:endParaRPr lang="ko-KR" altLang="en-US" sz="3200" dirty="0"/>
          </a:p>
        </p:txBody>
      </p:sp>
      <p:sp>
        <p:nvSpPr>
          <p:cNvPr id="27" name="타원 26"/>
          <p:cNvSpPr/>
          <p:nvPr/>
        </p:nvSpPr>
        <p:spPr>
          <a:xfrm>
            <a:off x="1197429" y="1882303"/>
            <a:ext cx="206829" cy="2197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04254" y="1715181"/>
            <a:ext cx="741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b="1" dirty="0"/>
              <a:t>막부시대의 </a:t>
            </a:r>
            <a:r>
              <a:rPr lang="ko-KR" altLang="en-US" sz="3200" b="1" dirty="0" err="1"/>
              <a:t>천황제</a:t>
            </a:r>
            <a:endParaRPr lang="ko-KR" altLang="en-US" sz="3200" dirty="0"/>
          </a:p>
        </p:txBody>
      </p:sp>
      <p:sp>
        <p:nvSpPr>
          <p:cNvPr id="29" name="타원 28"/>
          <p:cNvSpPr/>
          <p:nvPr/>
        </p:nvSpPr>
        <p:spPr>
          <a:xfrm>
            <a:off x="1197429" y="2436301"/>
            <a:ext cx="206829" cy="2197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04254" y="2269179"/>
            <a:ext cx="741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b="1" dirty="0" err="1"/>
              <a:t>존왕사상</a:t>
            </a:r>
            <a:r>
              <a:rPr lang="en-US" altLang="ko-KR" sz="3200" b="1" dirty="0"/>
              <a:t>, 18</a:t>
            </a:r>
            <a:r>
              <a:rPr lang="ko-KR" altLang="en-US" sz="3200" b="1" dirty="0"/>
              <a:t>세기의 </a:t>
            </a:r>
            <a:r>
              <a:rPr lang="ko-KR" altLang="en-US" sz="3200" b="1" dirty="0" err="1"/>
              <a:t>천황제</a:t>
            </a:r>
            <a:endParaRPr lang="ko-KR" altLang="en-US" sz="3200" dirty="0"/>
          </a:p>
        </p:txBody>
      </p:sp>
      <p:sp>
        <p:nvSpPr>
          <p:cNvPr id="31" name="타원 30"/>
          <p:cNvSpPr/>
          <p:nvPr/>
        </p:nvSpPr>
        <p:spPr>
          <a:xfrm>
            <a:off x="1197429" y="3037776"/>
            <a:ext cx="206829" cy="2197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04254" y="2870654"/>
            <a:ext cx="741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b="1" dirty="0"/>
              <a:t>입헌전제군주기의 </a:t>
            </a:r>
            <a:r>
              <a:rPr lang="ko-KR" altLang="en-US" sz="3200" b="1" dirty="0" err="1"/>
              <a:t>천황제</a:t>
            </a:r>
            <a:endParaRPr lang="ko-KR" altLang="en-US" sz="3200" dirty="0"/>
          </a:p>
        </p:txBody>
      </p:sp>
      <p:sp>
        <p:nvSpPr>
          <p:cNvPr id="33" name="타원 32"/>
          <p:cNvSpPr/>
          <p:nvPr/>
        </p:nvSpPr>
        <p:spPr>
          <a:xfrm>
            <a:off x="1197429" y="3569948"/>
            <a:ext cx="206829" cy="2197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04254" y="3402826"/>
            <a:ext cx="741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b="1" dirty="0"/>
              <a:t>현대의 </a:t>
            </a:r>
            <a:r>
              <a:rPr lang="ko-KR" altLang="en-US" sz="3200" b="1" dirty="0" err="1"/>
              <a:t>상징천황제</a:t>
            </a:r>
            <a:endParaRPr lang="ko-KR" altLang="en-US" sz="3200" dirty="0"/>
          </a:p>
        </p:txBody>
      </p:sp>
      <p:sp>
        <p:nvSpPr>
          <p:cNvPr id="35" name="타원 34"/>
          <p:cNvSpPr/>
          <p:nvPr/>
        </p:nvSpPr>
        <p:spPr>
          <a:xfrm>
            <a:off x="1197429" y="4123946"/>
            <a:ext cx="206829" cy="2197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04254" y="3956824"/>
            <a:ext cx="741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3200" b="1" dirty="0"/>
              <a:t>그 외의 </a:t>
            </a:r>
            <a:r>
              <a:rPr lang="ko-KR" altLang="en-US" sz="3200" b="1" dirty="0" err="1"/>
              <a:t>천황제</a:t>
            </a:r>
            <a:r>
              <a:rPr lang="ko-KR" altLang="en-US" sz="3200" b="1" dirty="0"/>
              <a:t> 정보</a:t>
            </a:r>
            <a:endParaRPr lang="ko-KR" altLang="en-US" sz="3200" dirty="0"/>
          </a:p>
        </p:txBody>
      </p:sp>
      <p:sp>
        <p:nvSpPr>
          <p:cNvPr id="38" name="직사각형 37"/>
          <p:cNvSpPr/>
          <p:nvPr/>
        </p:nvSpPr>
        <p:spPr>
          <a:xfrm>
            <a:off x="8686800" y="355600"/>
            <a:ext cx="3251200" cy="3434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 smtClean="0">
                <a:solidFill>
                  <a:schemeClr val="tx1"/>
                </a:solidFill>
              </a:rPr>
              <a:t>내용 요약 사진</a:t>
            </a:r>
            <a:endParaRPr lang="ko-KR" altLang="en-US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sp>
        <p:nvSpPr>
          <p:cNvPr id="9" name="직사각형 8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fontAlgn="base" latinLnBrk="0"/>
            <a:r>
              <a:rPr lang="ko-KR" altLang="en-US" b="1" dirty="0" smtClean="0"/>
              <a:t>그 외의 </a:t>
            </a:r>
            <a:r>
              <a:rPr lang="ko-KR" altLang="en-US" b="1" dirty="0" err="1" smtClean="0"/>
              <a:t>천황제</a:t>
            </a:r>
            <a:r>
              <a:rPr lang="ko-KR" altLang="en-US" b="1" dirty="0" smtClean="0"/>
              <a:t> 정보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720" y="154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160" y="0"/>
            <a:ext cx="3484411" cy="45005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629" y="1370290"/>
            <a:ext cx="81039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3200" dirty="0"/>
              <a:t>근대 이전에 그려진 초상화가 있는 천황들을 빼고는 다들 초상화의 모습이 </a:t>
            </a:r>
            <a:r>
              <a:rPr lang="ko-KR" altLang="en-US" sz="3200" dirty="0" smtClean="0"/>
              <a:t>닮았다</a:t>
            </a:r>
            <a:r>
              <a:rPr lang="en-US" altLang="ko-KR" sz="3200" dirty="0" smtClean="0"/>
              <a:t>. </a:t>
            </a:r>
            <a:r>
              <a:rPr lang="ko-KR" altLang="en-US" sz="3200" dirty="0" smtClean="0"/>
              <a:t>그 이유는 당대에 만들지 않고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후대에 만들어 전대와 최대한 비슷하게 그렸다고 한다</a:t>
            </a:r>
            <a:r>
              <a:rPr lang="en-US" altLang="ko-KR" sz="3200" dirty="0" smtClean="0"/>
              <a:t>.</a:t>
            </a:r>
          </a:p>
          <a:p>
            <a:pPr fontAlgn="base" latinLnBrk="0"/>
            <a:r>
              <a:rPr lang="ko-KR" altLang="en-US" sz="3200" dirty="0"/>
              <a:t>초상화가 없는 천황도 있다</a:t>
            </a:r>
            <a:r>
              <a:rPr lang="en-US" altLang="ko-KR" sz="3200" dirty="0"/>
              <a:t>. </a:t>
            </a:r>
            <a:r>
              <a:rPr lang="ko-KR" altLang="en-US" sz="3200" dirty="0"/>
              <a:t>바로 고분 </a:t>
            </a:r>
            <a:r>
              <a:rPr lang="ko-KR" altLang="en-US" sz="3200" dirty="0" err="1"/>
              <a:t>덴노</a:t>
            </a:r>
            <a:r>
              <a:rPr lang="en-US" altLang="ko-KR" sz="3200" dirty="0"/>
              <a:t>. </a:t>
            </a:r>
            <a:r>
              <a:rPr lang="ko-KR" altLang="en-US" sz="3200" dirty="0"/>
              <a:t>그가 태어나서 죽은 이래 천 몇 백 년 동안 천황으로 인정하지 않았기 때문이다</a:t>
            </a:r>
            <a:r>
              <a:rPr lang="en-US" altLang="ko-KR" sz="3200" dirty="0"/>
              <a:t>.</a:t>
            </a:r>
            <a:endParaRPr lang="ko-KR" altLang="en-US" sz="3200" dirty="0"/>
          </a:p>
          <a:p>
            <a:pPr fontAlgn="base" latinLnBrk="0"/>
            <a:endParaRPr lang="ko-KR" altLang="en-US" sz="32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25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728608" y="485548"/>
            <a:ext cx="5456464" cy="1049337"/>
          </a:xfrm>
        </p:spPr>
        <p:txBody>
          <a:bodyPr/>
          <a:lstStyle/>
          <a:p>
            <a:r>
              <a:rPr lang="ko-KR" altLang="en-US" dirty="0" smtClean="0"/>
              <a:t>일본의 </a:t>
            </a:r>
            <a:r>
              <a:rPr lang="ko-KR" altLang="en-US" dirty="0" err="1" smtClean="0"/>
              <a:t>천황제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79121" y="1748745"/>
            <a:ext cx="9144000" cy="1655762"/>
          </a:xfrm>
        </p:spPr>
        <p:txBody>
          <a:bodyPr/>
          <a:lstStyle/>
          <a:p>
            <a:pPr algn="r"/>
            <a:r>
              <a:rPr lang="ko-KR" altLang="en-US" dirty="0" smtClean="0"/>
              <a:t>일본어일본학과</a:t>
            </a:r>
            <a:endParaRPr lang="en-US" altLang="ko-KR" dirty="0" smtClean="0"/>
          </a:p>
          <a:p>
            <a:pPr algn="r"/>
            <a:r>
              <a:rPr lang="en-US" altLang="ko-KR" dirty="0" smtClean="0"/>
              <a:t>21602761</a:t>
            </a:r>
          </a:p>
          <a:p>
            <a:pPr algn="r"/>
            <a:r>
              <a:rPr lang="ko-KR" altLang="en-US" dirty="0" smtClean="0"/>
              <a:t>박재홍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829300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267" y="3107268"/>
            <a:ext cx="3750733" cy="375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 </a:t>
            </a:r>
            <a:r>
              <a:rPr lang="ko-KR" altLang="en-US" b="1" dirty="0" smtClean="0"/>
              <a:t>천황의 어원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171" y="0"/>
            <a:ext cx="3970829" cy="4587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630" y="1370290"/>
            <a:ext cx="765516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/>
              <a:t>역사적으로는 일본 전통 종교 </a:t>
            </a:r>
            <a:r>
              <a:rPr lang="ko-KR" altLang="en-US" sz="3000" dirty="0" err="1"/>
              <a:t>신토의</a:t>
            </a:r>
            <a:r>
              <a:rPr lang="ko-KR" altLang="en-US" sz="3000" dirty="0"/>
              <a:t> 주신인 태양의 여신</a:t>
            </a:r>
            <a:r>
              <a:rPr lang="en-US" altLang="ko-KR" sz="3000" dirty="0" smtClean="0"/>
              <a:t>,</a:t>
            </a:r>
          </a:p>
          <a:p>
            <a:r>
              <a:rPr lang="ko-KR" altLang="en-US" sz="3000" dirty="0" smtClean="0"/>
              <a:t>아마테라스 </a:t>
            </a:r>
            <a:r>
              <a:rPr lang="ko-KR" altLang="en-US" sz="3000" dirty="0" err="1"/>
              <a:t>오오미카미를</a:t>
            </a:r>
            <a:r>
              <a:rPr lang="ko-KR" altLang="en-US" sz="3000" dirty="0"/>
              <a:t> 숭배하는 교파의 대표였던 사람을 부르는 </a:t>
            </a:r>
            <a:r>
              <a:rPr lang="ko-KR" altLang="en-US" sz="3000" dirty="0" smtClean="0"/>
              <a:t>명칭으로</a:t>
            </a:r>
            <a:endParaRPr lang="en-US" altLang="ko-KR" sz="3000" dirty="0" smtClean="0"/>
          </a:p>
          <a:p>
            <a:r>
              <a:rPr lang="en-US" altLang="ko-KR" sz="3200" dirty="0" err="1"/>
              <a:t>국가신토의</a:t>
            </a:r>
            <a:r>
              <a:rPr lang="en-US" altLang="ko-KR" sz="3200" dirty="0"/>
              <a:t> </a:t>
            </a:r>
            <a:r>
              <a:rPr lang="en-US" altLang="ko-KR" sz="3200" dirty="0" err="1"/>
              <a:t>사실상</a:t>
            </a:r>
            <a:r>
              <a:rPr lang="en-US" altLang="ko-KR" sz="3200" dirty="0"/>
              <a:t> </a:t>
            </a:r>
            <a:r>
              <a:rPr lang="en-US" altLang="ko-KR" sz="3200" dirty="0" err="1"/>
              <a:t>교주이자</a:t>
            </a:r>
            <a:r>
              <a:rPr lang="en-US" altLang="ko-KR" sz="3200" dirty="0"/>
              <a:t> </a:t>
            </a:r>
            <a:r>
              <a:rPr lang="en-US" altLang="ko-KR" sz="3200" dirty="0" err="1"/>
              <a:t>일본</a:t>
            </a:r>
            <a:r>
              <a:rPr lang="en-US" altLang="ko-KR" sz="3200" dirty="0"/>
              <a:t> </a:t>
            </a:r>
            <a:r>
              <a:rPr lang="en-US" altLang="ko-KR" sz="3200" dirty="0" err="1"/>
              <a:t>제국의</a:t>
            </a:r>
            <a:r>
              <a:rPr lang="en-US" altLang="ko-KR" sz="3200" dirty="0"/>
              <a:t> </a:t>
            </a:r>
            <a:r>
              <a:rPr lang="en-US" altLang="ko-KR" sz="3200" dirty="0" err="1" smtClean="0"/>
              <a:t>대원수</a:t>
            </a:r>
            <a:endParaRPr lang="en-US" altLang="ko-KR" sz="3200" dirty="0" smtClean="0"/>
          </a:p>
          <a:p>
            <a:endParaRPr lang="ko-KR" altLang="en-US" sz="30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43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 </a:t>
            </a:r>
            <a:r>
              <a:rPr lang="ko-KR" altLang="en-US" b="1" dirty="0" smtClean="0"/>
              <a:t>천황의 어원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171" y="0"/>
            <a:ext cx="3970829" cy="458724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69630" y="1370290"/>
            <a:ext cx="765516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일본 대내외에서는 내각총리대신을 실질적인 </a:t>
            </a:r>
            <a:r>
              <a:rPr lang="en-US" altLang="ko-KR" sz="3200" dirty="0"/>
              <a:t>'</a:t>
            </a:r>
            <a:r>
              <a:rPr lang="ko-KR" altLang="en-US" sz="3200" dirty="0"/>
              <a:t>일본의 국가원수</a:t>
            </a:r>
            <a:r>
              <a:rPr lang="en-US" altLang="ko-KR" sz="3200" dirty="0"/>
              <a:t>'</a:t>
            </a:r>
            <a:r>
              <a:rPr lang="ko-KR" altLang="en-US" sz="3200" dirty="0"/>
              <a:t>로 본다</a:t>
            </a:r>
            <a:r>
              <a:rPr lang="en-US" altLang="ko-KR" sz="3200" dirty="0"/>
              <a:t>. </a:t>
            </a:r>
            <a:r>
              <a:rPr lang="ko-KR" altLang="en-US" sz="3200" dirty="0"/>
              <a:t>해외에서도 천황을 일본의 상징적 국가원수로 보고 있다</a:t>
            </a:r>
            <a:r>
              <a:rPr lang="en-US" altLang="ko-KR" sz="3200" dirty="0"/>
              <a:t>. </a:t>
            </a:r>
            <a:r>
              <a:rPr lang="ko-KR" altLang="en-US" sz="3200" dirty="0"/>
              <a:t>과거 일본에서는 천황 외에도 황제</a:t>
            </a:r>
            <a:r>
              <a:rPr lang="en-US" altLang="ko-KR" sz="3200" dirty="0"/>
              <a:t>, </a:t>
            </a:r>
            <a:r>
              <a:rPr lang="ko-KR" altLang="en-US" sz="3200" dirty="0"/>
              <a:t>천자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미카도</a:t>
            </a:r>
            <a:r>
              <a:rPr lang="en-US" altLang="ko-KR" sz="3200" dirty="0"/>
              <a:t>(</a:t>
            </a:r>
            <a:r>
              <a:rPr lang="ko-KR" altLang="en-US" sz="3200" dirty="0"/>
              <a:t>帝みかど</a:t>
            </a:r>
            <a:r>
              <a:rPr lang="en-US" altLang="ko-KR" sz="3200" dirty="0"/>
              <a:t>) </a:t>
            </a:r>
            <a:r>
              <a:rPr lang="ko-KR" altLang="en-US" sz="3200" dirty="0"/>
              <a:t>등의 칭호가 통용됐으나 현재는 </a:t>
            </a:r>
            <a:r>
              <a:rPr lang="en-US" altLang="ko-KR" sz="3200" dirty="0"/>
              <a:t>'</a:t>
            </a:r>
            <a:r>
              <a:rPr lang="ko-KR" altLang="en-US" sz="3200" dirty="0"/>
              <a:t>천황</a:t>
            </a:r>
            <a:r>
              <a:rPr lang="en-US" altLang="ko-KR" sz="3200" dirty="0"/>
              <a:t>(</a:t>
            </a:r>
            <a:r>
              <a:rPr lang="ko-KR" altLang="en-US" sz="3200" dirty="0"/>
              <a:t>天皇</a:t>
            </a:r>
            <a:r>
              <a:rPr lang="en-US" altLang="ko-KR" sz="3200" dirty="0"/>
              <a:t>)'</a:t>
            </a:r>
            <a:r>
              <a:rPr lang="ko-KR" altLang="en-US" sz="3200" dirty="0"/>
              <a:t>으로 공식적인 명칭이 통일된 상태이다</a:t>
            </a:r>
            <a:r>
              <a:rPr lang="en-US" altLang="ko-KR" sz="3200" dirty="0"/>
              <a:t>.</a:t>
            </a:r>
            <a:endParaRPr lang="ko-KR" altLang="en-US" sz="3200" dirty="0"/>
          </a:p>
          <a:p>
            <a:endParaRPr lang="ko-KR" altLang="en-US" sz="30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39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ko-KR" altLang="en-US" b="1" dirty="0" smtClean="0"/>
              <a:t>고대일본의 </a:t>
            </a:r>
            <a:r>
              <a:rPr lang="ko-KR" altLang="en-US" b="1" dirty="0" err="1" smtClean="0"/>
              <a:t>천황제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0" y="0"/>
            <a:ext cx="4053840" cy="3108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0720" y="154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69630" y="1370290"/>
            <a:ext cx="765516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『</a:t>
            </a:r>
            <a:r>
              <a:rPr lang="ko-KR" altLang="en-US" sz="3200" dirty="0" err="1"/>
              <a:t>니혼쇼키</a:t>
            </a:r>
            <a:r>
              <a:rPr lang="en-US" altLang="ko-KR" sz="3200" dirty="0"/>
              <a:t>(</a:t>
            </a:r>
            <a:r>
              <a:rPr lang="ko-KR" altLang="en-US" sz="3200" dirty="0" smtClean="0"/>
              <a:t>日本書紀</a:t>
            </a:r>
            <a:r>
              <a:rPr lang="en-US" altLang="ko-KR" sz="3200" dirty="0"/>
              <a:t>)</a:t>
            </a:r>
            <a:r>
              <a:rPr lang="ko-KR" altLang="en-US" sz="3200" dirty="0" smtClean="0"/>
              <a:t>와 </a:t>
            </a:r>
            <a:r>
              <a:rPr lang="en-US" altLang="ko-KR" sz="3200" dirty="0"/>
              <a:t>『</a:t>
            </a:r>
            <a:r>
              <a:rPr lang="ko-KR" altLang="en-US" sz="3200" dirty="0"/>
              <a:t>고지키</a:t>
            </a:r>
            <a:r>
              <a:rPr lang="en-US" altLang="ko-KR" sz="3200" dirty="0"/>
              <a:t>(</a:t>
            </a:r>
            <a:r>
              <a:rPr lang="ko-KR" altLang="en-US" sz="3200" dirty="0" smtClean="0"/>
              <a:t>古事記</a:t>
            </a:r>
            <a:r>
              <a:rPr lang="en-US" altLang="ko-KR" sz="3200" dirty="0" smtClean="0"/>
              <a:t>)』</a:t>
            </a:r>
            <a:r>
              <a:rPr lang="ko-KR" altLang="en-US" sz="3200" dirty="0"/>
              <a:t>에는 기원전 </a:t>
            </a:r>
            <a:r>
              <a:rPr lang="en-US" altLang="ko-KR" sz="3200" dirty="0"/>
              <a:t>660</a:t>
            </a:r>
            <a:r>
              <a:rPr lang="ko-KR" altLang="en-US" sz="3200" dirty="0"/>
              <a:t>년 </a:t>
            </a:r>
            <a:r>
              <a:rPr lang="ko-KR" altLang="en-US" sz="3200" dirty="0" err="1"/>
              <a:t>진무천황</a:t>
            </a:r>
            <a:r>
              <a:rPr lang="en-US" altLang="ko-KR" sz="3200" dirty="0"/>
              <a:t>(</a:t>
            </a:r>
            <a:r>
              <a:rPr lang="ko-KR" altLang="en-US" sz="3200" dirty="0" err="1" smtClean="0"/>
              <a:t>神武天皇</a:t>
            </a:r>
            <a:r>
              <a:rPr lang="en-US" altLang="ko-KR" sz="3200" dirty="0" smtClean="0"/>
              <a:t>) </a:t>
            </a:r>
            <a:r>
              <a:rPr lang="ko-KR" altLang="en-US" sz="3200" dirty="0"/>
              <a:t>때부터 일본의 천황제가 시작된 것으로 기록되어 있다</a:t>
            </a:r>
            <a:r>
              <a:rPr lang="en-US" altLang="ko-KR" sz="3200" dirty="0" smtClean="0"/>
              <a:t>.</a:t>
            </a:r>
          </a:p>
          <a:p>
            <a:pPr fontAlgn="base"/>
            <a:endParaRPr lang="en-US" altLang="ko-KR" sz="3200" dirty="0"/>
          </a:p>
          <a:p>
            <a:pPr fontAlgn="base"/>
            <a:r>
              <a:rPr lang="ko-KR" altLang="en-US" sz="3200" dirty="0"/>
              <a:t>그러나 기록에 등장하는 천황의 계보에서 최초의 실존 천황은 </a:t>
            </a:r>
            <a:r>
              <a:rPr lang="ko-KR" altLang="en-US" sz="3200" dirty="0" err="1"/>
              <a:t>스이코천황</a:t>
            </a:r>
            <a:r>
              <a:rPr lang="en-US" altLang="ko-KR" sz="3200" dirty="0"/>
              <a:t>(</a:t>
            </a:r>
            <a:r>
              <a:rPr lang="ko-KR" altLang="en-US" sz="3200" dirty="0" smtClean="0"/>
              <a:t>推古天皇</a:t>
            </a:r>
            <a:r>
              <a:rPr lang="en-US" altLang="ko-KR" sz="3200" dirty="0" smtClean="0"/>
              <a:t>)</a:t>
            </a:r>
            <a:r>
              <a:rPr lang="ko-KR" altLang="en-US" sz="3200" dirty="0"/>
              <a:t>이다</a:t>
            </a:r>
            <a:r>
              <a:rPr lang="en-US" altLang="ko-KR" sz="3200" dirty="0" smtClean="0"/>
              <a:t>.</a:t>
            </a:r>
            <a:endParaRPr lang="ko-KR" altLang="en-US" sz="3200" dirty="0"/>
          </a:p>
          <a:p>
            <a:endParaRPr lang="ko-KR" altLang="en-US" sz="30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65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sp>
        <p:nvSpPr>
          <p:cNvPr id="9" name="직사각형 8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ko-KR" altLang="en-US" b="1" dirty="0" smtClean="0"/>
              <a:t>고대일본의 </a:t>
            </a:r>
            <a:r>
              <a:rPr lang="ko-KR" altLang="en-US" b="1" dirty="0" err="1" smtClean="0"/>
              <a:t>천황제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720" y="154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630" y="1370290"/>
            <a:ext cx="76551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 err="1"/>
              <a:t>덴무천황은</a:t>
            </a:r>
            <a:r>
              <a:rPr lang="ko-KR" altLang="en-US" sz="3200" dirty="0"/>
              <a:t> 스스로를 </a:t>
            </a:r>
            <a:r>
              <a:rPr lang="ko-KR" altLang="en-US" sz="3200" dirty="0" err="1"/>
              <a:t>아키쓰미카미</a:t>
            </a:r>
            <a:r>
              <a:rPr lang="en-US" altLang="ko-KR" sz="3200" dirty="0"/>
              <a:t>(</a:t>
            </a:r>
            <a:r>
              <a:rPr lang="ko-KR" altLang="en-US" sz="3200" dirty="0" err="1" smtClean="0"/>
              <a:t>現御神</a:t>
            </a:r>
            <a:r>
              <a:rPr lang="en-US" altLang="ko-KR" sz="3200" dirty="0" smtClean="0"/>
              <a:t>) </a:t>
            </a:r>
            <a:r>
              <a:rPr lang="ko-KR" altLang="en-US" sz="3200" dirty="0"/>
              <a:t>즉</a:t>
            </a:r>
            <a:r>
              <a:rPr lang="en-US" altLang="ko-KR" sz="3200" dirty="0"/>
              <a:t>, </a:t>
            </a:r>
            <a:r>
              <a:rPr lang="ko-KR" altLang="en-US" sz="3200" dirty="0"/>
              <a:t>신과 같은 존재로 신격화시켰다</a:t>
            </a:r>
            <a:r>
              <a:rPr lang="en-US" altLang="ko-KR" sz="3200" dirty="0"/>
              <a:t>. </a:t>
            </a:r>
            <a:r>
              <a:rPr lang="ko-KR" altLang="en-US" sz="3200" dirty="0"/>
              <a:t>또한 </a:t>
            </a:r>
            <a:r>
              <a:rPr lang="ko-KR" altLang="en-US" sz="3200" dirty="0" err="1"/>
              <a:t>이세신궁</a:t>
            </a:r>
            <a:r>
              <a:rPr lang="en-US" altLang="ko-KR" sz="3200" dirty="0"/>
              <a:t>(</a:t>
            </a:r>
            <a:r>
              <a:rPr lang="ko-KR" altLang="en-US" sz="3200" dirty="0" err="1" smtClean="0"/>
              <a:t>伊勢神宮</a:t>
            </a:r>
            <a:r>
              <a:rPr lang="en-US" altLang="ko-KR" sz="3200" dirty="0" smtClean="0"/>
              <a:t>)</a:t>
            </a:r>
            <a:r>
              <a:rPr lang="ko-KR" altLang="en-US" sz="3200" dirty="0"/>
              <a:t>을 </a:t>
            </a:r>
            <a:r>
              <a:rPr lang="ko-KR" altLang="en-US" sz="3200" dirty="0" err="1"/>
              <a:t>받들게해</a:t>
            </a:r>
            <a:r>
              <a:rPr lang="en-US" altLang="ko-KR" sz="3200" dirty="0"/>
              <a:t>, </a:t>
            </a:r>
            <a:r>
              <a:rPr lang="ko-KR" altLang="en-US" sz="3200" dirty="0"/>
              <a:t>이후 </a:t>
            </a:r>
            <a:r>
              <a:rPr lang="ko-KR" altLang="en-US" sz="3200" dirty="0" err="1"/>
              <a:t>이세신궁은</a:t>
            </a:r>
            <a:r>
              <a:rPr lang="ko-KR" altLang="en-US" sz="3200" dirty="0"/>
              <a:t> </a:t>
            </a:r>
            <a:r>
              <a:rPr lang="ko-KR" altLang="en-US" sz="3200" dirty="0" err="1"/>
              <a:t>천황가의</a:t>
            </a:r>
            <a:r>
              <a:rPr lang="ko-KR" altLang="en-US" sz="3200" dirty="0"/>
              <a:t> 가문 신 즉</a:t>
            </a:r>
            <a:r>
              <a:rPr lang="en-US" altLang="ko-KR" sz="3200" dirty="0"/>
              <a:t>, </a:t>
            </a:r>
            <a:r>
              <a:rPr lang="ko-KR" altLang="en-US" sz="3200" dirty="0"/>
              <a:t>우지가미</a:t>
            </a:r>
            <a:r>
              <a:rPr lang="en-US" altLang="ko-KR" sz="3200" dirty="0"/>
              <a:t>(</a:t>
            </a:r>
            <a:r>
              <a:rPr lang="ko-KR" altLang="en-US" sz="3200" dirty="0" smtClean="0"/>
              <a:t>氏神</a:t>
            </a:r>
            <a:r>
              <a:rPr lang="en-US" altLang="ko-KR" sz="3200" dirty="0" smtClean="0"/>
              <a:t>)</a:t>
            </a:r>
            <a:r>
              <a:rPr lang="ko-KR" altLang="en-US" sz="3200" dirty="0"/>
              <a:t>인 </a:t>
            </a:r>
            <a:r>
              <a:rPr lang="ko-KR" altLang="en-US" sz="3200" dirty="0" err="1"/>
              <a:t>아마테라스오미카미</a:t>
            </a:r>
            <a:r>
              <a:rPr lang="en-US" altLang="ko-KR" sz="3200" dirty="0"/>
              <a:t>(</a:t>
            </a:r>
            <a:r>
              <a:rPr lang="ko-KR" altLang="en-US" sz="3200" dirty="0" err="1"/>
              <a:t>天照大御神</a:t>
            </a:r>
            <a:r>
              <a:rPr lang="en-US" altLang="ko-KR" sz="3200" dirty="0" smtClean="0"/>
              <a:t>,)</a:t>
            </a:r>
            <a:r>
              <a:rPr lang="ko-KR" altLang="en-US" sz="3200" dirty="0"/>
              <a:t>를 섬기는 신사</a:t>
            </a:r>
            <a:r>
              <a:rPr lang="en-US" altLang="ko-KR" sz="3200" dirty="0"/>
              <a:t>(</a:t>
            </a:r>
            <a:r>
              <a:rPr lang="ko-KR" altLang="en-US" sz="3200" dirty="0" smtClean="0"/>
              <a:t>神社</a:t>
            </a:r>
            <a:r>
              <a:rPr lang="en-US" altLang="ko-KR" sz="3200" dirty="0" smtClean="0"/>
              <a:t>)</a:t>
            </a:r>
            <a:r>
              <a:rPr lang="ko-KR" altLang="en-US" sz="3200" dirty="0"/>
              <a:t>가 되었다</a:t>
            </a:r>
            <a:r>
              <a:rPr lang="en-US" altLang="ko-KR" sz="3200" dirty="0"/>
              <a:t>. </a:t>
            </a:r>
            <a:r>
              <a:rPr lang="ko-KR" altLang="en-US" sz="3200" dirty="0"/>
              <a:t>여기에 율령체제에서 스스로를 천황이라 규정했고</a:t>
            </a:r>
            <a:r>
              <a:rPr lang="en-US" altLang="ko-KR" sz="3200" dirty="0"/>
              <a:t>, </a:t>
            </a:r>
            <a:r>
              <a:rPr lang="ko-KR" altLang="en-US" sz="3200" dirty="0"/>
              <a:t>황후와 황태자도 확립하여 제도화했다</a:t>
            </a:r>
            <a:r>
              <a:rPr lang="en-US" altLang="ko-KR" sz="3200" dirty="0"/>
              <a:t>.</a:t>
            </a:r>
            <a:endParaRPr lang="ko-KR" altLang="en-US" sz="3200" dirty="0"/>
          </a:p>
          <a:p>
            <a:endParaRPr lang="ko-KR" altLang="en-US" sz="3000" dirty="0"/>
          </a:p>
          <a:p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429" y="0"/>
            <a:ext cx="3970829" cy="458724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467" y="1325563"/>
            <a:ext cx="1838751" cy="18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0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sp>
        <p:nvSpPr>
          <p:cNvPr id="9" name="직사각형 8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fontAlgn="base"/>
            <a:r>
              <a:rPr lang="ko-KR" altLang="en-US" b="1" dirty="0"/>
              <a:t>막부시대의 </a:t>
            </a:r>
            <a:r>
              <a:rPr lang="ko-KR" altLang="en-US" b="1" dirty="0" err="1"/>
              <a:t>천황제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720" y="154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09" y="0"/>
            <a:ext cx="4573691" cy="3495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630" y="1370290"/>
            <a:ext cx="76551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천황의 정치적 지위는 </a:t>
            </a:r>
            <a:r>
              <a:rPr lang="en-US" altLang="ko-KR" sz="3200" dirty="0"/>
              <a:t>12</a:t>
            </a:r>
            <a:r>
              <a:rPr lang="ko-KR" altLang="en-US" sz="3200" dirty="0"/>
              <a:t>세기 말 </a:t>
            </a:r>
            <a:r>
              <a:rPr lang="ko-KR" altLang="en-US" sz="3200" dirty="0" err="1"/>
              <a:t>가마쿠라</a:t>
            </a:r>
            <a:r>
              <a:rPr lang="ko-KR" altLang="en-US" sz="3200" dirty="0"/>
              <a:t> 막부시대에 들어서 더욱 약화되어 </a:t>
            </a:r>
            <a:r>
              <a:rPr lang="ko-KR" altLang="en-US" sz="3200" dirty="0" err="1"/>
              <a:t>천황권은</a:t>
            </a:r>
            <a:r>
              <a:rPr lang="ko-KR" altLang="en-US" sz="3200" dirty="0"/>
              <a:t> 일본의 </a:t>
            </a:r>
            <a:r>
              <a:rPr lang="ko-KR" altLang="en-US" sz="3200" dirty="0" err="1"/>
              <a:t>긴키</a:t>
            </a:r>
            <a:r>
              <a:rPr lang="en-US" altLang="ko-KR" sz="3200" dirty="0"/>
              <a:t>(</a:t>
            </a:r>
            <a:r>
              <a:rPr lang="ko-KR" altLang="en-US" sz="3200" dirty="0" smtClean="0"/>
              <a:t>近畿</a:t>
            </a:r>
            <a:r>
              <a:rPr lang="en-US" altLang="ko-KR" sz="3200" dirty="0" smtClean="0"/>
              <a:t>) </a:t>
            </a:r>
            <a:r>
              <a:rPr lang="ko-KR" altLang="en-US" sz="3200" dirty="0"/>
              <a:t>지역을 포함한 </a:t>
            </a:r>
            <a:r>
              <a:rPr lang="ko-KR" altLang="en-US" sz="3200" dirty="0" err="1"/>
              <a:t>서일본</a:t>
            </a:r>
            <a:r>
              <a:rPr lang="en-US" altLang="ko-KR" sz="3200" dirty="0"/>
              <a:t>(</a:t>
            </a:r>
            <a:r>
              <a:rPr lang="ko-KR" altLang="en-US" sz="3200" dirty="0" err="1"/>
              <a:t>西日本</a:t>
            </a:r>
            <a:r>
              <a:rPr lang="en-US" altLang="ko-KR" sz="3200" dirty="0"/>
              <a:t>) </a:t>
            </a:r>
            <a:r>
              <a:rPr lang="ko-KR" altLang="en-US" sz="3200" dirty="0"/>
              <a:t>지역에만 영향력을 행사했고</a:t>
            </a:r>
            <a:r>
              <a:rPr lang="en-US" altLang="ko-KR" sz="3200" dirty="0"/>
              <a:t>, </a:t>
            </a:r>
            <a:r>
              <a:rPr lang="ko-KR" altLang="en-US" sz="3200" dirty="0"/>
              <a:t>동일본</a:t>
            </a:r>
            <a:r>
              <a:rPr lang="en-US" altLang="ko-KR" sz="3200" dirty="0"/>
              <a:t>(</a:t>
            </a:r>
            <a:r>
              <a:rPr lang="ko-KR" altLang="en-US" sz="3200" dirty="0"/>
              <a:t>東日本</a:t>
            </a:r>
            <a:r>
              <a:rPr lang="en-US" altLang="ko-KR" sz="3200" dirty="0"/>
              <a:t>) </a:t>
            </a:r>
            <a:r>
              <a:rPr lang="ko-KR" altLang="en-US" sz="3200" dirty="0"/>
              <a:t>지역은 </a:t>
            </a:r>
            <a:r>
              <a:rPr lang="ko-KR" altLang="en-US" sz="3200" dirty="0" err="1"/>
              <a:t>가마쿠라</a:t>
            </a:r>
            <a:r>
              <a:rPr lang="ko-KR" altLang="en-US" sz="3200" dirty="0"/>
              <a:t> 막부가 지배권을 행사했다</a:t>
            </a:r>
            <a:r>
              <a:rPr lang="en-US" altLang="ko-KR" sz="3200" dirty="0"/>
              <a:t>.</a:t>
            </a:r>
            <a:endParaRPr lang="ko-KR" altLang="en-US" sz="3200" dirty="0"/>
          </a:p>
          <a:p>
            <a:endParaRPr lang="ko-KR" altLang="en-US" sz="30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96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sp>
        <p:nvSpPr>
          <p:cNvPr id="9" name="직사각형 8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fontAlgn="base"/>
            <a:r>
              <a:rPr lang="ko-KR" altLang="en-US" b="1" dirty="0"/>
              <a:t>막부시대의 </a:t>
            </a:r>
            <a:r>
              <a:rPr lang="ko-KR" altLang="en-US" b="1" dirty="0" err="1"/>
              <a:t>천황제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720" y="154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630" y="1370290"/>
            <a:ext cx="765516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 err="1"/>
              <a:t>무로마치시대에</a:t>
            </a:r>
            <a:r>
              <a:rPr lang="ko-KR" altLang="en-US" sz="3200" dirty="0"/>
              <a:t> 막강했던 장군의 지배력이 약화되고 전국의 </a:t>
            </a:r>
            <a:r>
              <a:rPr lang="ko-KR" altLang="en-US" sz="3200" dirty="0" err="1"/>
              <a:t>군웅들이</a:t>
            </a:r>
            <a:r>
              <a:rPr lang="ko-KR" altLang="en-US" sz="3200" dirty="0"/>
              <a:t> 할거한 전국시대</a:t>
            </a:r>
            <a:r>
              <a:rPr lang="en-US" altLang="ko-KR" sz="3200" dirty="0"/>
              <a:t>(</a:t>
            </a:r>
            <a:r>
              <a:rPr lang="ko-KR" altLang="en-US" sz="3200" dirty="0" smtClean="0"/>
              <a:t>戦国時代</a:t>
            </a:r>
            <a:r>
              <a:rPr lang="en-US" altLang="ko-KR" sz="3200" dirty="0" smtClean="0"/>
              <a:t>)</a:t>
            </a:r>
            <a:r>
              <a:rPr lang="ko-KR" altLang="en-US" sz="3200" dirty="0"/>
              <a:t>에는 천황의 권위는 더욱 상실되었다</a:t>
            </a:r>
            <a:r>
              <a:rPr lang="en-US" altLang="ko-KR" sz="3200" dirty="0"/>
              <a:t>. </a:t>
            </a:r>
            <a:r>
              <a:rPr lang="ko-KR" altLang="en-US" sz="3200" dirty="0"/>
              <a:t>전국을 통합한 오다 </a:t>
            </a:r>
            <a:r>
              <a:rPr lang="ko-KR" altLang="en-US" sz="3200" dirty="0" err="1"/>
              <a:t>노부나가</a:t>
            </a:r>
            <a:r>
              <a:rPr lang="en-US" altLang="ko-KR" sz="3200" dirty="0"/>
              <a:t>(</a:t>
            </a:r>
            <a:r>
              <a:rPr lang="ko-KR" altLang="en-US" sz="3200" dirty="0" smtClean="0"/>
              <a:t>織田信長</a:t>
            </a:r>
            <a:r>
              <a:rPr lang="en-US" altLang="ko-KR" sz="3200" dirty="0" smtClean="0"/>
              <a:t>)</a:t>
            </a:r>
            <a:r>
              <a:rPr lang="ko-KR" altLang="en-US" sz="3200" dirty="0"/>
              <a:t>와 </a:t>
            </a:r>
            <a:r>
              <a:rPr lang="ko-KR" altLang="en-US" sz="3200" dirty="0" err="1"/>
              <a:t>도요토미</a:t>
            </a:r>
            <a:r>
              <a:rPr lang="ko-KR" altLang="en-US" sz="3200" dirty="0"/>
              <a:t> </a:t>
            </a:r>
            <a:r>
              <a:rPr lang="ko-KR" altLang="en-US" sz="3200" dirty="0" err="1"/>
              <a:t>히데요시</a:t>
            </a:r>
            <a:r>
              <a:rPr lang="en-US" altLang="ko-KR" sz="3200" dirty="0"/>
              <a:t>(</a:t>
            </a:r>
            <a:r>
              <a:rPr lang="ko-KR" altLang="en-US" sz="3200" dirty="0" err="1" smtClean="0"/>
              <a:t>豊臣秀吉</a:t>
            </a:r>
            <a:r>
              <a:rPr lang="en-US" altLang="ko-KR" sz="3200" dirty="0" smtClean="0"/>
              <a:t>)</a:t>
            </a:r>
            <a:r>
              <a:rPr lang="ko-KR" altLang="en-US" sz="3200" dirty="0"/>
              <a:t>는 지배를 정당화하기 위해 천황의 권위를 이용했다</a:t>
            </a:r>
            <a:r>
              <a:rPr lang="en-US" altLang="ko-KR" sz="3200" dirty="0"/>
              <a:t>.</a:t>
            </a:r>
            <a:endParaRPr lang="ko-KR" altLang="en-US" sz="3200" dirty="0"/>
          </a:p>
          <a:p>
            <a:endParaRPr lang="ko-KR" altLang="en-US" sz="3000" dirty="0"/>
          </a:p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080" y="0"/>
            <a:ext cx="3366680" cy="32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sp>
        <p:nvSpPr>
          <p:cNvPr id="9" name="직사각형 8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fontAlgn="base"/>
            <a:r>
              <a:rPr lang="ko-KR" altLang="en-US" b="1" dirty="0"/>
              <a:t>막부시대의 </a:t>
            </a:r>
            <a:r>
              <a:rPr lang="ko-KR" altLang="en-US" b="1" dirty="0" err="1"/>
              <a:t>천황제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720" y="154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630" y="1370290"/>
            <a:ext cx="78784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에도 막부 때의 실질적인 군주는 막부의 장군이었다고 할 수 있다</a:t>
            </a:r>
            <a:r>
              <a:rPr lang="en-US" altLang="ko-KR" sz="3200" dirty="0"/>
              <a:t>. </a:t>
            </a:r>
            <a:r>
              <a:rPr lang="ko-KR" altLang="en-US" sz="3200" dirty="0" err="1"/>
              <a:t>에도시대는</a:t>
            </a:r>
            <a:r>
              <a:rPr lang="ko-KR" altLang="en-US" sz="3200" dirty="0"/>
              <a:t> 기본적으로 각 번</a:t>
            </a:r>
            <a:r>
              <a:rPr lang="en-US" altLang="ko-KR" sz="3200" dirty="0"/>
              <a:t>(</a:t>
            </a:r>
            <a:r>
              <a:rPr lang="ko-KR" altLang="en-US" sz="3200" dirty="0" smtClean="0"/>
              <a:t>藩</a:t>
            </a:r>
            <a:r>
              <a:rPr lang="en-US" altLang="ko-KR" sz="3200" dirty="0" smtClean="0"/>
              <a:t>)</a:t>
            </a:r>
            <a:r>
              <a:rPr lang="ko-KR" altLang="en-US" sz="3200" dirty="0"/>
              <a:t>마다 봉건 영주인 </a:t>
            </a:r>
            <a:r>
              <a:rPr lang="ko-KR" altLang="en-US" sz="3200" dirty="0" err="1"/>
              <a:t>다이묘</a:t>
            </a:r>
            <a:r>
              <a:rPr lang="en-US" altLang="ko-KR" sz="3200" dirty="0"/>
              <a:t>(</a:t>
            </a:r>
            <a:r>
              <a:rPr lang="ko-KR" altLang="en-US" sz="3200" dirty="0" smtClean="0"/>
              <a:t>大名</a:t>
            </a:r>
            <a:r>
              <a:rPr lang="en-US" altLang="ko-KR" sz="3200" dirty="0" smtClean="0"/>
              <a:t>)</a:t>
            </a:r>
            <a:r>
              <a:rPr lang="ko-KR" altLang="en-US" sz="3200" dirty="0"/>
              <a:t>에 의한 독자적 지배 체제가 운영된 시기였다</a:t>
            </a:r>
            <a:r>
              <a:rPr lang="en-US" altLang="ko-KR" sz="3200" dirty="0"/>
              <a:t>. </a:t>
            </a:r>
            <a:r>
              <a:rPr lang="ko-KR" altLang="en-US" sz="3200" dirty="0"/>
              <a:t>따라서 천황이 거주하고 있던 </a:t>
            </a:r>
            <a:r>
              <a:rPr lang="ko-KR" altLang="en-US" sz="3200" dirty="0" err="1"/>
              <a:t>긴키</a:t>
            </a:r>
            <a:r>
              <a:rPr lang="ko-KR" altLang="en-US" sz="3200" dirty="0"/>
              <a:t> 지역을 제외한 일본 각지의 일본인들에게 천황의 존재는 거의 미지의 존재였다</a:t>
            </a:r>
            <a:r>
              <a:rPr lang="en-US" altLang="ko-KR" sz="3200" dirty="0"/>
              <a:t>. </a:t>
            </a:r>
            <a:r>
              <a:rPr lang="ko-KR" altLang="en-US" sz="3200" dirty="0"/>
              <a:t>따라서 일본이 천황국가라는 의식은 </a:t>
            </a:r>
            <a:r>
              <a:rPr lang="ko-KR" altLang="en-US" sz="3200" dirty="0" smtClean="0"/>
              <a:t>더욱 더          배양될 </a:t>
            </a:r>
            <a:r>
              <a:rPr lang="ko-KR" altLang="en-US" sz="3200" dirty="0"/>
              <a:t>수 없는 시대였다</a:t>
            </a:r>
            <a:r>
              <a:rPr lang="en-US" altLang="ko-KR" sz="3200" dirty="0"/>
              <a:t>.</a:t>
            </a:r>
            <a:endParaRPr lang="ko-KR" altLang="en-US" sz="3200" dirty="0"/>
          </a:p>
          <a:p>
            <a:endParaRPr lang="ko-KR" altLang="en-US" sz="3000" dirty="0"/>
          </a:p>
          <a:p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429" y="0"/>
            <a:ext cx="3970829" cy="458724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50" y="135039"/>
            <a:ext cx="3517563" cy="397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879</Words>
  <Application>Microsoft Office PowerPoint</Application>
  <PresentationFormat>와이드스크린</PresentationFormat>
  <Paragraphs>60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4" baseType="lpstr">
      <vt:lpstr>맑은 고딕</vt:lpstr>
      <vt:lpstr>Arial</vt:lpstr>
      <vt:lpstr>Office 테마</vt:lpstr>
      <vt:lpstr>일본의 천황제</vt:lpstr>
      <vt:lpstr>목차</vt:lpstr>
      <vt:lpstr> 천황의 어원</vt:lpstr>
      <vt:lpstr> 천황의 어원</vt:lpstr>
      <vt:lpstr>고대일본의 천황제</vt:lpstr>
      <vt:lpstr>고대일본의 천황제</vt:lpstr>
      <vt:lpstr>막부시대의 천황제</vt:lpstr>
      <vt:lpstr>막부시대의 천황제</vt:lpstr>
      <vt:lpstr>막부시대의 천황제</vt:lpstr>
      <vt:lpstr>존왕사상, 18세기의 천황제</vt:lpstr>
      <vt:lpstr>존왕사상, 18세기의 천황제</vt:lpstr>
      <vt:lpstr>존왕사상, 18세기의 천황제</vt:lpstr>
      <vt:lpstr>입헌전제군주기의 천황제</vt:lpstr>
      <vt:lpstr>입헌전제군주기의 천황제</vt:lpstr>
      <vt:lpstr>현대의 상징천황제</vt:lpstr>
      <vt:lpstr>현대의 상징천황제</vt:lpstr>
      <vt:lpstr>현대의 상징천황제</vt:lpstr>
      <vt:lpstr>그 외의 천황제 정보</vt:lpstr>
      <vt:lpstr>그 외의 천황제 정보</vt:lpstr>
      <vt:lpstr>그 외의 천황제 정보</vt:lpstr>
      <vt:lpstr>일본의 천황제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천황제</dc:title>
  <dc:creator>USER</dc:creator>
  <cp:lastModifiedBy>USER</cp:lastModifiedBy>
  <cp:revision>10</cp:revision>
  <dcterms:created xsi:type="dcterms:W3CDTF">2020-09-25T13:01:16Z</dcterms:created>
  <dcterms:modified xsi:type="dcterms:W3CDTF">2020-09-25T14:18:42Z</dcterms:modified>
</cp:coreProperties>
</file>