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6" r:id="rId14"/>
    <p:sldId id="270" r:id="rId15"/>
    <p:sldId id="281" r:id="rId16"/>
    <p:sldId id="282" r:id="rId17"/>
    <p:sldId id="283" r:id="rId18"/>
    <p:sldId id="284" r:id="rId19"/>
    <p:sldId id="285" r:id="rId20"/>
    <p:sldId id="287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8" r:id="rId30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5DBF9A"/>
    <a:srgbClr val="EE4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55DED-9C24-4BDC-9149-071C6E7609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FB4F806-3B00-431F-9394-C50A638A00EB}" type="pres">
      <dgm:prSet presAssocID="{D4855DED-9C24-4BDC-9149-071C6E76093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1601973-5221-4186-91D8-9EC608D06A75}" type="presOf" srcId="{D4855DED-9C24-4BDC-9149-071C6E760933}" destId="{FFB4F806-3B00-431F-9394-C50A638A00EB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B1961A-C55A-41FC-B37B-4CC864E43DB1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D4F816-E017-42AB-9AB5-DC537F373438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dirty="0"/>
              <a:t>마스터 텍스트 스타일을 편집하려면 클릭하세요.</a:t>
            </a:r>
            <a:endParaRPr lang="en-US" dirty="0"/>
          </a:p>
          <a:p>
            <a:pPr lvl="1" rtl="0"/>
            <a:r>
              <a:rPr lang="ko" dirty="0"/>
              <a:t>둘째 수준</a:t>
            </a:r>
          </a:p>
          <a:p>
            <a:pPr lvl="2" rtl="0"/>
            <a:r>
              <a:rPr lang="ko" dirty="0"/>
              <a:t>셋째 수준</a:t>
            </a:r>
          </a:p>
          <a:p>
            <a:pPr lvl="3" rtl="0"/>
            <a:r>
              <a:rPr lang="ko" dirty="0"/>
              <a:t>넷째 수준</a:t>
            </a:r>
          </a:p>
          <a:p>
            <a:pPr lvl="4" rtl="0"/>
            <a:r>
              <a:rPr lang="ko" dirty="0"/>
              <a:t>다섯째 수준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 useBgFill="1">
        <p:nvSpPr>
          <p:cNvPr id="10" name="직사각형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직사각형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직사각형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직선 연결선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</a:lstStyle>
          <a:p>
            <a:pPr rtl="0"/>
            <a:r>
              <a:rPr lang="ko" dirty="0"/>
              <a:t>마스터 제목 스타일</a:t>
            </a:r>
            <a:br>
              <a:rPr lang="en-US" altLang="ko" dirty="0"/>
            </a:br>
            <a:r>
              <a:rPr lang="ko" dirty="0"/>
              <a:t>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2B7AEB-46DA-4D95-96F7-3488A70A33B2}" type="datetime1">
              <a:rPr lang="ko-KR" altLang="en-US" smtClean="0"/>
              <a:t>2020-09-28</a:t>
            </a:fld>
            <a:endParaRPr lang="en-US" dirty="0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D842A2B-4448-4F7B-A6E1-E0ED5D96CA93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FCDDB4F3-9586-4F56-A13E-122DC631DC70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FC535BA-8F02-4DA4-A8C7-32C2D9225147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 useBgFill="1">
        <p:nvSpPr>
          <p:cNvPr id="23" name="직사각형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직사각형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직사각형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</a:lstStyle>
          <a:p>
            <a:pPr rtl="0"/>
            <a:r>
              <a:rPr lang="ko" dirty="0"/>
              <a:t>마스터 제목 스타일</a:t>
            </a:r>
            <a:br>
              <a:rPr lang="en-US" altLang="ko" dirty="0"/>
            </a:br>
            <a:r>
              <a:rPr lang="ko" dirty="0"/>
              <a:t>편집</a:t>
            </a:r>
            <a:endParaRPr 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</a:lstStyle>
          <a:p>
            <a:fld id="{E101F638-8C2E-46B1-9F26-37F308A01BF9}" type="datetime1">
              <a:rPr lang="ko-KR" altLang="en-US" smtClean="0"/>
              <a:t>2020-09-28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1BD0CE4-EF26-4C58-AEB8-072F7A6A7B8F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ko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FC2528C-935B-4FB0-B4EC-253F311A0977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4E66A9D4-635C-4467-BAF4-FE7E01DC3A99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3801C33-B4DC-492F-80FB-178F2DB6ED1F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" dirty="0"/>
              <a:t>마스터 텍스트 스타일을</a:t>
            </a:r>
            <a:br>
              <a:rPr lang="en-US" altLang="ko" dirty="0"/>
            </a:br>
            <a:r>
              <a:rPr lang="ko" dirty="0"/>
              <a:t>편집하려면 클릭하세요.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0A915E4-301A-464F-AF45-82AC0E946985}" type="datetime1">
              <a:rPr lang="ko-KR" altLang="en-US" smtClean="0"/>
              <a:t>2020-09-28</a:t>
            </a:fld>
            <a:endParaRPr 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04B2D21-23E5-4D91-BE03-7B0A05B7606A}" type="datetime1">
              <a:rPr lang="ko-KR" altLang="en-US" smtClean="0"/>
              <a:t>2020-09-28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</a:lstStyle>
          <a:p>
            <a:pPr algn="l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" dirty="0"/>
              <a:t>마스터 텍스트 스타일을</a:t>
            </a:r>
            <a:br>
              <a:rPr lang="en-US" altLang="ko" dirty="0"/>
            </a:br>
            <a:r>
              <a:rPr lang="ko" dirty="0"/>
              <a:t>편집하려면 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직사각형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직사각형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5F7E917-AB89-4B71-86E4-1399E0096E2B}" type="datetime1">
              <a:rPr lang="ko-KR" altLang="en-US" smtClean="0"/>
              <a:t>2020-09-28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0l8s4Vz6B0E5GpaSFgQsTloI5nGFoMez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DGUHby5YA?feature=oembed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Dso_vpAYMM?feature=oembed" TargetMode="Externa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물, 테이블, 앉아있는, 대형이(가) 표시된 사진&#10;&#10;자동 생성된 설명">
            <a:extLst>
              <a:ext uri="{FF2B5EF4-FFF2-40B4-BE49-F238E27FC236}">
                <a16:creationId xmlns:a16="http://schemas.microsoft.com/office/drawing/2014/main" id="{6EDEF64C-9087-43E5-9D31-B77BB163B0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4" name="직사각형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직사각형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4" y="2331248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3000" dirty="0">
                <a:solidFill>
                  <a:schemeClr val="tx1"/>
                </a:solidFill>
              </a:rPr>
              <a:t>일본의 의식주문화의 특징</a:t>
            </a:r>
            <a:endParaRPr lang="ko" sz="3000" dirty="0">
              <a:solidFill>
                <a:schemeClr val="tx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3711299"/>
            <a:ext cx="4775075" cy="70582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000" b="0" i="0" dirty="0">
                <a:solidFill>
                  <a:srgbClr val="000000"/>
                </a:solidFill>
                <a:effectLst/>
                <a:latin typeface="Noto Sans"/>
              </a:rPr>
              <a:t>日本の衣食住文化</a:t>
            </a:r>
            <a:endParaRPr lang="en-US" altLang="ja-JP" sz="2000" b="0" i="0" dirty="0">
              <a:solidFill>
                <a:srgbClr val="000000"/>
              </a:solidFill>
              <a:effectLst/>
              <a:latin typeface="Noto Sans"/>
            </a:endParaRPr>
          </a:p>
          <a:p>
            <a:pPr rtl="0"/>
            <a:r>
              <a:rPr lang="en-US" altLang="ko" sz="2000" dirty="0">
                <a:solidFill>
                  <a:srgbClr val="000000"/>
                </a:solidFill>
                <a:latin typeface="Noto Sans"/>
              </a:rPr>
              <a:t>22001905 </a:t>
            </a:r>
            <a:r>
              <a:rPr lang="ko-KR" altLang="en-US" sz="2000" dirty="0">
                <a:solidFill>
                  <a:srgbClr val="000000"/>
                </a:solidFill>
                <a:latin typeface="Noto Sans"/>
              </a:rPr>
              <a:t>정주용</a:t>
            </a:r>
            <a:endParaRPr lang="ko" sz="2000" dirty="0">
              <a:solidFill>
                <a:schemeClr val="tx1"/>
              </a:solidFill>
            </a:endParaRP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5467995A-C966-40D2-95AB-06B97BD9C6CE}"/>
              </a:ext>
            </a:extLst>
          </p:cNvPr>
          <p:cNvSpPr/>
          <p:nvPr/>
        </p:nvSpPr>
        <p:spPr>
          <a:xfrm>
            <a:off x="8659573" y="405087"/>
            <a:ext cx="3376694" cy="179528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일본의 의식주문화에 대해 알아볼까요</a:t>
            </a:r>
            <a:r>
              <a:rPr lang="en-US" altLang="ko-K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algn="ctr"/>
            <a:endParaRPr lang="en-US" altLang="ko-K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2000" b="0" i="0" dirty="0">
                <a:solidFill>
                  <a:schemeClr val="accent1"/>
                </a:solidFill>
                <a:effectLst/>
                <a:latin typeface="Noto Sans"/>
              </a:rPr>
              <a:t>日本</a:t>
            </a:r>
            <a:r>
              <a:rPr lang="ja-JP" altLang="en-US" sz="2000" dirty="0">
                <a:solidFill>
                  <a:srgbClr val="FF0000"/>
                </a:solidFill>
              </a:rPr>
              <a:t>の衣食住文化について見てみましょう。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13" name="그림 12" descr="옅은이(가) 표시된 사진&#10;&#10;자동 생성된 설명">
            <a:extLst>
              <a:ext uri="{FF2B5EF4-FFF2-40B4-BE49-F238E27FC236}">
                <a16:creationId xmlns:a16="http://schemas.microsoft.com/office/drawing/2014/main" id="{8A7B0A5A-E70F-42ED-8EA9-864052F65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5" y="2420912"/>
            <a:ext cx="4632683" cy="41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666565" y="1604626"/>
            <a:ext cx="7434823" cy="4805699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⑧ </a:t>
            </a:r>
            <a:r>
              <a:rPr lang="ko-KR" altLang="en-US" sz="1500" b="1" dirty="0">
                <a:solidFill>
                  <a:schemeClr val="tx1"/>
                </a:solidFill>
              </a:rPr>
              <a:t>에도시대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ja-JP" altLang="en-US" sz="1500" b="1" dirty="0">
                <a:solidFill>
                  <a:schemeClr val="tx1"/>
                </a:solidFill>
              </a:rPr>
              <a:t>江戸</a:t>
            </a:r>
            <a:r>
              <a:rPr lang="en-US" altLang="ja-JP" sz="1500" b="1" dirty="0">
                <a:solidFill>
                  <a:schemeClr val="tx1"/>
                </a:solidFill>
              </a:rPr>
              <a:t>)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1500" dirty="0">
                <a:solidFill>
                  <a:schemeClr val="tx1"/>
                </a:solidFill>
              </a:rPr>
              <a:t> </a:t>
            </a:r>
            <a:r>
              <a:rPr lang="ko-KR" altLang="en-US" sz="1500" dirty="0" err="1">
                <a:solidFill>
                  <a:schemeClr val="tx1"/>
                </a:solidFill>
              </a:rPr>
              <a:t>이에야스</a:t>
            </a:r>
            <a:r>
              <a:rPr lang="en-US" altLang="ko-KR" sz="1500" dirty="0">
                <a:solidFill>
                  <a:schemeClr val="tx1"/>
                </a:solidFill>
              </a:rPr>
              <a:t>(</a:t>
            </a:r>
            <a:r>
              <a:rPr lang="ja-JP" altLang="en-US" sz="1500" dirty="0">
                <a:solidFill>
                  <a:schemeClr val="tx1"/>
                </a:solidFill>
              </a:rPr>
              <a:t>徳川家康</a:t>
            </a:r>
            <a:r>
              <a:rPr lang="en-US" altLang="ja-JP" sz="1500" dirty="0">
                <a:solidFill>
                  <a:schemeClr val="tx1"/>
                </a:solidFill>
              </a:rPr>
              <a:t>)</a:t>
            </a:r>
            <a:r>
              <a:rPr lang="ko-KR" altLang="en-US" sz="1500" dirty="0">
                <a:solidFill>
                  <a:schemeClr val="tx1"/>
                </a:solidFill>
              </a:rPr>
              <a:t>가 </a:t>
            </a:r>
            <a:r>
              <a:rPr lang="en-US" altLang="ko-KR" sz="1500" dirty="0">
                <a:solidFill>
                  <a:schemeClr val="tx1"/>
                </a:solidFill>
              </a:rPr>
              <a:t>1603</a:t>
            </a:r>
            <a:r>
              <a:rPr lang="ko-KR" altLang="en-US" sz="1500" dirty="0">
                <a:solidFill>
                  <a:schemeClr val="tx1"/>
                </a:solidFill>
              </a:rPr>
              <a:t>년 에도</a:t>
            </a:r>
            <a:r>
              <a:rPr lang="en-US" altLang="ko-KR" sz="1500" dirty="0">
                <a:solidFill>
                  <a:schemeClr val="tx1"/>
                </a:solidFill>
              </a:rPr>
              <a:t>(</a:t>
            </a:r>
            <a:r>
              <a:rPr lang="ja-JP" altLang="en-US" sz="1500" dirty="0">
                <a:solidFill>
                  <a:schemeClr val="tx1"/>
                </a:solidFill>
              </a:rPr>
              <a:t>江戸</a:t>
            </a:r>
            <a:r>
              <a:rPr lang="en-US" altLang="ja-JP" sz="1500" dirty="0">
                <a:solidFill>
                  <a:schemeClr val="tx1"/>
                </a:solidFill>
              </a:rPr>
              <a:t>)</a:t>
            </a:r>
            <a:r>
              <a:rPr lang="ko-KR" altLang="en-US" sz="1500" dirty="0">
                <a:solidFill>
                  <a:schemeClr val="tx1"/>
                </a:solidFill>
              </a:rPr>
              <a:t>에 막부 설치</a:t>
            </a:r>
            <a:r>
              <a:rPr lang="en-US" altLang="ko-KR" sz="1500" dirty="0">
                <a:solidFill>
                  <a:schemeClr val="tx1"/>
                </a:solidFill>
              </a:rPr>
              <a:t>~1867</a:t>
            </a:r>
            <a:r>
              <a:rPr lang="ko-KR" altLang="en-US" sz="1500" dirty="0">
                <a:solidFill>
                  <a:schemeClr val="tx1"/>
                </a:solidFill>
              </a:rPr>
              <a:t>년</a:t>
            </a:r>
            <a:br>
              <a:rPr lang="en-US" altLang="ko-KR" sz="1500" dirty="0">
                <a:solidFill>
                  <a:schemeClr val="tx1"/>
                </a:solidFill>
              </a:rPr>
            </a:br>
            <a:br>
              <a:rPr lang="en-US" altLang="ko-KR" sz="1500" b="1" dirty="0">
                <a:solidFill>
                  <a:schemeClr val="tx1"/>
                </a:solidFill>
              </a:rPr>
            </a:b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소쿠타이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이칸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스이칸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 등등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왕족과 귀족 계통의 복식 </a:t>
            </a:r>
            <a:r>
              <a:rPr lang="en-US" altLang="ko-KR" sz="15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과거와 마찬가지로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소쿠타이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이칸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스이칸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서민과 무가의 복식 </a:t>
            </a:r>
            <a:r>
              <a:rPr lang="en-US" altLang="ko-KR" sz="15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하타타레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다이몬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스오우는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 물론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가미시모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하오리</a:t>
            </a:r>
            <a:r>
              <a:rPr lang="en-US" altLang="ko-KR" sz="15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하카마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무사의 대표적인 예복 </a:t>
            </a:r>
            <a:r>
              <a:rPr lang="en-US" altLang="ko-KR" sz="15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가미시모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500" b="1" i="0" dirty="0" err="1">
                <a:solidFill>
                  <a:schemeClr val="tx1"/>
                </a:solidFill>
                <a:effectLst/>
                <a:latin typeface="Open Sans"/>
              </a:rPr>
              <a:t>가타기누와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b="1" i="0" dirty="0" err="1">
                <a:solidFill>
                  <a:schemeClr val="tx1"/>
                </a:solidFill>
                <a:effectLst/>
                <a:latin typeface="Open Sans"/>
              </a:rPr>
              <a:t>하카마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15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같은 천으로 만든 한 벌 옷으로 어깨가 과장되게 확장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예복용 </a:t>
            </a:r>
            <a:r>
              <a:rPr lang="ko-KR" altLang="en-US" sz="1500" b="1" i="0" dirty="0" err="1">
                <a:solidFill>
                  <a:schemeClr val="tx1"/>
                </a:solidFill>
                <a:effectLst/>
                <a:latin typeface="Open Sans"/>
              </a:rPr>
              <a:t>가미시모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15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짙은 색으로 염색한 민무늬 마직물로 </a:t>
            </a:r>
            <a:r>
              <a:rPr lang="ko-KR" altLang="en-US" sz="1500" i="0" dirty="0" err="1">
                <a:solidFill>
                  <a:schemeClr val="tx1"/>
                </a:solidFill>
                <a:effectLst/>
                <a:latin typeface="Open Sans"/>
              </a:rPr>
              <a:t>만듬</a:t>
            </a:r>
            <a:endParaRPr lang="en-US" altLang="ko-KR" sz="15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5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500" i="0" dirty="0">
                <a:solidFill>
                  <a:schemeClr val="tx1"/>
                </a:solidFill>
                <a:effectLst/>
                <a:latin typeface="Open Sans"/>
              </a:rPr>
              <a:t>일부 다이묘나 쇼군 중에는 금란과 같은 고급 옷감을 사용</a:t>
            </a:r>
            <a:endParaRPr lang="en-US" altLang="ko-KR" sz="1500" i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654800"/>
            <a:ext cx="2743794" cy="47053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940470" y="5910249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</a:rPr>
              <a:t>에도 시대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D470CC-0A73-4848-A82A-B3DB635D2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1" y="2038492"/>
            <a:ext cx="2571750" cy="3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666565" y="1604626"/>
            <a:ext cx="7434823" cy="4805699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⑨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근 현대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ja-JP" sz="1400" dirty="0">
                <a:solidFill>
                  <a:schemeClr val="tx1"/>
                </a:solidFill>
              </a:rPr>
              <a:t>1868</a:t>
            </a:r>
            <a:r>
              <a:rPr lang="ko-KR" altLang="en-US" sz="1400" dirty="0">
                <a:solidFill>
                  <a:schemeClr val="tx1"/>
                </a:solidFill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</a:rPr>
              <a:t>4</a:t>
            </a:r>
            <a:r>
              <a:rPr lang="ko-KR" altLang="en-US" sz="1400" dirty="0">
                <a:solidFill>
                  <a:schemeClr val="tx1"/>
                </a:solidFill>
              </a:rPr>
              <a:t>월 </a:t>
            </a:r>
            <a:r>
              <a:rPr lang="en-US" altLang="ko-KR" sz="1400" dirty="0">
                <a:solidFill>
                  <a:schemeClr val="tx1"/>
                </a:solidFill>
              </a:rPr>
              <a:t>6</a:t>
            </a:r>
            <a:r>
              <a:rPr lang="ko-KR" altLang="en-US" sz="1400" dirty="0">
                <a:solidFill>
                  <a:schemeClr val="tx1"/>
                </a:solidFill>
              </a:rPr>
              <a:t>일 </a:t>
            </a:r>
            <a:r>
              <a:rPr lang="ko-KR" altLang="en-US" sz="1400" dirty="0" err="1">
                <a:solidFill>
                  <a:schemeClr val="tx1"/>
                </a:solidFill>
              </a:rPr>
              <a:t>메이지유신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明治維新</a:t>
            </a:r>
            <a:r>
              <a:rPr lang="en-US" altLang="ja-JP" sz="1400" dirty="0">
                <a:solidFill>
                  <a:schemeClr val="tx1"/>
                </a:solidFill>
              </a:rPr>
              <a:t>) ~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새로운 양식의 옷들이 등장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남성</a:t>
            </a:r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혼례복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[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일본 황실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에서 천황의 즉위식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천황 아들의 성인식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친왕親王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천황 아들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/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손자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혼인식에 사용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Open Sans"/>
              </a:rPr>
              <a:t>–</a:t>
            </a: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latin typeface="Open Sans"/>
              </a:rPr>
              <a:t>소쿠타이</a:t>
            </a:r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정장 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[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하오리끈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羽織紐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과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타비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일본식 버선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),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나가쥬반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長襦袢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또는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한쥬방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半襦袢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의 깃 빛깔은 하얀색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이로몬츠키하카마는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끈의 빛깔이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하얀빛이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아니어도 무난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]</a:t>
            </a:r>
          </a:p>
          <a:p>
            <a:pPr algn="l"/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Open Sans"/>
              </a:rPr>
              <a:t>-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몬츠키하카마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紋付袴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],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이로몬츠키하카마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色紋付袴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],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카미시모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裃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</a:p>
          <a:p>
            <a:pPr algn="l"/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평상복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 -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키나가시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着流し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],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히토에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単衣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겨울용 외투</a:t>
            </a:r>
            <a:r>
              <a:rPr lang="en-US" altLang="ko-KR" sz="1400" b="1" dirty="0">
                <a:solidFill>
                  <a:schemeClr val="tx1"/>
                </a:solidFill>
                <a:latin typeface="Open Sans"/>
              </a:rPr>
              <a:t> :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2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중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돌림코트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[2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重回しコート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], </a:t>
            </a:r>
            <a:r>
              <a:rPr lang="ja-JP" altLang="en-US" sz="1400" b="1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endParaRPr lang="en-US" altLang="ja-JP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ja-JP" altLang="en-US" sz="1400" b="1" i="0" dirty="0">
                <a:solidFill>
                  <a:schemeClr val="tx1"/>
                </a:solidFill>
                <a:effectLst/>
                <a:latin typeface="Open Sans"/>
              </a:rPr>
              <a:t>톤비코트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ja-JP" altLang="en-US" sz="1400" b="1" i="0" dirty="0">
                <a:solidFill>
                  <a:schemeClr val="tx1"/>
                </a:solidFill>
                <a:effectLst/>
                <a:latin typeface="Open Sans"/>
              </a:rPr>
              <a:t>とんびコート 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Open Sans"/>
              </a:rPr>
              <a:t>/ </a:t>
            </a:r>
            <a:r>
              <a:rPr lang="ja-JP" altLang="en-US" sz="1400" b="1" i="0" dirty="0">
                <a:solidFill>
                  <a:schemeClr val="tx1"/>
                </a:solidFill>
                <a:effectLst/>
                <a:latin typeface="Open Sans"/>
              </a:rPr>
              <a:t>トンビコート</a:t>
            </a:r>
            <a:r>
              <a:rPr lang="en-US" altLang="ja-JP" sz="1400" b="1" i="0" dirty="0">
                <a:solidFill>
                  <a:schemeClr val="tx1"/>
                </a:solidFill>
                <a:effectLst/>
                <a:latin typeface="Open Sans"/>
              </a:rPr>
              <a:t>], 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카쿠소데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角袖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</a:p>
          <a:p>
            <a:pPr algn="l"/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교복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–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쇼세후쿠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1873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년 이후에 생긴 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교복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)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654800"/>
            <a:ext cx="2743794" cy="47053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940470" y="5910249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200" b="0" i="0" dirty="0" err="1">
                <a:solidFill>
                  <a:srgbClr val="373A3C"/>
                </a:solidFill>
                <a:effectLst/>
                <a:latin typeface="Open Sans"/>
              </a:rPr>
              <a:t>이로몬츠키하카마</a:t>
            </a:r>
            <a:r>
              <a:rPr lang="en-US" altLang="ko-KR" sz="1200" b="0" i="0" dirty="0">
                <a:solidFill>
                  <a:srgbClr val="373A3C"/>
                </a:solidFill>
                <a:effectLst/>
                <a:latin typeface="Open Sans"/>
              </a:rPr>
              <a:t>(</a:t>
            </a:r>
            <a:r>
              <a:rPr lang="ko-KR" altLang="en-US" sz="1200" b="0" i="0" dirty="0">
                <a:solidFill>
                  <a:srgbClr val="373A3C"/>
                </a:solidFill>
                <a:effectLst/>
                <a:latin typeface="Open Sans"/>
              </a:rPr>
              <a:t>色紋付袴</a:t>
            </a:r>
            <a:r>
              <a:rPr lang="en-US" altLang="ko-KR" sz="1200" b="0" i="0" dirty="0">
                <a:solidFill>
                  <a:srgbClr val="373A3C"/>
                </a:solidFill>
                <a:effectLst/>
                <a:latin typeface="Open Sans"/>
              </a:rPr>
              <a:t>)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" name="그림 2" descr="사람, 쥐고있는, 남자, 서있는이(가) 표시된 사진&#10;&#10;자동 생성된 설명">
            <a:extLst>
              <a:ext uri="{FF2B5EF4-FFF2-40B4-BE49-F238E27FC236}">
                <a16:creationId xmlns:a16="http://schemas.microsoft.com/office/drawing/2014/main" id="{5028B6C5-2AF4-49B8-8E5E-08410D0B5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6" y="1604625"/>
            <a:ext cx="3200677" cy="45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666565" y="1604626"/>
            <a:ext cx="7434823" cy="4805699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⑨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근 현대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ja-JP" sz="1400" dirty="0">
                <a:solidFill>
                  <a:schemeClr val="tx1"/>
                </a:solidFill>
              </a:rPr>
              <a:t>1868</a:t>
            </a:r>
            <a:r>
              <a:rPr lang="ko-KR" altLang="en-US" sz="1400" dirty="0">
                <a:solidFill>
                  <a:schemeClr val="tx1"/>
                </a:solidFill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</a:rPr>
              <a:t>4</a:t>
            </a:r>
            <a:r>
              <a:rPr lang="ko-KR" altLang="en-US" sz="1400" dirty="0">
                <a:solidFill>
                  <a:schemeClr val="tx1"/>
                </a:solidFill>
              </a:rPr>
              <a:t>월 </a:t>
            </a:r>
            <a:r>
              <a:rPr lang="en-US" altLang="ko-KR" sz="1400" dirty="0">
                <a:solidFill>
                  <a:schemeClr val="tx1"/>
                </a:solidFill>
              </a:rPr>
              <a:t>6</a:t>
            </a:r>
            <a:r>
              <a:rPr lang="ko-KR" altLang="en-US" sz="1400" dirty="0">
                <a:solidFill>
                  <a:schemeClr val="tx1"/>
                </a:solidFill>
              </a:rPr>
              <a:t>일 </a:t>
            </a:r>
            <a:r>
              <a:rPr lang="ko-KR" altLang="en-US" sz="1400" dirty="0" err="1">
                <a:solidFill>
                  <a:schemeClr val="tx1"/>
                </a:solidFill>
              </a:rPr>
              <a:t>메이지유신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明治維新</a:t>
            </a:r>
            <a:r>
              <a:rPr lang="en-US" altLang="ja-JP" sz="1400" dirty="0">
                <a:solidFill>
                  <a:schemeClr val="tx1"/>
                </a:solidFill>
              </a:rPr>
              <a:t>) ~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새로운 양식의 옷들이 등장 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여성</a:t>
            </a:r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en-US" sz="1400" b="1" dirty="0" err="1">
                <a:solidFill>
                  <a:schemeClr val="tx1"/>
                </a:solidFill>
                <a:latin typeface="Open Sans"/>
              </a:rPr>
              <a:t>혼례복</a:t>
            </a: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 </a:t>
            </a:r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쥬니히토에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十二単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: 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일본 황실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의 황후皇后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황태자비皇太子妃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친왕비親王妃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덴노의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아들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/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손자의 아내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내친왕內親王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덴노의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딸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/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손녀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의 혼인식에 사용된다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.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가끔 일반인도 전통 혼례에서 사용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코우치기小袿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쥬니히토에를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간소화한 옷</a:t>
            </a:r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우치카케打掛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 :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이로우치카케色打掛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시로무쿠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白無垢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정식 예복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/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정장</a:t>
            </a:r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후리소데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振袖 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미혼 여성들의 정장 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[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오오후리소데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大振袖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),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추후리소데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中振袖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),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코후리소데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小振袖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)]</a:t>
            </a:r>
          </a:p>
          <a:p>
            <a:pPr marL="285750" indent="-285750" algn="l">
              <a:buFontTx/>
              <a:buChar char="-"/>
            </a:pP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토메소데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留袖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기혼 여성들의 정장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쿠로토메소데黑留袖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이로토메소데色留袖 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654800"/>
            <a:ext cx="2743794" cy="47053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940470" y="5910249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200" b="0" i="0" dirty="0">
                <a:solidFill>
                  <a:srgbClr val="373A3C"/>
                </a:solidFill>
                <a:effectLst/>
                <a:latin typeface="Open Sans"/>
              </a:rPr>
              <a:t>미혼 여성의 기모노인 </a:t>
            </a:r>
            <a:r>
              <a:rPr lang="ko-KR" altLang="en-US" sz="1200" dirty="0" err="1">
                <a:solidFill>
                  <a:srgbClr val="0275D8"/>
                </a:solidFill>
                <a:latin typeface="Open Sans"/>
              </a:rPr>
              <a:t>후리소데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사람, 의류, 여자, 착용이(가) 표시된 사진&#10;&#10;자동 생성된 설명">
            <a:extLst>
              <a:ext uri="{FF2B5EF4-FFF2-40B4-BE49-F238E27FC236}">
                <a16:creationId xmlns:a16="http://schemas.microsoft.com/office/drawing/2014/main" id="{0441AB7F-21B3-44CF-8CB2-8385147BA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3" y="1442595"/>
            <a:ext cx="304826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1093695" y="1407460"/>
            <a:ext cx="10007694" cy="5002866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pic>
        <p:nvPicPr>
          <p:cNvPr id="2" name="온라인 미디어 1" title="[일본문화] 일본의 의복문화 - 관련 광고2) 성년의 날 기모노">
            <a:hlinkClick r:id="" action="ppaction://media"/>
            <a:extLst>
              <a:ext uri="{FF2B5EF4-FFF2-40B4-BE49-F238E27FC236}">
                <a16:creationId xmlns:a16="http://schemas.microsoft.com/office/drawing/2014/main" id="{69143623-70D4-44FD-A1B5-2C79D80536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8447" y="1515035"/>
            <a:ext cx="8426824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4852219" y="1381126"/>
            <a:ext cx="6249169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일본음식문화의 특징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남북으로 길게 늘어진 섬나라</a:t>
            </a:r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 –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여러 </a:t>
            </a:r>
            <a:r>
              <a:rPr lang="ko-KR" altLang="en-US" sz="1700" b="1" dirty="0" err="1">
                <a:solidFill>
                  <a:schemeClr val="tx1"/>
                </a:solidFill>
                <a:latin typeface="+mn-ea"/>
              </a:rPr>
              <a:t>나라들과의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 교류 </a:t>
            </a:r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다라 나라의 문화를 받아 들여 일본화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중국의 영향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종교적 영향 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유교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도교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오행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불교</a:t>
            </a:r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언어적 영향 </a:t>
            </a:r>
            <a:r>
              <a:rPr lang="en-US" altLang="ko-KR" sz="1700" b="1" dirty="0">
                <a:solidFill>
                  <a:schemeClr val="tx1"/>
                </a:solidFill>
                <a:latin typeface="Open Sans"/>
              </a:rPr>
              <a:t>: </a:t>
            </a:r>
            <a:r>
              <a:rPr lang="ko-KR" altLang="en-US" sz="1700" dirty="0">
                <a:solidFill>
                  <a:schemeClr val="tx1"/>
                </a:solidFill>
                <a:latin typeface="Open Sans"/>
              </a:rPr>
              <a:t>한자</a:t>
            </a:r>
            <a:endParaRPr lang="en-US" altLang="ko-KR" sz="1700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→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쌀을 주식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면식 문화</a:t>
            </a:r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en-US" altLang="ko-KR" sz="1700" b="1" dirty="0">
                <a:solidFill>
                  <a:schemeClr val="tx1"/>
                </a:solidFill>
                <a:latin typeface="Open Sans"/>
              </a:rPr>
              <a:t>2.</a:t>
            </a:r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 다양한 기후 및 지형</a:t>
            </a:r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난대 </a:t>
            </a:r>
            <a:r>
              <a:rPr lang="en-US" altLang="ko-KR" sz="1700" b="1" dirty="0">
                <a:solidFill>
                  <a:schemeClr val="tx1"/>
                </a:solidFill>
                <a:latin typeface="Open Sans"/>
              </a:rPr>
              <a:t>~ </a:t>
            </a:r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아한대 이르는 다양한 기후</a:t>
            </a:r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지진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화산 </a:t>
            </a:r>
            <a:r>
              <a:rPr lang="ko-KR" altLang="en-US" sz="1700" b="1" i="0" dirty="0" err="1">
                <a:solidFill>
                  <a:schemeClr val="tx1"/>
                </a:solidFill>
                <a:effectLst/>
                <a:latin typeface="Open Sans"/>
              </a:rPr>
              <a:t>할동에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 의한 내륙의 복잡한 지형</a:t>
            </a:r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바다로 둘러싸인 섬</a:t>
            </a:r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r>
              <a:rPr lang="ko-KR" altLang="ko-KR" sz="1700" b="1" dirty="0">
                <a:solidFill>
                  <a:schemeClr val="tx1"/>
                </a:solidFill>
                <a:latin typeface="Open Sans"/>
              </a:rPr>
              <a:t>→</a:t>
            </a:r>
            <a:r>
              <a:rPr lang="en-US" altLang="ko-KR" sz="17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ko-KR" altLang="en-US" sz="1700" b="1" dirty="0">
                <a:solidFill>
                  <a:schemeClr val="tx1"/>
                </a:solidFill>
                <a:latin typeface="Open Sans"/>
              </a:rPr>
              <a:t>다양한 식생활</a:t>
            </a:r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381126"/>
            <a:ext cx="3883988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510565" y="5910249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200" b="1" dirty="0">
                <a:solidFill>
                  <a:schemeClr val="tx1"/>
                </a:solidFill>
              </a:rPr>
              <a:t>일본의 다양한 기후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지도이(가) 표시된 사진&#10;&#10;자동 생성된 설명">
            <a:extLst>
              <a:ext uri="{FF2B5EF4-FFF2-40B4-BE49-F238E27FC236}">
                <a16:creationId xmlns:a16="http://schemas.microsoft.com/office/drawing/2014/main" id="{49051B93-887E-445E-B9B2-CA651A7C3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8" y="1381126"/>
            <a:ext cx="3883987" cy="44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4852219" y="1381126"/>
            <a:ext cx="6249169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일본음식문화의 특징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3.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불교로 인한 육류와 육식을 금지 했던 시기</a:t>
            </a:r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육류와 육식을 금지 하는 불교 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+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민족 종교인 신도의 교의</a:t>
            </a:r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ko-KR" altLang="ko-KR" sz="1700" b="1" i="0" dirty="0">
                <a:solidFill>
                  <a:schemeClr val="tx1"/>
                </a:solidFill>
                <a:effectLst/>
                <a:latin typeface="Open Sans"/>
              </a:rPr>
              <a:t>→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어류 음식과 채소를 주로 먹음 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–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채소와 어류 요리이기 때문에 향신료 </a:t>
            </a:r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X</a:t>
            </a:r>
          </a:p>
          <a:p>
            <a:pPr algn="l"/>
            <a:endParaRPr lang="en-US" altLang="ko-KR" sz="1700" b="1" dirty="0">
              <a:solidFill>
                <a:schemeClr val="tx1"/>
              </a:solidFill>
              <a:latin typeface="Open Sans"/>
            </a:endParaRPr>
          </a:p>
          <a:p>
            <a:pPr algn="l"/>
            <a:r>
              <a:rPr lang="en-US" altLang="ko-KR" sz="1700" b="1" i="0" dirty="0">
                <a:solidFill>
                  <a:schemeClr val="tx1"/>
                </a:solidFill>
                <a:effectLst/>
                <a:latin typeface="Open Sans"/>
              </a:rPr>
              <a:t>→ </a:t>
            </a:r>
            <a:r>
              <a:rPr lang="ko-KR" altLang="en-US" sz="1700" b="1" i="0" dirty="0">
                <a:solidFill>
                  <a:schemeClr val="tx1"/>
                </a:solidFill>
                <a:effectLst/>
                <a:latin typeface="Open Sans"/>
              </a:rPr>
              <a:t>음식이 담백함</a:t>
            </a:r>
            <a:endParaRPr lang="en-US" altLang="ko-KR" sz="1700" b="1" i="0" dirty="0">
              <a:solidFill>
                <a:schemeClr val="tx1"/>
              </a:solidFill>
              <a:effectLst/>
              <a:latin typeface="Open Sans"/>
            </a:endParaRPr>
          </a:p>
          <a:p>
            <a:pPr algn="l"/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381126"/>
            <a:ext cx="3883988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510565" y="5910249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chemeClr val="tx1"/>
                </a:solidFill>
              </a:rPr>
              <a:t>&lt;</a:t>
            </a:r>
            <a:r>
              <a:rPr lang="ko-KR" altLang="en-US" sz="1300" b="1" dirty="0">
                <a:solidFill>
                  <a:schemeClr val="tx1"/>
                </a:solidFill>
              </a:rPr>
              <a:t>일본의 생선과 채소 밥상</a:t>
            </a:r>
            <a:r>
              <a:rPr lang="en-US" altLang="ko-KR" sz="1300" b="1" dirty="0">
                <a:solidFill>
                  <a:schemeClr val="tx1"/>
                </a:solidFill>
              </a:rPr>
              <a:t>&gt;</a:t>
            </a:r>
            <a:endParaRPr lang="ko-KR" altLang="en-US" sz="13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테이블, 음식, 플레이트, 우묵한그릇이(가) 표시된 사진&#10;&#10;자동 생성된 설명">
            <a:extLst>
              <a:ext uri="{FF2B5EF4-FFF2-40B4-BE49-F238E27FC236}">
                <a16:creationId xmlns:a16="http://schemas.microsoft.com/office/drawing/2014/main" id="{72EC7F42-07A6-4F5F-A246-2F40E227B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8" y="1381126"/>
            <a:ext cx="3876163" cy="45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4852219" y="1388898"/>
            <a:ext cx="6249169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전체적인 특징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시각적인 면을 중요시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주식과 부식이 구분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주식은 쌀밥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콩 제품인 두부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유부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미소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간장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낫또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등을 많이 먹음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계절적인 요리를 매우 중요시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재료의 자연 그대로의 형태와 맛을 살려 조리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조미료를 진하게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X</a:t>
            </a: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음식을 먹을 때 젓가락 사용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상차림은 조리법이 서로 다른 음식으로 구성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    (ex :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맑은 국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 +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날 것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구이 및 조림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+ 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밥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음식에 따라 담는 그릇이 다름</a:t>
            </a:r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      (ex :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국 종류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뚜껑이 있는 칠기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날것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깊이가 잇는 접시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, </a:t>
            </a:r>
          </a:p>
          <a:p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             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구이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–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넓은 접시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찡 종류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– </a:t>
            </a:r>
            <a:r>
              <a:rPr lang="ko-KR" altLang="en-US" sz="1500" b="1" dirty="0" err="1">
                <a:solidFill>
                  <a:schemeClr val="tx1"/>
                </a:solidFill>
                <a:latin typeface="Open Sans"/>
              </a:rPr>
              <a:t>뚜겅이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 있는 그릇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)</a:t>
            </a: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5999" y="1381125"/>
            <a:ext cx="3883988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369018" y="5933368"/>
            <a:ext cx="2757949" cy="41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</a:t>
            </a:r>
            <a:r>
              <a:rPr lang="ko-KR" altLang="en-US" sz="1500" b="1" dirty="0" err="1">
                <a:solidFill>
                  <a:schemeClr val="tx1"/>
                </a:solidFill>
              </a:rPr>
              <a:t>음식별</a:t>
            </a:r>
            <a:r>
              <a:rPr lang="ko-KR" altLang="en-US" sz="1500" b="1" dirty="0">
                <a:solidFill>
                  <a:schemeClr val="tx1"/>
                </a:solidFill>
              </a:rPr>
              <a:t> 다양한 그릇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플레이트, 테이블, 실내, 음식이(가) 표시된 사진&#10;&#10;자동 생성된 설명">
            <a:extLst>
              <a:ext uri="{FF2B5EF4-FFF2-40B4-BE49-F238E27FC236}">
                <a16:creationId xmlns:a16="http://schemas.microsoft.com/office/drawing/2014/main" id="{D3F08A1C-6F0C-41EF-A96B-EECCC2B0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9" y="1381125"/>
            <a:ext cx="3901778" cy="44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1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3452" y="1320717"/>
            <a:ext cx="5810723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지역별 음식의 특징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지리적 특성에 따른 지방 음식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관동지방음식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에도 요리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설탕을 많이 이용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음식의 맛이 진함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 :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관동지방의 조림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간이 세고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형태를 유지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국물이 거의 없음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대표음식 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생선 초밥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덴뿌라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민물장어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메밀국수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관서지방음식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전통적인 일본요리 발달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쿄토의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담백한 채소요리 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오사카의 실용적 합리적 생선요리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음식의 맛이 연함 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국물이 많음 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재료의 색과 형태를 최대로 살림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대표음식 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유도후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유두부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유바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두부요리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오코노미야끼</a:t>
            </a:r>
            <a:r>
              <a:rPr lang="en-US" altLang="ko-KR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타코야끼</a:t>
            </a:r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34281" y="1370893"/>
            <a:ext cx="4384566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547589" y="5933368"/>
            <a:ext cx="2757949" cy="41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위 </a:t>
            </a:r>
            <a:r>
              <a:rPr lang="en-US" altLang="ko-KR" sz="1500" b="1" dirty="0">
                <a:solidFill>
                  <a:schemeClr val="tx1"/>
                </a:solidFill>
              </a:rPr>
              <a:t>: </a:t>
            </a:r>
            <a:r>
              <a:rPr lang="ko-KR" altLang="en-US" sz="1500" b="1" dirty="0">
                <a:solidFill>
                  <a:schemeClr val="tx1"/>
                </a:solidFill>
              </a:rPr>
              <a:t>메밀국수 밑 </a:t>
            </a:r>
            <a:r>
              <a:rPr lang="en-US" altLang="ko-KR" sz="1500" b="1" dirty="0">
                <a:solidFill>
                  <a:schemeClr val="tx1"/>
                </a:solidFill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</a:rPr>
              <a:t>유도후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음식, 실내, 테이블, 우묵한그릇이(가) 표시된 사진&#10;&#10;자동 생성된 설명">
            <a:extLst>
              <a:ext uri="{FF2B5EF4-FFF2-40B4-BE49-F238E27FC236}">
                <a16:creationId xmlns:a16="http://schemas.microsoft.com/office/drawing/2014/main" id="{A9574918-E765-4142-A1DB-8CFAC6357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8" y="1543801"/>
            <a:ext cx="3545748" cy="2125029"/>
          </a:xfrm>
          <a:prstGeom prst="rect">
            <a:avLst/>
          </a:prstGeom>
        </p:spPr>
      </p:pic>
      <p:pic>
        <p:nvPicPr>
          <p:cNvPr id="9" name="그림 8" descr="테이블, 음식, 실내, 플레이트이(가) 표시된 사진&#10;&#10;자동 생성된 설명">
            <a:extLst>
              <a:ext uri="{FF2B5EF4-FFF2-40B4-BE49-F238E27FC236}">
                <a16:creationId xmlns:a16="http://schemas.microsoft.com/office/drawing/2014/main" id="{16FBFF5E-6BFD-48CE-B5CF-C1FA0ADC28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8" y="3882773"/>
            <a:ext cx="3545748" cy="19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3452" y="1320717"/>
            <a:ext cx="5810723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15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일본인의 </a:t>
            </a:r>
            <a:r>
              <a:rPr lang="ko-KR" altLang="en-US" sz="15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일상식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arenBoth"/>
            </a:pPr>
            <a:r>
              <a:rPr lang="ko-KR" altLang="en-US" sz="15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아침식사</a:t>
            </a:r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밥과 만찬으로 구성 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전통적 아침상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: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흰밥 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+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된장국 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+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구운 생선 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+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츠케모노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야채 절임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) +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날달걀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/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달걀말이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 +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낫또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현대적 아침상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: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서구적 아침식사를 하는 경우가 더 많음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(2)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점심 및 저녁식사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점심을 간단하게 때움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저녁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: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라멘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돈부리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덮밥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),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우동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소바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주먹밥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등의 한가지 요리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+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생선구이 정식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덴뿌라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 정식 등 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정식의 구성 </a:t>
            </a:r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: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밥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국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죽 요리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샐러드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츠케모노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등</a:t>
            </a:r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500" dirty="0">
              <a:solidFill>
                <a:schemeClr val="tx1"/>
              </a:solidFill>
              <a:latin typeface="Open Sans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Open Sans"/>
              </a:rPr>
              <a:t>(3) </a:t>
            </a:r>
            <a:r>
              <a:rPr lang="ko-KR" altLang="en-US" sz="1500" b="1" dirty="0">
                <a:solidFill>
                  <a:schemeClr val="tx1"/>
                </a:solidFill>
                <a:latin typeface="Open Sans"/>
              </a:rPr>
              <a:t>야식 </a:t>
            </a:r>
            <a:endParaRPr lang="en-US" altLang="ko-KR" sz="15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소식을 하는 일본인 → </a:t>
            </a:r>
            <a:r>
              <a:rPr lang="ko-KR" altLang="en-US" sz="1500" dirty="0" err="1">
                <a:solidFill>
                  <a:schemeClr val="tx1"/>
                </a:solidFill>
                <a:latin typeface="Open Sans"/>
              </a:rPr>
              <a:t>오짜즈케</a:t>
            </a:r>
            <a:r>
              <a:rPr lang="ko-KR" altLang="en-US" sz="1500" dirty="0">
                <a:solidFill>
                  <a:schemeClr val="tx1"/>
                </a:solidFill>
                <a:latin typeface="Open Sans"/>
              </a:rPr>
              <a:t> 등의 간단한 음식을 먹는다</a:t>
            </a:r>
            <a:r>
              <a:rPr lang="en-US" altLang="ko-KR" sz="1500" dirty="0">
                <a:solidFill>
                  <a:schemeClr val="tx1"/>
                </a:solidFill>
                <a:latin typeface="Open Sans"/>
              </a:rPr>
              <a:t>. </a:t>
            </a: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34281" y="1370893"/>
            <a:ext cx="4384566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547589" y="5933368"/>
            <a:ext cx="2757949" cy="41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한가지 요리인 라멘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음식, 테이블, 플레이트, 우묵한그릇이(가) 표시된 사진&#10;&#10;자동 생성된 설명">
            <a:extLst>
              <a:ext uri="{FF2B5EF4-FFF2-40B4-BE49-F238E27FC236}">
                <a16:creationId xmlns:a16="http://schemas.microsoft.com/office/drawing/2014/main" id="{44DC890A-CA21-4093-A754-6B57130992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1" y="1333236"/>
            <a:ext cx="4387393" cy="46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337697" y="1320717"/>
            <a:ext cx="5810723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 일본의 대표적인 음식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arenBoth"/>
            </a:pPr>
            <a:r>
              <a:rPr lang="ko-KR" altLang="en-US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돈부리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그릇에 밥을 담고 밥 위에 반찬이 되는 음식을 올린 요리</a:t>
            </a:r>
            <a:endParaRPr lang="en-US" altLang="ko-KR" sz="1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유래 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국사발을 뜻하는 한자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“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탕발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湯鉢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)”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의 한국식 독음이 부드럽게 변한 결과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일본 고유어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X</a:t>
            </a:r>
          </a:p>
          <a:p>
            <a:endParaRPr lang="en-US" altLang="ko-KR" sz="1600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돈부리의 종류</a:t>
            </a:r>
            <a:endParaRPr lang="en-US" altLang="ko-KR" sz="1600" b="1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b="1" kern="0" dirty="0" err="1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텐동</a:t>
            </a:r>
            <a:endParaRPr lang="en-US" altLang="ko-KR" sz="1600" b="1" kern="0" dirty="0">
              <a:solidFill>
                <a:srgbClr val="00000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새우나 오징어 등을 튀겨 만든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덴뿌라</a:t>
            </a:r>
            <a:r>
              <a:rPr lang="ko-KR" altLang="en-US" sz="1600" kern="0" dirty="0" err="1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를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 밥 위에 얹은 요리</a:t>
            </a:r>
            <a:endParaRPr lang="en-US" altLang="ko-KR" sz="1600" kern="0" dirty="0">
              <a:solidFill>
                <a:srgbClr val="00000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2. 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규동 </a:t>
            </a:r>
            <a:endParaRPr lang="en-US" altLang="ko-KR" sz="1600" b="1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불고기 비슷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하게 쇠고기를 양념해 볶아서 얹어주는 요리</a:t>
            </a:r>
            <a:endParaRPr lang="en-US" altLang="ko-KR" sz="1600" kern="0" dirty="0">
              <a:solidFill>
                <a:srgbClr val="00000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3. </a:t>
            </a:r>
            <a:r>
              <a:rPr lang="ko-KR" altLang="en-US" sz="1600" b="1" kern="0" spc="0" dirty="0" err="1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오야코동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endParaRPr lang="en-US" altLang="ko-KR" sz="1600" b="1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kern="0" dirty="0" err="1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오야코란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 부자</a:t>
            </a:r>
            <a:r>
              <a:rPr lang="en-US" altLang="ko-KR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,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부녀</a:t>
            </a:r>
            <a:r>
              <a:rPr lang="en-US" altLang="ko-KR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모자</a:t>
            </a:r>
            <a:r>
              <a:rPr lang="en-US" altLang="ko-KR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모녀 사이를 뜻하는 일본말</a:t>
            </a:r>
            <a:endParaRPr lang="en-US" altLang="ko-KR" sz="1600" kern="0" dirty="0">
              <a:solidFill>
                <a:srgbClr val="00000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닭고기와 양파 등을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익인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 후 계란을 풀어 얹어주는 요리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en-US" altLang="ko-KR" sz="1600" b="1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4. </a:t>
            </a:r>
            <a:r>
              <a:rPr lang="ko-KR" altLang="en-US" sz="1600" b="1" kern="0" dirty="0" err="1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가루비동</a:t>
            </a:r>
            <a:r>
              <a:rPr lang="ko-KR" altLang="en-US" sz="1600" b="1" kern="0" dirty="0">
                <a:solidFill>
                  <a:srgbClr val="000000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endParaRPr lang="en-US" altLang="ko-KR" sz="1600" b="1" kern="0" dirty="0">
              <a:solidFill>
                <a:srgbClr val="000000"/>
              </a:solidFill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뼈를 뺀 갈비를 한국식으로 재워 양념장과 함께 얹어주는 요리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endParaRPr lang="en-US" altLang="ko-KR" sz="1800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34281" y="1370893"/>
            <a:ext cx="4384566" cy="4979024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547589" y="5933368"/>
            <a:ext cx="2757949" cy="41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돈부리인 </a:t>
            </a:r>
            <a:r>
              <a:rPr lang="ko-KR" altLang="en-US" sz="1500" b="1" dirty="0" err="1">
                <a:solidFill>
                  <a:schemeClr val="tx1"/>
                </a:solidFill>
              </a:rPr>
              <a:t>덴통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음식, 테이블, 플레이트, 우묵한그릇이(가) 표시된 사진&#10;&#10;자동 생성된 설명">
            <a:extLst>
              <a:ext uri="{FF2B5EF4-FFF2-40B4-BE49-F238E27FC236}">
                <a16:creationId xmlns:a16="http://schemas.microsoft.com/office/drawing/2014/main" id="{1E400FE4-454E-4D5A-B283-2E86F0D5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1" y="1370893"/>
            <a:ext cx="4357666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종이, 테이블, 패브릭, 덮여있는이(가) 표시된 사진&#10;&#10;자동 생성된 설명">
            <a:extLst>
              <a:ext uri="{FF2B5EF4-FFF2-40B4-BE49-F238E27FC236}">
                <a16:creationId xmlns:a16="http://schemas.microsoft.com/office/drawing/2014/main" id="{EFF278F8-7A55-4ED3-8455-DFBA6288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" y="0"/>
            <a:ext cx="1218978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8D15E75-4FF1-4B4C-8A7C-E2373F83B510}"/>
              </a:ext>
            </a:extLst>
          </p:cNvPr>
          <p:cNvSpPr/>
          <p:nvPr/>
        </p:nvSpPr>
        <p:spPr>
          <a:xfrm>
            <a:off x="398369" y="276225"/>
            <a:ext cx="11449050" cy="630555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chemeClr val="dk1">
                <a:shade val="50000"/>
                <a:alpha val="0"/>
              </a:schemeClr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4E78D-04D4-413A-91D2-D02309C9DFE5}"/>
              </a:ext>
            </a:extLst>
          </p:cNvPr>
          <p:cNvSpPr txBox="1"/>
          <p:nvPr/>
        </p:nvSpPr>
        <p:spPr>
          <a:xfrm>
            <a:off x="4823012" y="573741"/>
            <a:ext cx="259976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개</a:t>
            </a:r>
            <a:r>
              <a:rPr lang="en-US" altLang="ko-KR" sz="2000" b="1" dirty="0">
                <a:solidFill>
                  <a:schemeClr val="bg1"/>
                </a:solidFill>
              </a:rPr>
              <a:t>	</a:t>
            </a:r>
            <a:r>
              <a:rPr lang="ko-KR" altLang="en-US" sz="2000" b="1" dirty="0">
                <a:solidFill>
                  <a:schemeClr val="bg1"/>
                </a:solidFill>
              </a:rPr>
              <a:t>요</a:t>
            </a:r>
          </a:p>
        </p:txBody>
      </p: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id="{8D13FDD2-9942-4590-9096-BA6E7E738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57483"/>
              </p:ext>
            </p:extLst>
          </p:nvPr>
        </p:nvGraphicFramePr>
        <p:xfrm>
          <a:off x="878541" y="1382286"/>
          <a:ext cx="10434918" cy="464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F145AB5-737C-4394-A53A-B4EB5339E01D}"/>
              </a:ext>
            </a:extLst>
          </p:cNvPr>
          <p:cNvSpPr txBox="1"/>
          <p:nvPr/>
        </p:nvSpPr>
        <p:spPr>
          <a:xfrm>
            <a:off x="8091075" y="1496518"/>
            <a:ext cx="322238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3. </a:t>
            </a:r>
            <a:r>
              <a:rPr lang="ko-KR" altLang="en-US" sz="2000" b="1" dirty="0">
                <a:solidFill>
                  <a:schemeClr val="bg1"/>
                </a:solidFill>
              </a:rPr>
              <a:t>일본의 주거문화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B0349-A7F0-4451-A37E-030CD874001B}"/>
              </a:ext>
            </a:extLst>
          </p:cNvPr>
          <p:cNvSpPr txBox="1"/>
          <p:nvPr/>
        </p:nvSpPr>
        <p:spPr>
          <a:xfrm>
            <a:off x="4472399" y="1536607"/>
            <a:ext cx="323480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2. </a:t>
            </a:r>
            <a:r>
              <a:rPr lang="ko-KR" altLang="en-US" sz="2000" b="1" dirty="0">
                <a:solidFill>
                  <a:schemeClr val="bg1"/>
                </a:solidFill>
              </a:rPr>
              <a:t>일본의 </a:t>
            </a:r>
            <a:r>
              <a:rPr lang="ko-KR" altLang="en-US" sz="2000" b="1" dirty="0" err="1">
                <a:solidFill>
                  <a:schemeClr val="bg1"/>
                </a:solidFill>
              </a:rPr>
              <a:t>식문화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11EE4-53FC-48D9-A070-81973B2BBE1B}"/>
              </a:ext>
            </a:extLst>
          </p:cNvPr>
          <p:cNvSpPr txBox="1"/>
          <p:nvPr/>
        </p:nvSpPr>
        <p:spPr>
          <a:xfrm>
            <a:off x="878551" y="1536607"/>
            <a:ext cx="32223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1. </a:t>
            </a:r>
            <a:r>
              <a:rPr lang="ko-KR" altLang="en-US" b="1" dirty="0">
                <a:solidFill>
                  <a:schemeClr val="bg1"/>
                </a:solidFill>
              </a:rPr>
              <a:t>일본의 의복문화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367C636-552C-4F75-B043-49165AC86324}"/>
              </a:ext>
            </a:extLst>
          </p:cNvPr>
          <p:cNvSpPr/>
          <p:nvPr/>
        </p:nvSpPr>
        <p:spPr>
          <a:xfrm>
            <a:off x="878520" y="1905939"/>
            <a:ext cx="3222384" cy="4118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장난감, 작은, 쥐고있는, 우산이(가) 표시된 사진&#10;자동 생성된 설명">
            <a:extLst>
              <a:ext uri="{FF2B5EF4-FFF2-40B4-BE49-F238E27FC236}">
                <a16:creationId xmlns:a16="http://schemas.microsoft.com/office/drawing/2014/main" id="{156AEC2E-3F76-4FA8-8B51-9E7CC7255C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1" y="1915172"/>
            <a:ext cx="3222404" cy="4118341"/>
          </a:xfrm>
          <a:prstGeom prst="rect">
            <a:avLst/>
          </a:prstGeom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AE59EDE-79C1-43CC-901F-66FF5F9418C6}"/>
              </a:ext>
            </a:extLst>
          </p:cNvPr>
          <p:cNvSpPr/>
          <p:nvPr/>
        </p:nvSpPr>
        <p:spPr>
          <a:xfrm>
            <a:off x="928207" y="1887477"/>
            <a:ext cx="3197566" cy="411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sz="1550" b="1" dirty="0" err="1">
                <a:solidFill>
                  <a:schemeClr val="tx1"/>
                </a:solidFill>
                <a:latin typeface="+mn-ea"/>
              </a:rPr>
              <a:t>조몬시대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550" b="1" dirty="0" err="1">
                <a:solidFill>
                  <a:schemeClr val="tx1"/>
                </a:solidFill>
                <a:latin typeface="+mn-ea"/>
              </a:rPr>
              <a:t>야요이시대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고훈 시대 </a:t>
            </a:r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550" b="1" dirty="0" err="1">
                <a:solidFill>
                  <a:schemeClr val="tx1"/>
                </a:solidFill>
                <a:latin typeface="+mn-ea"/>
              </a:rPr>
              <a:t>아스카시대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③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나라 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④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헤이안 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⑤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가마쿠라</a:t>
            </a:r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무로마치 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⑥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센고쿠 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⑦ </a:t>
            </a:r>
            <a:r>
              <a:rPr lang="ko-KR" altLang="en-US" sz="1550" b="1" dirty="0" err="1">
                <a:solidFill>
                  <a:schemeClr val="tx1"/>
                </a:solidFill>
                <a:latin typeface="+mn-ea"/>
              </a:rPr>
              <a:t>아즈치ㆍ모모야마시대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⑧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에도시대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550" b="1" dirty="0">
                <a:solidFill>
                  <a:schemeClr val="tx1"/>
                </a:solidFill>
                <a:latin typeface="+mn-ea"/>
              </a:rPr>
              <a:t>⑨ </a:t>
            </a:r>
            <a:r>
              <a:rPr lang="ko-KR" altLang="en-US" sz="1550" b="1" dirty="0">
                <a:solidFill>
                  <a:schemeClr val="tx1"/>
                </a:solidFill>
                <a:latin typeface="+mn-ea"/>
              </a:rPr>
              <a:t>근 현대</a:t>
            </a:r>
            <a:endParaRPr lang="en-US" altLang="ko-KR" sz="15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F35E022-5DFF-41E8-A969-50445F032D0B}"/>
              </a:ext>
            </a:extLst>
          </p:cNvPr>
          <p:cNvSpPr/>
          <p:nvPr/>
        </p:nvSpPr>
        <p:spPr>
          <a:xfrm>
            <a:off x="4484818" y="1896628"/>
            <a:ext cx="3222384" cy="4056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1EDAD38-156F-49BD-90D3-1B13E364D67A}"/>
              </a:ext>
            </a:extLst>
          </p:cNvPr>
          <p:cNvSpPr/>
          <p:nvPr/>
        </p:nvSpPr>
        <p:spPr>
          <a:xfrm>
            <a:off x="8094449" y="1887477"/>
            <a:ext cx="3222384" cy="4118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 descr="실내, 창문, 방, 생활이(가) 표시된 사진&#10;&#10;자동 생성된 설명">
            <a:extLst>
              <a:ext uri="{FF2B5EF4-FFF2-40B4-BE49-F238E27FC236}">
                <a16:creationId xmlns:a16="http://schemas.microsoft.com/office/drawing/2014/main" id="{F3DBC195-E8FB-4495-9C9D-9D5C9A0A5C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47" y="1896628"/>
            <a:ext cx="3222405" cy="4127653"/>
          </a:xfrm>
          <a:prstGeom prst="rect">
            <a:avLst/>
          </a:prstGeom>
        </p:spPr>
      </p:pic>
      <p:pic>
        <p:nvPicPr>
          <p:cNvPr id="19" name="그림 18" descr="테이블, 음식, 우묵한그릇, 앉아있는이(가) 표시된 사진&#10;&#10;자동 생성된 설명">
            <a:extLst>
              <a:ext uri="{FF2B5EF4-FFF2-40B4-BE49-F238E27FC236}">
                <a16:creationId xmlns:a16="http://schemas.microsoft.com/office/drawing/2014/main" id="{534D7912-4B7B-4FC1-96B1-E64A9110FA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98" y="1902865"/>
            <a:ext cx="3234802" cy="408756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681F791-33DF-4C44-8752-DC178A016AA6}"/>
              </a:ext>
            </a:extLst>
          </p:cNvPr>
          <p:cNvSpPr/>
          <p:nvPr/>
        </p:nvSpPr>
        <p:spPr>
          <a:xfrm>
            <a:off x="4509635" y="1896628"/>
            <a:ext cx="3197566" cy="40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일본음식문화의 특징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전체적인 특징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③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지역별 음식의 특징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④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일본인의 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일상식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+mn-ea"/>
              </a:rPr>
              <a:t>⑤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현대일본의 대표적인 음식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28C2CDD-EEB1-4D3B-A114-C0367219ECF0}"/>
              </a:ext>
            </a:extLst>
          </p:cNvPr>
          <p:cNvSpPr/>
          <p:nvPr/>
        </p:nvSpPr>
        <p:spPr>
          <a:xfrm>
            <a:off x="8091075" y="1915172"/>
            <a:ext cx="3197566" cy="408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①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전통적인 집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②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현재적인 집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③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집의 내부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55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444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1A0B83-506A-40F7-BB25-D3583B826A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923365" y="1320717"/>
            <a:ext cx="10225055" cy="5029200"/>
          </a:xfrm>
          <a:prstGeom prst="roundRect">
            <a:avLst>
              <a:gd name="adj" fmla="val 6510"/>
            </a:avLst>
          </a:prstGeom>
          <a:solidFill>
            <a:srgbClr val="92D050">
              <a:alpha val="16000"/>
            </a:srgbClr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800" kern="0" spc="0" dirty="0">
              <a:solidFill>
                <a:srgbClr val="000000"/>
              </a:solidFill>
              <a:effectLst/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35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009650" y="414000"/>
            <a:ext cx="9947041" cy="742950"/>
          </a:xfrm>
          <a:prstGeom prst="roundRect">
            <a:avLst/>
          </a:prstGeom>
          <a:solidFill>
            <a:srgbClr val="92D050">
              <a:alpha val="14000"/>
            </a:srgbClr>
          </a:solidFill>
          <a:ln w="57150" cmpd="sng">
            <a:solidFill>
              <a:srgbClr val="92D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</a:t>
            </a:r>
            <a:r>
              <a:rPr lang="ko-KR" altLang="en-US" sz="2000" b="1" dirty="0" err="1">
                <a:solidFill>
                  <a:schemeClr val="tx1"/>
                </a:solidFill>
                <a:latin typeface="+mj-ea"/>
                <a:ea typeface="+mj-ea"/>
              </a:rPr>
              <a:t>식문화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" name="온라인 미디어 1" title="[日本廣告] 丸亀製麺 2015 年 일본광고 마루가메제면">
            <a:hlinkClick r:id="" action="ppaction://media"/>
            <a:extLst>
              <a:ext uri="{FF2B5EF4-FFF2-40B4-BE49-F238E27FC236}">
                <a16:creationId xmlns:a16="http://schemas.microsoft.com/office/drawing/2014/main" id="{794E0AAB-7DC8-4375-A9A3-290AE1B3AA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4682" y="1434353"/>
            <a:ext cx="8982636" cy="4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98518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①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전통적 집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집의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규모가 대단히 크며 지붕의 모양이 제 각각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지붕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가야부키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억새지붕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과도기적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 ‘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도탄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함석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)’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과 현재적 기와지붕은 일본인들은 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“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지붕이 숨을 쉴 수 없다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.’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고 표현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통기가 잘 안되면 습기와 더운 공기가 지붕을 빠져나가지 못하고 집안에 차 있어 기둥이나 건축 자재들이 썩음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억새지붕은 겨울에는 따뜻하고 여름에는 시원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이는 전통적 집이 억새나 흙벽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다타미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도마에 의해 밖의 더위와 추위를 차단하는 효과가 있기 때문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일본의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민가 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: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목재로 골격을 짜고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억새로 지붕을 덮고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방에 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다타미를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 깔고 방과 방사이에 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500" dirty="0" err="1">
                <a:solidFill>
                  <a:schemeClr val="tx1"/>
                </a:solidFill>
                <a:latin typeface="+mn-ea"/>
              </a:rPr>
              <a:t>쇼지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와 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이타도</a:t>
            </a:r>
            <a:r>
              <a:rPr lang="en-US" altLang="ko-KR" sz="1500" dirty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500" dirty="0">
                <a:solidFill>
                  <a:schemeClr val="tx1"/>
                </a:solidFill>
                <a:latin typeface="+mn-ea"/>
              </a:rPr>
              <a:t>를 두어 방을 나눔</a:t>
            </a: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98518"/>
            <a:ext cx="4402496" cy="4567811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784518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기와집과 억새지붕집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잔디, 실외, 평야, 방목이(가) 표시된 사진&#10;&#10;자동 생성된 설명">
            <a:extLst>
              <a:ext uri="{FF2B5EF4-FFF2-40B4-BE49-F238E27FC236}">
                <a16:creationId xmlns:a16="http://schemas.microsoft.com/office/drawing/2014/main" id="{37036FDA-16E9-441C-A9B3-7C517CB4B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0" y="1698518"/>
            <a:ext cx="4402496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497402" y="1584382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5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②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현대적인 집</a:t>
            </a:r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 err="1">
                <a:solidFill>
                  <a:schemeClr val="tx1"/>
                </a:solidFill>
                <a:latin typeface="+mn-ea"/>
              </a:rPr>
              <a:t>잇코다테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단독주택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이 현대 일본의 주거양식의 주류</a:t>
            </a:r>
            <a:endParaRPr lang="en-US" altLang="ko-KR" sz="1750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그 밖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: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 아파트나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맨션 같은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집합 주택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이나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단지주책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’</a:t>
            </a: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집합주택의 목적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 주택난 해소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및 기초자치단체 지방에 건설된 공영주택단지 같은 사회보장적 성격</a:t>
            </a:r>
            <a:endParaRPr lang="en-US" altLang="ko-KR" sz="1750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집합주택의 도입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에도시대에 에도를 비롯한 오사카와 교토 등의 대도시의 형성과 함께 나타남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. </a:t>
            </a:r>
          </a:p>
          <a:p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현재와 같은 철근콘크리트 아파트는 관동대지진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(1923)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 이후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지진피해복구 의연금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으로 설립</a:t>
            </a:r>
            <a:endParaRPr lang="en-US" altLang="ko-KR" sz="175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집합주택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실외, 건물, 도로, 거리이(가) 표시된 사진&#10;&#10;자동 생성된 설명">
            <a:extLst>
              <a:ext uri="{FF2B5EF4-FFF2-40B4-BE49-F238E27FC236}">
                <a16:creationId xmlns:a16="http://schemas.microsoft.com/office/drawing/2014/main" id="{2E2F2B61-5A8A-48F6-BC2A-5D37FC626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0" y="1721224"/>
            <a:ext cx="4402496" cy="39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4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56956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pPr marL="342900" indent="-342900">
              <a:buAutoNum type="arabicParenBoth"/>
            </a:pPr>
            <a:r>
              <a:rPr lang="ko-KR" altLang="en-US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도마와 난도</a:t>
            </a:r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바닥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도마와 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이타노마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마루방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)’,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다타미노마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타타미방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)’</a:t>
            </a:r>
          </a:p>
          <a:p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다타미노마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’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는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가마쿠라시대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무사사회에서 출현</a:t>
            </a:r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현대 도시주택에서는 도마를 찾아볼 수 없음</a:t>
            </a:r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도마의 기능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 err="1">
                <a:solidFill>
                  <a:schemeClr val="tx1"/>
                </a:solidFill>
                <a:latin typeface="+mn-ea"/>
              </a:rPr>
              <a:t>이로리에서의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 불의 사용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불을 안전하게 사용할 수 있는</a:t>
            </a:r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흙은 특성을 이용</a:t>
            </a:r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b="1" dirty="0">
                <a:solidFill>
                  <a:schemeClr val="tx1"/>
                </a:solidFill>
                <a:latin typeface="+mn-ea"/>
              </a:rPr>
              <a:t>난도의 사용목적</a:t>
            </a:r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가재도구나 곡물의 수납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잠자리 등으로 이용</a:t>
            </a:r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외부는 흙벽으로 차단</a:t>
            </a:r>
            <a:r>
              <a:rPr lang="en-US" altLang="ko-KR" sz="17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</a:rPr>
              <a:t>입구도 폐쇄적인 구조</a:t>
            </a:r>
            <a:endParaRPr lang="en-US" altLang="ko-KR" sz="1700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도마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건물, 실내, 테이블, 주방이(가) 표시된 사진&#10;&#10;자동 생성된 설명">
            <a:extLst>
              <a:ext uri="{FF2B5EF4-FFF2-40B4-BE49-F238E27FC236}">
                <a16:creationId xmlns:a16="http://schemas.microsoft.com/office/drawing/2014/main" id="{13A9EA8F-6146-4206-B6E5-24B24146E7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1" y="1656956"/>
            <a:ext cx="4392376" cy="39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2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369034" y="1656956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</a:rPr>
              <a:t>(2)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손님을 위한 공간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–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자시키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</a:rPr>
              <a:t>거주공간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: ‘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케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＇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의 공간과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하레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＇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의 공간이 존재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케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‘ :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가족들의 일상적 생활이 이루어지는 공간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하레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‘ :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비일상적인 행사를 위한 공간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 </a:t>
            </a:r>
          </a:p>
          <a:p>
            <a:r>
              <a:rPr lang="ko-KR" altLang="en-US" dirty="0">
                <a:solidFill>
                  <a:schemeClr val="tx1"/>
                </a:solidFill>
                <a:latin typeface="+mn-ea"/>
              </a:rPr>
              <a:t>즉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손님을 맞이해서 대접하는 공간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</a:t>
            </a:r>
          </a:p>
          <a:p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</a:p>
          <a:p>
            <a:r>
              <a:rPr lang="en-US" altLang="ko-KR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하레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＇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의 구성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별채를 짓고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자시키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자시키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정면의 정원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자시키로 통하는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츠기노마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큰방에 붙은 작은방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손님용 현관과 변소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그들이 드나드는 문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</a:t>
            </a: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</a:t>
            </a:r>
            <a:r>
              <a:rPr lang="ko-KR" altLang="en-US" sz="1500" b="1" dirty="0" err="1">
                <a:solidFill>
                  <a:schemeClr val="tx1"/>
                </a:solidFill>
              </a:rPr>
              <a:t>자시키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실내, 테이블, 천장, 방이(가) 표시된 사진&#10;&#10;자동 생성된 설명">
            <a:extLst>
              <a:ext uri="{FF2B5EF4-FFF2-40B4-BE49-F238E27FC236}">
                <a16:creationId xmlns:a16="http://schemas.microsoft.com/office/drawing/2014/main" id="{4DCE0471-694D-40CB-A186-9F6C6BFE5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5" y="1667953"/>
            <a:ext cx="4348706" cy="40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56956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17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(3) 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방바닥에 까는 일본식 돗자리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볏짚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5cm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정도의 두께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가로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90cm,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세로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180cm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의 정도의 크기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한 장은 사람이 누웠을 때의 면적을 기준으로 한 것 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즉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다타미가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6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장 깔린 방이면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6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명이 누울 수 있는 공간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다타미의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장수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방의 크기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</a:t>
            </a:r>
            <a:r>
              <a:rPr lang="ko-KR" altLang="en-US" sz="1500" b="1" dirty="0" err="1">
                <a:solidFill>
                  <a:schemeClr val="tx1"/>
                </a:solidFill>
              </a:rPr>
              <a:t>다타미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건물, 바닥, 창문, 테이블이(가) 표시된 사진&#10;&#10;자동 생성된 설명">
            <a:extLst>
              <a:ext uri="{FF2B5EF4-FFF2-40B4-BE49-F238E27FC236}">
                <a16:creationId xmlns:a16="http://schemas.microsoft.com/office/drawing/2014/main" id="{6D7C248B-C67C-4573-861B-55981A038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0" y="1613491"/>
            <a:ext cx="4323868" cy="40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9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56956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(4) 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오시이레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침구나 사용하지 않는 가재도구를 넣어두는 곳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우리의 붙박이장과 같은 것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목적 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물건을 사람 눈에 직접 띄지 않게 하기 위함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비슷한 것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도이타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신발장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)’, ‘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단스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옷장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)’, ‘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구라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곳간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)’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</a:t>
            </a:r>
            <a:r>
              <a:rPr lang="ko-KR" altLang="en-US" b="1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단스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’ :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일본 여성들의 필수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혼수품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중 하나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구라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‘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흙벽으로 지어 화재에 안전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평상시 사용하는지 않는 물건이나 귀중품을 보관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</a:t>
            </a:r>
            <a:r>
              <a:rPr lang="ko-KR" altLang="en-US" sz="1500" b="1" dirty="0" err="1">
                <a:solidFill>
                  <a:schemeClr val="tx1"/>
                </a:solidFill>
              </a:rPr>
              <a:t>오시이레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실내, 화면, 건물, 주방이(가) 표시된 사진&#10;&#10;자동 생성된 설명">
            <a:extLst>
              <a:ext uri="{FF2B5EF4-FFF2-40B4-BE49-F238E27FC236}">
                <a16:creationId xmlns:a16="http://schemas.microsoft.com/office/drawing/2014/main" id="{CE3FB889-AE05-4D80-A537-3679D2DFF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0" y="1656955"/>
            <a:ext cx="4473086" cy="40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56955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(5) 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후로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욕실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전통적 민가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나무동으로 된 욕실이 마련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일본인이 목욕을 하는 이유 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위생목적 뿐만 아니라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몸을 따뜻하게 하는 보온효과와 혈액순환을 촉진시켜 노동의 피로를 풀기 위함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일본인에게 노천탕이 인기있는 이유 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자연을 감상하는 데에 중요한 의미를 부여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목욕은 신체위생 뿐만 아니라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정신위생의 중요한 수단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일본의 욕실은 화장실과 분리 되어 있음 </a:t>
            </a:r>
            <a:r>
              <a:rPr lang="en-US" altLang="ko-KR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: </a:t>
            </a:r>
          </a:p>
          <a:p>
            <a:r>
              <a:rPr lang="ko-KR" altLang="en-US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쾌적한 입욕과 결코 청결하지 못한 배설행위가 같은 공간에 공존할 수 없다고 생각하기 때문</a:t>
            </a:r>
            <a:endParaRPr lang="en-US" altLang="ko-KR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후로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실내, 앉아있는, 작은, 테이블이(가) 표시된 사진&#10;&#10;자동 생성된 설명">
            <a:extLst>
              <a:ext uri="{FF2B5EF4-FFF2-40B4-BE49-F238E27FC236}">
                <a16:creationId xmlns:a16="http://schemas.microsoft.com/office/drawing/2014/main" id="{5B48C280-22A4-46E5-B08B-B7CC3407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0" y="1656955"/>
            <a:ext cx="4378702" cy="39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297316" y="1656956"/>
            <a:ext cx="6142474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③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집의 내부</a:t>
            </a:r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(6) </a:t>
            </a:r>
            <a:r>
              <a:rPr lang="ko-KR" altLang="en-US" sz="17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난방</a:t>
            </a:r>
            <a:endParaRPr lang="en-US" altLang="ko-KR" sz="1700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일본의 주택은 여름을 시원하게 보내는 데 중점</a:t>
            </a:r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집이 습기와 열기에 약한 재질로 만들어져 있기 때문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가스나 석유를 이용한 난방기구는 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2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차대전 후에 도입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그 전까지는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이로리에서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숯불을 가져와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코타츠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밑에 넣어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신체의 일부분만 따뜻하게 하는 방법만 있었음</a:t>
            </a:r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2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차대전 이후 산업의 근대화로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전기스토브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,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전기코타츠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등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자연친화적인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전통적 </a:t>
            </a:r>
            <a:r>
              <a:rPr lang="ko-KR" altLang="en-US" sz="1700" dirty="0" err="1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이로리를</a:t>
            </a:r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대신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endParaRPr lang="en-US" altLang="ko-KR" sz="1700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에어컨의 도입으로 냉난방의 발전으로 외부의 자연과 주거내의 공간을 격리</a:t>
            </a:r>
            <a:r>
              <a:rPr lang="en-US" altLang="ko-KR" sz="1700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.</a:t>
            </a: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752210" y="1656956"/>
            <a:ext cx="4402496" cy="45090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1094906" y="5699447"/>
            <a:ext cx="3717104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>
                <a:solidFill>
                  <a:schemeClr val="tx1"/>
                </a:solidFill>
              </a:rPr>
              <a:t>일본의 </a:t>
            </a:r>
            <a:r>
              <a:rPr lang="ko-KR" altLang="en-US" sz="1500" b="1" dirty="0" err="1">
                <a:solidFill>
                  <a:schemeClr val="tx1"/>
                </a:solidFill>
              </a:rPr>
              <a:t>코타츠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실내, 테이블, 침대, 작은이(가) 표시된 사진&#10;&#10;자동 생성된 설명">
            <a:extLst>
              <a:ext uri="{FF2B5EF4-FFF2-40B4-BE49-F238E27FC236}">
                <a16:creationId xmlns:a16="http://schemas.microsoft.com/office/drawing/2014/main" id="{6E2CA2EC-2790-4748-8054-80DE7858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0" y="1656956"/>
            <a:ext cx="4366260" cy="39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7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0003F0-2F35-4BC1-890F-E1C325C747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806000" y="1656956"/>
            <a:ext cx="10633790" cy="4654198"/>
          </a:xfrm>
          <a:prstGeom prst="roundRect">
            <a:avLst>
              <a:gd name="adj" fmla="val 6510"/>
            </a:avLst>
          </a:prstGeom>
          <a:solidFill>
            <a:schemeClr val="accent4">
              <a:lumMod val="60000"/>
              <a:lumOff val="40000"/>
              <a:alpha val="16000"/>
            </a:schemeClr>
          </a:solidFill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b="1" dirty="0">
              <a:solidFill>
                <a:schemeClr val="tx1"/>
              </a:solidFill>
              <a:latin typeface="+mn-ea"/>
              <a:ea typeface="맑은 고딕" panose="020B0503020000020004" pitchFamily="50" charset="-127"/>
            </a:endParaRPr>
          </a:p>
          <a:p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806000" y="691994"/>
            <a:ext cx="10633790" cy="74295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 w="57150">
            <a:solidFill>
              <a:schemeClr val="accent4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주거문화</a:t>
            </a:r>
          </a:p>
        </p:txBody>
      </p:sp>
      <p:pic>
        <p:nvPicPr>
          <p:cNvPr id="2" name="온라인 미디어 1" title="한옥과 일본 가옥의 차이점">
            <a:hlinkClick r:id="" action="ppaction://media"/>
            <a:extLst>
              <a:ext uri="{FF2B5EF4-FFF2-40B4-BE49-F238E27FC236}">
                <a16:creationId xmlns:a16="http://schemas.microsoft.com/office/drawing/2014/main" id="{BFC7A5C7-B3FF-4FF3-B5EF-33773F06E8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5694" y="1758302"/>
            <a:ext cx="8211671" cy="44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6" y="-66675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5815009" y="1704975"/>
            <a:ext cx="5376866" cy="4186800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sz="1750" b="1" dirty="0" err="1">
                <a:solidFill>
                  <a:schemeClr val="tx1"/>
                </a:solidFill>
                <a:latin typeface="+mn-ea"/>
              </a:rPr>
              <a:t>조몬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750" b="1" dirty="0">
                <a:solidFill>
                  <a:schemeClr val="tx1"/>
                </a:solidFill>
              </a:rPr>
              <a:t>縄文</a:t>
            </a:r>
            <a:r>
              <a:rPr lang="en-US" altLang="ja-JP" sz="1750" b="1" dirty="0">
                <a:solidFill>
                  <a:schemeClr val="tx1"/>
                </a:solidFill>
              </a:rPr>
              <a:t>)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시대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750" b="1" dirty="0" err="1">
                <a:solidFill>
                  <a:schemeClr val="tx1"/>
                </a:solidFill>
                <a:latin typeface="+mn-ea"/>
              </a:rPr>
              <a:t>야요이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750" b="1" dirty="0">
                <a:solidFill>
                  <a:schemeClr val="tx1"/>
                </a:solidFill>
              </a:rPr>
              <a:t>弥生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 시대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원시 시대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기원전 약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만년 전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기원후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세기</a:t>
            </a:r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75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75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50" dirty="0" err="1">
                <a:solidFill>
                  <a:schemeClr val="tx1"/>
                </a:solidFill>
                <a:latin typeface="+mn-ea"/>
              </a:rPr>
              <a:t>관두의</a:t>
            </a:r>
            <a:r>
              <a:rPr lang="en-US" altLang="ko-KR" sz="175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750" i="0" dirty="0">
                <a:solidFill>
                  <a:schemeClr val="tx1"/>
                </a:solidFill>
                <a:effectLst/>
                <a:latin typeface="+mn-ea"/>
              </a:rPr>
              <a:t>貫頭衣</a:t>
            </a:r>
            <a:r>
              <a:rPr lang="en-US" altLang="ko-KR" sz="1750" i="0" dirty="0">
                <a:solidFill>
                  <a:schemeClr val="tx1"/>
                </a:solidFill>
                <a:effectLst/>
                <a:latin typeface="+mn-ea"/>
              </a:rPr>
              <a:t>)’ </a:t>
            </a:r>
            <a:r>
              <a:rPr lang="ko-KR" altLang="en-US" sz="1750" i="0" dirty="0">
                <a:solidFill>
                  <a:schemeClr val="tx1"/>
                </a:solidFill>
                <a:effectLst/>
                <a:latin typeface="+mn-ea"/>
              </a:rPr>
              <a:t>형태 </a:t>
            </a:r>
            <a:endParaRPr lang="en-US" altLang="ko-KR" sz="1750" i="0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ko-KR" sz="17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50" dirty="0">
                <a:solidFill>
                  <a:schemeClr val="tx1"/>
                </a:solidFill>
                <a:latin typeface="+mn-ea"/>
              </a:rPr>
              <a:t>세로로 긴 천의 중앙에 머리를 통과시켜 앞뒤로 내려뜨린 다음 허리띠로 고정 </a:t>
            </a:r>
            <a:endParaRPr lang="en-US" altLang="ko-KR" sz="17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1239367" y="1432951"/>
            <a:ext cx="4381500" cy="4682099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사람, 남자, 서있는, 드레스이(가) 표시된 사진&#10;&#10;자동 생성된 설명">
            <a:extLst>
              <a:ext uri="{FF2B5EF4-FFF2-40B4-BE49-F238E27FC236}">
                <a16:creationId xmlns:a16="http://schemas.microsoft.com/office/drawing/2014/main" id="{5E8B2443-4E86-44F9-AE7C-C2FD202B9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67" y="1464048"/>
            <a:ext cx="4411192" cy="4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6" y="-66675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532999" y="1704975"/>
            <a:ext cx="5376866" cy="4186800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고분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</a:rPr>
              <a:t>古墳</a:t>
            </a:r>
            <a:r>
              <a:rPr lang="en-US" altLang="ja-JP" sz="1600" b="1" dirty="0">
                <a:solidFill>
                  <a:schemeClr val="tx1"/>
                </a:solidFill>
              </a:rPr>
              <a:t>)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시대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아스카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</a:rPr>
              <a:t>飛鳥</a:t>
            </a:r>
            <a:r>
              <a:rPr lang="en-US" altLang="ja-JP" sz="1600" b="1" dirty="0">
                <a:solidFill>
                  <a:schemeClr val="tx1"/>
                </a:solidFill>
              </a:rPr>
              <a:t>)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시대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원시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고대시대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6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세기 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중후반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~ 8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세기 초반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6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바지와 저고리 구조의 북방계 복식 형태</a:t>
            </a:r>
            <a:endParaRPr lang="en-US" altLang="ko-KR" sz="1600" i="0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일본서기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“ 475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백제인이 일본으로 의복기술을 전파해 주었다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.” </a:t>
            </a:r>
          </a:p>
          <a:p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600" b="1" dirty="0" err="1">
                <a:solidFill>
                  <a:schemeClr val="tx1"/>
                </a:solidFill>
                <a:latin typeface="+mn-ea"/>
              </a:rPr>
              <a:t>부상락기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600" i="0" dirty="0" err="1">
                <a:solidFill>
                  <a:schemeClr val="tx1"/>
                </a:solidFill>
                <a:effectLst/>
                <a:latin typeface="+mn-ea"/>
              </a:rPr>
              <a:t>아스카지</a:t>
            </a:r>
            <a:r>
              <a:rPr lang="en-US" altLang="ko-KR" sz="1600" i="0" dirty="0">
                <a:solidFill>
                  <a:schemeClr val="tx1"/>
                </a:solidFill>
                <a:effectLst/>
                <a:latin typeface="+mn-ea"/>
              </a:rPr>
              <a:t>[</a:t>
            </a:r>
            <a:r>
              <a:rPr lang="ko-KR" altLang="en-US" sz="1600" i="0" dirty="0">
                <a:solidFill>
                  <a:schemeClr val="tx1"/>
                </a:solidFill>
                <a:effectLst/>
                <a:latin typeface="+mn-ea"/>
              </a:rPr>
              <a:t>飛鳥址</a:t>
            </a:r>
            <a:r>
              <a:rPr lang="en-US" altLang="ko-KR" sz="1600" i="0" dirty="0">
                <a:solidFill>
                  <a:schemeClr val="tx1"/>
                </a:solidFill>
                <a:effectLst/>
                <a:latin typeface="+mn-ea"/>
              </a:rPr>
              <a:t>] </a:t>
            </a:r>
            <a:r>
              <a:rPr lang="ko-KR" altLang="en-US" sz="1600" i="0" dirty="0">
                <a:solidFill>
                  <a:schemeClr val="tx1"/>
                </a:solidFill>
                <a:effectLst/>
                <a:latin typeface="+mn-ea"/>
              </a:rPr>
              <a:t>완공을 앞두고 사리함을 안치하는 행사에서 왕과 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소가노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우마코</a:t>
            </a:r>
            <a:r>
              <a:rPr lang="ko-KR" altLang="en-US" sz="1600" i="0" dirty="0">
                <a:solidFill>
                  <a:schemeClr val="tx1"/>
                </a:solidFill>
                <a:effectLst/>
                <a:latin typeface="+mn-ea"/>
              </a:rPr>
              <a:t>를 비롯한 </a:t>
            </a:r>
            <a:r>
              <a:rPr lang="en-US" altLang="ko-KR" sz="1600" i="0" dirty="0">
                <a:solidFill>
                  <a:schemeClr val="tx1"/>
                </a:solidFill>
                <a:effectLst/>
                <a:latin typeface="+mn-ea"/>
              </a:rPr>
              <a:t>100</a:t>
            </a:r>
            <a:r>
              <a:rPr lang="ko-KR" altLang="en-US" sz="1600" i="0" dirty="0">
                <a:solidFill>
                  <a:schemeClr val="tx1"/>
                </a:solidFill>
                <a:effectLst/>
                <a:latin typeface="+mn-ea"/>
              </a:rPr>
              <a:t>여명의 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고관대작</a:t>
            </a:r>
            <a:r>
              <a:rPr lang="ko-KR" altLang="en-US" sz="1600" i="0" dirty="0">
                <a:solidFill>
                  <a:schemeClr val="tx1"/>
                </a:solidFill>
                <a:effectLst/>
                <a:latin typeface="+mn-ea"/>
              </a:rPr>
              <a:t>이 모두 백제 옷을 입고 행사를 거행하니 사람들이 모두 기뻐하였다</a:t>
            </a:r>
            <a:r>
              <a:rPr lang="en-US" altLang="ko-KR" sz="1600" i="0" dirty="0">
                <a:solidFill>
                  <a:schemeClr val="tx1"/>
                </a:solidFill>
                <a:effectLst/>
                <a:latin typeface="+mn-ea"/>
              </a:rPr>
              <a:t>.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“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6230" y="1704975"/>
            <a:ext cx="2474851" cy="4342207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7463FC-8BC3-4F44-A34B-F4ECC367BF0C}"/>
              </a:ext>
            </a:extLst>
          </p:cNvPr>
          <p:cNvSpPr/>
          <p:nvPr/>
        </p:nvSpPr>
        <p:spPr>
          <a:xfrm>
            <a:off x="9115571" y="1627271"/>
            <a:ext cx="2474851" cy="4419911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테이블, 남자이(가) 표시된 사진&#10;&#10;자동 생성된 설명">
            <a:extLst>
              <a:ext uri="{FF2B5EF4-FFF2-40B4-BE49-F238E27FC236}">
                <a16:creationId xmlns:a16="http://schemas.microsoft.com/office/drawing/2014/main" id="{4AD22CB3-97D2-425E-BCBD-551C248BA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0" y="1704975"/>
            <a:ext cx="2428875" cy="3889001"/>
          </a:xfrm>
          <a:prstGeom prst="rect">
            <a:avLst/>
          </a:prstGeom>
        </p:spPr>
      </p:pic>
      <p:pic>
        <p:nvPicPr>
          <p:cNvPr id="11" name="그림 10" descr="셔츠, 남자이(가) 표시된 사진&#10;&#10;자동 생성된 설명">
            <a:extLst>
              <a:ext uri="{FF2B5EF4-FFF2-40B4-BE49-F238E27FC236}">
                <a16:creationId xmlns:a16="http://schemas.microsoft.com/office/drawing/2014/main" id="{30C7A2D3-BCCE-48F6-9170-B9E366BF8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95" y="1627272"/>
            <a:ext cx="2505075" cy="396670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1198C85-AEC7-4F1D-98CA-0D8074D40464}"/>
              </a:ext>
            </a:extLst>
          </p:cNvPr>
          <p:cNvSpPr/>
          <p:nvPr/>
        </p:nvSpPr>
        <p:spPr>
          <a:xfrm>
            <a:off x="9115571" y="5665694"/>
            <a:ext cx="2459099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아스카 시대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806230" y="5665694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고분 시대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6" y="-66675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463917" y="1669637"/>
            <a:ext cx="5376866" cy="4542903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45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sz="1450" b="1" dirty="0">
                <a:solidFill>
                  <a:schemeClr val="tx1"/>
                </a:solidFill>
              </a:rPr>
              <a:t>나라시대</a:t>
            </a:r>
            <a:r>
              <a:rPr lang="en-US" altLang="ko-KR" sz="1450" b="1" dirty="0">
                <a:solidFill>
                  <a:schemeClr val="tx1"/>
                </a:solidFill>
              </a:rPr>
              <a:t>(</a:t>
            </a:r>
            <a:r>
              <a:rPr lang="ja-JP" altLang="en-US" sz="1450" b="1" dirty="0">
                <a:solidFill>
                  <a:schemeClr val="tx1"/>
                </a:solidFill>
              </a:rPr>
              <a:t>奈良</a:t>
            </a:r>
            <a:r>
              <a:rPr lang="en-US" altLang="ja-JP" sz="1450" b="1" dirty="0">
                <a:solidFill>
                  <a:schemeClr val="tx1"/>
                </a:solidFill>
                <a:latin typeface="+mn-ea"/>
              </a:rPr>
              <a:t>)(</a:t>
            </a:r>
            <a:r>
              <a:rPr lang="ko-KR" altLang="en-US" sz="1450" b="1" dirty="0">
                <a:solidFill>
                  <a:schemeClr val="tx1"/>
                </a:solidFill>
                <a:latin typeface="+mn-ea"/>
              </a:rPr>
              <a:t>고대시대</a:t>
            </a:r>
            <a:r>
              <a:rPr lang="en-US" altLang="ko-KR" sz="145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lang="en-US" altLang="ko-KR" sz="145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5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45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5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50" dirty="0">
                <a:solidFill>
                  <a:schemeClr val="tx1"/>
                </a:solidFill>
              </a:rPr>
              <a:t>나라 천도 </a:t>
            </a:r>
            <a:r>
              <a:rPr lang="en-US" altLang="ko-KR" sz="1450" dirty="0">
                <a:solidFill>
                  <a:schemeClr val="tx1"/>
                </a:solidFill>
              </a:rPr>
              <a:t>710</a:t>
            </a:r>
            <a:r>
              <a:rPr lang="ko-KR" altLang="en-US" sz="1450" dirty="0">
                <a:solidFill>
                  <a:schemeClr val="tx1"/>
                </a:solidFill>
              </a:rPr>
              <a:t>년</a:t>
            </a:r>
            <a:r>
              <a:rPr lang="en-US" altLang="ko-KR" sz="1450" dirty="0">
                <a:solidFill>
                  <a:schemeClr val="tx1"/>
                </a:solidFill>
              </a:rPr>
              <a:t>~</a:t>
            </a:r>
            <a:r>
              <a:rPr lang="ko-KR" altLang="en-US" sz="1450" dirty="0">
                <a:solidFill>
                  <a:schemeClr val="tx1"/>
                </a:solidFill>
              </a:rPr>
              <a:t>교토 천도 </a:t>
            </a:r>
            <a:r>
              <a:rPr lang="en-US" altLang="ko-KR" sz="1450" dirty="0">
                <a:solidFill>
                  <a:schemeClr val="tx1"/>
                </a:solidFill>
              </a:rPr>
              <a:t>794</a:t>
            </a:r>
            <a:r>
              <a:rPr lang="ko-KR" altLang="en-US" sz="1450" dirty="0">
                <a:solidFill>
                  <a:schemeClr val="tx1"/>
                </a:solidFill>
              </a:rPr>
              <a:t>년</a:t>
            </a:r>
            <a:br>
              <a:rPr lang="en-US" altLang="ko-KR" sz="1450" dirty="0">
                <a:solidFill>
                  <a:schemeClr val="tx1"/>
                </a:solidFill>
              </a:rPr>
            </a:br>
            <a:endParaRPr lang="en-US" altLang="ko-KR" sz="145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5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45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45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‘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당풍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唐風 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당나라식 풍습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)’</a:t>
            </a:r>
            <a:r>
              <a:rPr lang="en-US" altLang="ko-KR" sz="1450" dirty="0">
                <a:solidFill>
                  <a:schemeClr val="tx1"/>
                </a:solidFill>
                <a:latin typeface="Open Sans"/>
              </a:rPr>
              <a:t>,</a:t>
            </a:r>
            <a:r>
              <a:rPr lang="ko-KR" altLang="en-US" sz="145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당나라 스타일의 옷이 유행</a:t>
            </a:r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50" b="1" i="0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ko-KR" altLang="en-US" sz="1450" dirty="0">
                <a:solidFill>
                  <a:schemeClr val="tx1"/>
                </a:solidFill>
                <a:latin typeface="Open Sans"/>
              </a:rPr>
              <a:t>나라 시대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는 대륙에 있는 </a:t>
            </a:r>
            <a:r>
              <a:rPr lang="ko-KR" altLang="en-US" sz="1450" dirty="0">
                <a:solidFill>
                  <a:schemeClr val="tx1"/>
                </a:solidFill>
                <a:latin typeface="Open Sans"/>
              </a:rPr>
              <a:t>당나라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의 영향을 짙게 받은 시대</a:t>
            </a:r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남자는 </a:t>
            </a:r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단령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옆트임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무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소매통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옷감 등에 있어 다양하게 </a:t>
            </a:r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현지화시킨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en-US" altLang="ko-KR" sz="1450" dirty="0">
                <a:solidFill>
                  <a:schemeClr val="tx1"/>
                </a:solidFill>
                <a:latin typeface="Open Sans"/>
              </a:rPr>
              <a:t>’</a:t>
            </a:r>
            <a:r>
              <a:rPr lang="ko-KR" altLang="en-US" sz="1450" dirty="0" err="1">
                <a:solidFill>
                  <a:schemeClr val="tx1"/>
                </a:solidFill>
                <a:latin typeface="Open Sans"/>
              </a:rPr>
              <a:t>단령</a:t>
            </a:r>
            <a:r>
              <a:rPr lang="en-US" altLang="ko-KR" sz="1450" dirty="0">
                <a:solidFill>
                  <a:schemeClr val="tx1"/>
                </a:solidFill>
                <a:latin typeface="Open Sans"/>
              </a:rPr>
              <a:t>’</a:t>
            </a:r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5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여자는 짧은 상의에 치마를 겨드랑이까지 높여 입고 </a:t>
            </a:r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반비를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 덧입고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표나 영건을 입음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. </a:t>
            </a:r>
          </a:p>
          <a:p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금직물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가죽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나무 등 다양한 소재의 신발</a:t>
            </a:r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5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그 외에도 </a:t>
            </a:r>
            <a:r>
              <a:rPr lang="ko-KR" altLang="en-US" sz="1450" i="0" dirty="0" err="1">
                <a:solidFill>
                  <a:schemeClr val="tx1"/>
                </a:solidFill>
                <a:effectLst/>
                <a:latin typeface="Open Sans"/>
              </a:rPr>
              <a:t>옥장식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 가죽 허리띠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비녀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버선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행전으로 치장  한반도 남부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(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백제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신라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가야</a:t>
            </a:r>
            <a:r>
              <a:rPr lang="en-US" altLang="ko-KR" sz="1450" i="0" dirty="0">
                <a:solidFill>
                  <a:schemeClr val="tx1"/>
                </a:solidFill>
                <a:effectLst/>
                <a:latin typeface="Open Sans"/>
              </a:rPr>
              <a:t>)</a:t>
            </a:r>
            <a:r>
              <a:rPr lang="ko-KR" altLang="en-US" sz="1450" i="0" dirty="0">
                <a:solidFill>
                  <a:schemeClr val="tx1"/>
                </a:solidFill>
                <a:effectLst/>
                <a:latin typeface="Open Sans"/>
              </a:rPr>
              <a:t>의 영향으로 추정</a:t>
            </a:r>
            <a:endParaRPr lang="en-US" altLang="ko-KR" sz="14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6230" y="1704975"/>
            <a:ext cx="2474851" cy="4342207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47463FC-8BC3-4F44-A34B-F4ECC367BF0C}"/>
              </a:ext>
            </a:extLst>
          </p:cNvPr>
          <p:cNvSpPr/>
          <p:nvPr/>
        </p:nvSpPr>
        <p:spPr>
          <a:xfrm>
            <a:off x="9115571" y="1627271"/>
            <a:ext cx="2474851" cy="4419911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1198C85-AEC7-4F1D-98CA-0D8074D40464}"/>
              </a:ext>
            </a:extLst>
          </p:cNvPr>
          <p:cNvSpPr/>
          <p:nvPr/>
        </p:nvSpPr>
        <p:spPr>
          <a:xfrm>
            <a:off x="9115571" y="5665694"/>
            <a:ext cx="2459099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나라 시대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 err="1">
                <a:solidFill>
                  <a:schemeClr val="tx1"/>
                </a:solidFill>
              </a:rPr>
              <a:t>단령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806230" y="5665694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나라 시대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당풍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쥐고있는, 남자, 드레스, 착용이(가) 표시된 사진&#10;&#10;자동 생성된 설명">
            <a:extLst>
              <a:ext uri="{FF2B5EF4-FFF2-40B4-BE49-F238E27FC236}">
                <a16:creationId xmlns:a16="http://schemas.microsoft.com/office/drawing/2014/main" id="{DC63C4B3-83CA-42F4-AF02-47F196D75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5" y="1574560"/>
            <a:ext cx="3197710" cy="3889963"/>
          </a:xfrm>
          <a:prstGeom prst="rect">
            <a:avLst/>
          </a:prstGeom>
        </p:spPr>
      </p:pic>
      <p:pic>
        <p:nvPicPr>
          <p:cNvPr id="10" name="그림 9" descr="드레스이(가) 표시된 사진&#10;&#10;자동 생성된 설명">
            <a:extLst>
              <a:ext uri="{FF2B5EF4-FFF2-40B4-BE49-F238E27FC236}">
                <a16:creationId xmlns:a16="http://schemas.microsoft.com/office/drawing/2014/main" id="{E7FA4995-EB4D-4040-B01D-DB79FC6B4A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50" y="1669636"/>
            <a:ext cx="2051362" cy="39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5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496235" y="1504279"/>
            <a:ext cx="7434823" cy="4542903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</a:rPr>
              <a:t>헤이안시대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</a:rPr>
              <a:t>平安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)(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고대시대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</a:rPr>
              <a:t>교토의 </a:t>
            </a:r>
            <a:r>
              <a:rPr lang="ko-KR" altLang="en-US" sz="1400" dirty="0" err="1">
                <a:solidFill>
                  <a:schemeClr val="tx1"/>
                </a:solidFill>
              </a:rPr>
              <a:t>헤이안쿄</a:t>
            </a:r>
            <a:r>
              <a:rPr lang="en-US" altLang="ko-KR" sz="1400" dirty="0">
                <a:solidFill>
                  <a:schemeClr val="tx1"/>
                </a:solidFill>
              </a:rPr>
              <a:t>(</a:t>
            </a:r>
            <a:r>
              <a:rPr lang="ja-JP" altLang="en-US" sz="1400" dirty="0">
                <a:solidFill>
                  <a:schemeClr val="tx1"/>
                </a:solidFill>
              </a:rPr>
              <a:t>平安京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  <a:r>
              <a:rPr lang="ko-KR" altLang="en-US" sz="1400" dirty="0">
                <a:solidFill>
                  <a:schemeClr val="tx1"/>
                </a:solidFill>
              </a:rPr>
              <a:t>로 천도한 </a:t>
            </a:r>
            <a:r>
              <a:rPr lang="en-US" altLang="ja-JP" sz="1400" dirty="0">
                <a:solidFill>
                  <a:schemeClr val="tx1"/>
                </a:solidFill>
              </a:rPr>
              <a:t>794</a:t>
            </a:r>
            <a:r>
              <a:rPr lang="ko-KR" altLang="en-US" sz="1400" dirty="0">
                <a:solidFill>
                  <a:schemeClr val="tx1"/>
                </a:solidFill>
              </a:rPr>
              <a:t>년</a:t>
            </a:r>
            <a:r>
              <a:rPr lang="en-US" altLang="ko-KR" sz="1400" dirty="0">
                <a:solidFill>
                  <a:schemeClr val="tx1"/>
                </a:solidFill>
              </a:rPr>
              <a:t>~1185</a:t>
            </a:r>
            <a:r>
              <a:rPr lang="ko-KR" altLang="en-US" sz="1400" dirty="0">
                <a:solidFill>
                  <a:schemeClr val="tx1"/>
                </a:solidFill>
              </a:rPr>
              <a:t>년</a:t>
            </a:r>
            <a:br>
              <a:rPr lang="en-US" altLang="ko-KR" sz="1400" dirty="0">
                <a:solidFill>
                  <a:schemeClr val="tx1"/>
                </a:solidFill>
              </a:rPr>
            </a:b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일본은 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헤이안 시대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 하면 떠올리는 독자적인 문화를 펼치기 시작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와후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和風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또는 일본풍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독자적인 귀족 문화가 발달한 </a:t>
            </a:r>
            <a:r>
              <a:rPr lang="ko-KR" altLang="en-US" sz="1400" dirty="0">
                <a:solidFill>
                  <a:schemeClr val="tx1"/>
                </a:solidFill>
                <a:latin typeface="Open Sans"/>
              </a:rPr>
              <a:t>헤이안 시대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는 세련된 생활 양식과 귀족 문화의 기반을 다진 일본 문화의 황금기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직조와 염색 기술이 발달하면서 옷의 색상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무늬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디자인이 크게 발전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복식도 세분화되면서 격식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형식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색채미를 강조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옷을 많이 겹쳐 입는 것으로 위엄을 드러냄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. </a:t>
            </a:r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옷에다 풀을 강하게 먹여 뻣뻣하게 하는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고와쇼우조쿠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講和装束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의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작창법으로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외관에 큰 변화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궁중 여자의 정장은 </a:t>
            </a:r>
            <a:r>
              <a:rPr lang="ko-KR" altLang="en-US" sz="1400" b="1" dirty="0" err="1">
                <a:solidFill>
                  <a:schemeClr val="tx1"/>
                </a:solidFill>
                <a:latin typeface="Open Sans"/>
              </a:rPr>
              <a:t>쥬니히토에</a:t>
            </a:r>
            <a:r>
              <a:rPr lang="en-US" altLang="ko-KR" sz="1400" b="1" dirty="0">
                <a:solidFill>
                  <a:schemeClr val="tx1"/>
                </a:solidFill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十二單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r>
              <a:rPr lang="en-US" altLang="ko-KR" sz="1400" b="1" i="0" u="none" strike="noStrike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공가 남자는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정식예장으로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ko-KR" altLang="en-US" sz="1400" b="1" dirty="0" err="1">
                <a:solidFill>
                  <a:schemeClr val="tx1"/>
                </a:solidFill>
                <a:latin typeface="Open Sans"/>
              </a:rPr>
              <a:t>소쿠타이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束帶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endParaRPr lang="en-US" altLang="ko-KR" sz="1400" b="1" i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6230" y="1704975"/>
            <a:ext cx="2474851" cy="4342207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806230" y="5665694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dirty="0" err="1">
                <a:solidFill>
                  <a:schemeClr val="tx1"/>
                </a:solidFill>
              </a:rPr>
              <a:t>쥬니히토에와</a:t>
            </a:r>
            <a:r>
              <a:rPr lang="ko-KR" altLang="en-US" sz="1500" b="1" dirty="0">
                <a:solidFill>
                  <a:schemeClr val="tx1"/>
                </a:solidFill>
              </a:rPr>
              <a:t> </a:t>
            </a:r>
            <a:r>
              <a:rPr lang="ko-KR" altLang="en-US" sz="1500" b="1" dirty="0" err="1">
                <a:solidFill>
                  <a:schemeClr val="tx1"/>
                </a:solidFill>
              </a:rPr>
              <a:t>소쿠타이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" name="그림 3" descr="테이블, 앉아있는, 남자, 쥐고있는이(가) 표시된 사진&#10;&#10;자동 생성된 설명">
            <a:extLst>
              <a:ext uri="{FF2B5EF4-FFF2-40B4-BE49-F238E27FC236}">
                <a16:creationId xmlns:a16="http://schemas.microsoft.com/office/drawing/2014/main" id="{3CD957F8-D015-41B7-B3AD-6BB2FBB51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8" y="1972423"/>
            <a:ext cx="2618550" cy="36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575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666565" y="1604626"/>
            <a:ext cx="7434823" cy="4542903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lang="ko-KR" altLang="en-US" sz="1500" b="1" dirty="0"/>
              <a:t> </a:t>
            </a:r>
            <a:r>
              <a:rPr lang="ko-KR" altLang="en-US" sz="1500" b="1" dirty="0" err="1">
                <a:solidFill>
                  <a:schemeClr val="tx1"/>
                </a:solidFill>
              </a:rPr>
              <a:t>가마쿠라시대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ja-JP" altLang="en-US" sz="1500" b="1" dirty="0">
                <a:solidFill>
                  <a:schemeClr val="tx1"/>
                </a:solidFill>
              </a:rPr>
              <a:t>鎌倉</a:t>
            </a:r>
            <a:r>
              <a:rPr lang="en-US" altLang="ja-JP" sz="1500" b="1" dirty="0">
                <a:solidFill>
                  <a:schemeClr val="tx1"/>
                </a:solidFill>
              </a:rPr>
              <a:t>) ~ </a:t>
            </a:r>
            <a:r>
              <a:rPr lang="ko-KR" altLang="en-US" sz="1500" b="1" dirty="0" err="1">
                <a:solidFill>
                  <a:schemeClr val="tx1"/>
                </a:solidFill>
              </a:rPr>
              <a:t>무로마치시대</a:t>
            </a:r>
            <a:r>
              <a:rPr lang="en-US" altLang="ko-KR" sz="1500" b="1" dirty="0">
                <a:solidFill>
                  <a:schemeClr val="tx1"/>
                </a:solidFill>
              </a:rPr>
              <a:t>(</a:t>
            </a:r>
            <a:r>
              <a:rPr lang="ja-JP" altLang="en-US" sz="1500" b="1" dirty="0">
                <a:solidFill>
                  <a:schemeClr val="tx1"/>
                </a:solidFill>
              </a:rPr>
              <a:t>室町</a:t>
            </a:r>
            <a:r>
              <a:rPr lang="en-US" altLang="ja-JP" sz="1500" b="1" dirty="0">
                <a:solidFill>
                  <a:schemeClr val="tx1"/>
                </a:solidFill>
              </a:rPr>
              <a:t>) (</a:t>
            </a:r>
            <a:r>
              <a:rPr lang="ko-KR" altLang="en-US" sz="1500" b="1" dirty="0">
                <a:solidFill>
                  <a:schemeClr val="tx1"/>
                </a:solidFill>
              </a:rPr>
              <a:t>중세시대</a:t>
            </a:r>
            <a:r>
              <a:rPr lang="en-US" altLang="ko-KR" sz="1500" b="1" dirty="0">
                <a:solidFill>
                  <a:schemeClr val="tx1"/>
                </a:solidFill>
              </a:rPr>
              <a:t>)</a:t>
            </a:r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5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500" dirty="0">
                <a:solidFill>
                  <a:schemeClr val="tx1"/>
                </a:solidFill>
              </a:rPr>
              <a:t>1192</a:t>
            </a:r>
            <a:r>
              <a:rPr lang="ko-KR" altLang="en-US" sz="1500" dirty="0">
                <a:solidFill>
                  <a:schemeClr val="tx1"/>
                </a:solidFill>
              </a:rPr>
              <a:t>년 </a:t>
            </a:r>
            <a:r>
              <a:rPr lang="en-US" altLang="ko-KR" sz="1500" dirty="0">
                <a:solidFill>
                  <a:schemeClr val="tx1"/>
                </a:solidFill>
              </a:rPr>
              <a:t>~ 1475</a:t>
            </a:r>
            <a:r>
              <a:rPr lang="ko-KR" altLang="en-US" sz="1500" dirty="0">
                <a:solidFill>
                  <a:schemeClr val="tx1"/>
                </a:solidFill>
              </a:rPr>
              <a:t>년</a:t>
            </a:r>
            <a:br>
              <a:rPr lang="en-US" altLang="ko-KR" sz="1500" dirty="0">
                <a:solidFill>
                  <a:schemeClr val="tx1"/>
                </a:solidFill>
              </a:rPr>
            </a:br>
            <a:endParaRPr lang="en-US" altLang="ko-KR" sz="15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5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5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5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고와쇼우조쿠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[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强裝束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]</a:t>
            </a:r>
            <a:r>
              <a:rPr lang="en-US" altLang="ko-KR" sz="1500" dirty="0">
                <a:solidFill>
                  <a:srgbClr val="373A3C"/>
                </a:solidFill>
                <a:latin typeface="Open Sans"/>
              </a:rPr>
              <a:t>,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 실용성이 중시되어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소쿠타이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[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束帶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]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와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이칸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[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衣冠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]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에는 과장된 깃이 낮아지고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함피와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아코메를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 생략했으며 </a:t>
            </a:r>
            <a:endParaRPr lang="en-US" altLang="ko-KR" sz="1500" i="0" dirty="0">
              <a:solidFill>
                <a:srgbClr val="373A3C"/>
              </a:solidFill>
              <a:effectLst/>
              <a:latin typeface="Open Sans"/>
            </a:endParaRPr>
          </a:p>
          <a:p>
            <a:endParaRPr lang="en-US" altLang="ko-KR" sz="1500" dirty="0">
              <a:solidFill>
                <a:srgbClr val="373A3C"/>
              </a:solidFill>
              <a:latin typeface="Open Sans"/>
            </a:endParaRPr>
          </a:p>
          <a:p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귀족의 시대에서 무사의 시대로 바뀌었던 시기</a:t>
            </a:r>
            <a:endParaRPr lang="en-US" altLang="ko-KR" sz="1500" i="0" dirty="0">
              <a:solidFill>
                <a:srgbClr val="373A3C"/>
              </a:solidFill>
              <a:effectLst/>
              <a:latin typeface="Open Sans"/>
            </a:endParaRPr>
          </a:p>
          <a:p>
            <a:endParaRPr lang="en-US" altLang="ko-KR" sz="1500" b="1" dirty="0">
              <a:solidFill>
                <a:srgbClr val="373A3C"/>
              </a:solidFill>
              <a:latin typeface="Open Sans"/>
            </a:endParaRPr>
          </a:p>
          <a:p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카리기누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 계통의 옷에 뒤를 짧게 해서 실용성을 강조하는 </a:t>
            </a:r>
            <a:r>
              <a:rPr lang="ko-KR" altLang="en-US" sz="1500" i="0" dirty="0" err="1">
                <a:solidFill>
                  <a:srgbClr val="373A3C"/>
                </a:solidFill>
                <a:effectLst/>
                <a:latin typeface="Open Sans"/>
              </a:rPr>
              <a:t>한지리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[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半尻</a:t>
            </a:r>
            <a:r>
              <a:rPr lang="en-US" altLang="ko-KR" sz="1500" i="0" dirty="0">
                <a:solidFill>
                  <a:srgbClr val="373A3C"/>
                </a:solidFill>
                <a:effectLst/>
                <a:latin typeface="Open Sans"/>
              </a:rPr>
              <a:t>]</a:t>
            </a:r>
          </a:p>
          <a:p>
            <a:endParaRPr lang="en-US" altLang="ko-KR" sz="1500" b="1" i="0" dirty="0">
              <a:solidFill>
                <a:srgbClr val="373A3C"/>
              </a:solidFill>
              <a:effectLst/>
              <a:latin typeface="Open Sans"/>
            </a:endParaRPr>
          </a:p>
          <a:p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여자 복식 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우치기누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,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우와기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,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가라기누</a:t>
            </a:r>
            <a:endParaRPr lang="en-US" altLang="ko-KR" sz="1500" b="1" dirty="0">
              <a:solidFill>
                <a:srgbClr val="373A3C"/>
              </a:solidFill>
              <a:latin typeface="Open Sans"/>
            </a:endParaRPr>
          </a:p>
          <a:p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 </a:t>
            </a:r>
          </a:p>
          <a:p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중요한 의식 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: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</a:t>
            </a:r>
            <a:r>
              <a:rPr lang="ko-KR" altLang="en-US" sz="1500" i="0" dirty="0">
                <a:solidFill>
                  <a:srgbClr val="373A3C"/>
                </a:solidFill>
                <a:effectLst/>
                <a:latin typeface="Open Sans"/>
              </a:rPr>
              <a:t>짧은 치마 모양인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유마키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/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이마키</a:t>
            </a:r>
            <a:endParaRPr lang="en-US" altLang="ko-KR" sz="1500" b="1" i="0" dirty="0">
              <a:solidFill>
                <a:srgbClr val="373A3C"/>
              </a:solidFill>
              <a:effectLst/>
              <a:latin typeface="Open Sans"/>
            </a:endParaRPr>
          </a:p>
          <a:p>
            <a:endParaRPr lang="en-US" altLang="ko-KR" sz="1500" b="1" i="0" dirty="0">
              <a:solidFill>
                <a:srgbClr val="373A3C"/>
              </a:solidFill>
              <a:effectLst/>
              <a:latin typeface="Open Sans"/>
            </a:endParaRPr>
          </a:p>
          <a:p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귀족 여자의 평상복 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: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하카마가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일상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,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고소데와 </a:t>
            </a:r>
            <a:r>
              <a:rPr lang="ko-KR" altLang="en-US" sz="1500" b="1" dirty="0" err="1">
                <a:solidFill>
                  <a:srgbClr val="0275D8"/>
                </a:solidFill>
                <a:latin typeface="Open Sans"/>
              </a:rPr>
              <a:t>하카마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의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약식 차림</a:t>
            </a:r>
            <a:endParaRPr lang="en-US" altLang="ko-KR" sz="1500" b="1" i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6230" y="1704975"/>
            <a:ext cx="2555535" cy="4342207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806230" y="5665694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&lt;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 </a:t>
            </a:r>
            <a:r>
              <a:rPr lang="ko-KR" altLang="en-US" sz="1500" b="1" i="0" dirty="0" err="1">
                <a:solidFill>
                  <a:srgbClr val="373A3C"/>
                </a:solidFill>
                <a:effectLst/>
                <a:latin typeface="Open Sans"/>
              </a:rPr>
              <a:t>한지리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[</a:t>
            </a:r>
            <a:r>
              <a:rPr lang="ko-KR" altLang="en-US" sz="1500" b="1" i="0" dirty="0">
                <a:solidFill>
                  <a:srgbClr val="373A3C"/>
                </a:solidFill>
                <a:effectLst/>
                <a:latin typeface="Open Sans"/>
              </a:rPr>
              <a:t>半尻</a:t>
            </a:r>
            <a:r>
              <a:rPr lang="en-US" altLang="ko-KR" sz="1500" b="1" i="0" dirty="0">
                <a:solidFill>
                  <a:srgbClr val="373A3C"/>
                </a:solidFill>
                <a:effectLst/>
                <a:latin typeface="Open Sans"/>
              </a:rPr>
              <a:t>] </a:t>
            </a:r>
            <a:r>
              <a:rPr lang="en-US" altLang="ko-KR" sz="1500" b="1" dirty="0">
                <a:solidFill>
                  <a:schemeClr val="tx1"/>
                </a:solidFill>
              </a:rPr>
              <a:t>&gt;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EA6D48-1AF7-454A-8623-CAD2AFC61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2" y="1972235"/>
            <a:ext cx="2457450" cy="35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0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666565" y="1604626"/>
            <a:ext cx="7434823" cy="4542903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⑥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센고쿠 시대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(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"/>
              </a:rPr>
              <a:t>전국시대 | 戦国</a:t>
            </a:r>
            <a:r>
              <a:rPr kumimoji="0" lang="ko-KR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1467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년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~1615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년</a:t>
            </a:r>
            <a:br>
              <a:rPr lang="en-US" altLang="ko-KR" sz="1400" dirty="0">
                <a:solidFill>
                  <a:schemeClr val="tx1"/>
                </a:solidFill>
              </a:rPr>
            </a:b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가타기누바카마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肩衣袴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</a:p>
          <a:p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가타기누바카마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[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肩衣袴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Open Sans"/>
              </a:rPr>
              <a:t>: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고소데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위에 등걸이 형태의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가타기누와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하카마를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입는 방식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고소데가 노출되면서 고소데가 기본이 되는 시대로 연결해주는 옷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. </a:t>
            </a:r>
          </a:p>
          <a:p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평상시에는 짧은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하카마를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사용했지만 예식으로는 긴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하카마를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입음</a:t>
            </a:r>
            <a:r>
              <a:rPr lang="en-US" altLang="ko-KR" sz="1400" dirty="0">
                <a:solidFill>
                  <a:schemeClr val="tx1"/>
                </a:solidFill>
                <a:latin typeface="Open Sans"/>
              </a:rPr>
              <a:t>.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여자들도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코소데가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정립</a:t>
            </a:r>
            <a:r>
              <a:rPr lang="en-US" altLang="ko-KR" sz="1400" i="0" dirty="0">
                <a:solidFill>
                  <a:schemeClr val="tx1"/>
                </a:solidFill>
                <a:effectLst/>
                <a:latin typeface="Open Sans"/>
              </a:rPr>
              <a:t>. </a:t>
            </a:r>
            <a:r>
              <a:rPr lang="ko-KR" altLang="en-US" sz="1400" dirty="0" err="1">
                <a:solidFill>
                  <a:schemeClr val="tx1"/>
                </a:solidFill>
                <a:latin typeface="Open Sans"/>
              </a:rPr>
              <a:t>하카마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는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신사나 귀족 가문의 특수한 예복</a:t>
            </a:r>
            <a:endParaRPr lang="en-US" altLang="ko-KR" sz="14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4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무가 여자 </a:t>
            </a:r>
            <a:r>
              <a:rPr lang="en-US" altLang="ko-KR" sz="14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ko-KR" altLang="en-US" sz="1400" dirty="0" err="1">
                <a:solidFill>
                  <a:schemeClr val="tx1"/>
                </a:solidFill>
                <a:latin typeface="Open Sans"/>
              </a:rPr>
              <a:t>하카마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를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생략하고 두 </a:t>
            </a:r>
            <a:r>
              <a:rPr lang="ko-KR" altLang="en-US" sz="1400" i="0" dirty="0" err="1">
                <a:solidFill>
                  <a:schemeClr val="tx1"/>
                </a:solidFill>
                <a:effectLst/>
                <a:latin typeface="Open Sans"/>
              </a:rPr>
              <a:t>세장의</a:t>
            </a:r>
            <a:r>
              <a:rPr lang="ko-KR" altLang="en-US" sz="1400" i="0" dirty="0">
                <a:solidFill>
                  <a:schemeClr val="tx1"/>
                </a:solidFill>
                <a:effectLst/>
                <a:latin typeface="Open Sans"/>
              </a:rPr>
              <a:t> 고소데를 걸쳐 입은 뒤 화려하게 장식한 고소데를 겉옷처럼 껴입은 방식</a:t>
            </a:r>
            <a:endParaRPr lang="en-US" altLang="ko-KR" sz="1500" i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06230" y="1704975"/>
            <a:ext cx="2555535" cy="4342207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806230" y="5665694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&lt;</a:t>
            </a:r>
            <a:r>
              <a:rPr lang="ko-KR" altLang="en-US" sz="1400" b="1" dirty="0" err="1">
                <a:solidFill>
                  <a:schemeClr val="tx1"/>
                </a:solidFill>
              </a:rPr>
              <a:t>코소데와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Open Sans"/>
              </a:rPr>
              <a:t>가타기누바카마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6" name="그림 5" descr="사람, 테이블, 남자, 쥐고있는이(가) 표시된 사진&#10;&#10;자동 생성된 설명">
            <a:extLst>
              <a:ext uri="{FF2B5EF4-FFF2-40B4-BE49-F238E27FC236}">
                <a16:creationId xmlns:a16="http://schemas.microsoft.com/office/drawing/2014/main" id="{B2A11B6C-65E8-4831-AEB2-7C3C66B5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6" y="1951224"/>
            <a:ext cx="2390775" cy="37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557DB8-A6F2-4A63-AE4B-0663A8A2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69" y="0"/>
            <a:ext cx="12982575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2CD7F84-FCC2-445A-99EC-1CF940ED0EEB}"/>
              </a:ext>
            </a:extLst>
          </p:cNvPr>
          <p:cNvSpPr/>
          <p:nvPr/>
        </p:nvSpPr>
        <p:spPr>
          <a:xfrm>
            <a:off x="3701963" y="1604626"/>
            <a:ext cx="7434823" cy="4805699"/>
          </a:xfrm>
          <a:prstGeom prst="roundRect">
            <a:avLst>
              <a:gd name="adj" fmla="val 6510"/>
            </a:avLst>
          </a:prstGeom>
          <a:solidFill>
            <a:srgbClr val="00B0F0">
              <a:alpha val="16000"/>
            </a:srgb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⑦ </a:t>
            </a:r>
            <a:r>
              <a:rPr lang="ko-KR" altLang="en-US" sz="1300" b="1" dirty="0" err="1">
                <a:solidFill>
                  <a:schemeClr val="tx1"/>
                </a:solidFill>
                <a:latin typeface="+mn-ea"/>
              </a:rPr>
              <a:t>아즈치ㆍ모모야마시대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300" b="1" dirty="0">
              <a:solidFill>
                <a:schemeClr val="tx1"/>
              </a:solidFill>
              <a:latin typeface="+mn-ea"/>
            </a:endParaRPr>
          </a:p>
          <a:p>
            <a:endParaRPr lang="en-US" altLang="ko-KR" sz="13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300" b="1" dirty="0" err="1">
                <a:solidFill>
                  <a:schemeClr val="tx1"/>
                </a:solidFill>
                <a:latin typeface="+mn-ea"/>
              </a:rPr>
              <a:t>ㆍ시기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1300" i="0" dirty="0">
                <a:solidFill>
                  <a:schemeClr val="tx1"/>
                </a:solidFill>
                <a:effectLst/>
                <a:latin typeface="Open Sans"/>
              </a:rPr>
              <a:t>1568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년 </a:t>
            </a:r>
            <a:r>
              <a:rPr lang="en-US" altLang="ko-KR" sz="1300" i="0" dirty="0">
                <a:solidFill>
                  <a:schemeClr val="tx1"/>
                </a:solidFill>
                <a:effectLst/>
                <a:latin typeface="Open Sans"/>
              </a:rPr>
              <a:t>~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1300" i="0" dirty="0">
                <a:solidFill>
                  <a:schemeClr val="tx1"/>
                </a:solidFill>
                <a:effectLst/>
                <a:latin typeface="Open Sans"/>
              </a:rPr>
              <a:t>1603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년</a:t>
            </a:r>
            <a:br>
              <a:rPr lang="en-US" altLang="ko-KR" sz="1300" dirty="0">
                <a:solidFill>
                  <a:schemeClr val="tx1"/>
                </a:solidFill>
              </a:rPr>
            </a:br>
            <a:endParaRPr lang="en-US" altLang="ko-KR" sz="13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300" b="1" dirty="0" err="1">
                <a:solidFill>
                  <a:schemeClr val="tx1"/>
                </a:solidFill>
                <a:latin typeface="+mn-ea"/>
              </a:rPr>
              <a:t>ㆍ옷의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 형태 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소쿠타이와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코소데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3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일본이 통일되고 근세 봉건 제도의 기반을 다졌던 시대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3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300" dirty="0" err="1">
                <a:solidFill>
                  <a:schemeClr val="tx1"/>
                </a:solidFill>
                <a:latin typeface="Open Sans"/>
              </a:rPr>
              <a:t>도요토미</a:t>
            </a:r>
            <a:r>
              <a:rPr lang="ko-KR" altLang="en-US" sz="1300" dirty="0">
                <a:solidFill>
                  <a:schemeClr val="tx1"/>
                </a:solidFill>
                <a:latin typeface="Open Sans"/>
              </a:rPr>
              <a:t> 히데요시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의 취향과 결부되어 쇠락했던 귀족 가문의 복식이 부활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3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무가의 기본 복식 </a:t>
            </a:r>
            <a:r>
              <a:rPr lang="en-US" altLang="ko-KR" sz="1300" b="1" i="0" dirty="0">
                <a:solidFill>
                  <a:schemeClr val="tx1"/>
                </a:solidFill>
                <a:effectLst/>
                <a:latin typeface="Open Sans"/>
              </a:rPr>
              <a:t>:</a:t>
            </a:r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고소데에 좁은 폭의 허리띠인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호소오비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n-US" altLang="ko-KR" sz="1300" b="1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여자 </a:t>
            </a:r>
            <a:r>
              <a:rPr lang="ko-KR" altLang="en-US" sz="1300" b="1" i="0" dirty="0" err="1">
                <a:solidFill>
                  <a:schemeClr val="tx1"/>
                </a:solidFill>
                <a:effectLst/>
                <a:latin typeface="Open Sans"/>
              </a:rPr>
              <a:t>고소데</a:t>
            </a:r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1300" b="1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어깨와 옷자락에 무늬가 집중되는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가타스소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양식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r>
              <a:rPr lang="en-US" altLang="ko-KR" sz="1300" b="1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</a:p>
          <a:p>
            <a:r>
              <a:rPr lang="ko-KR" altLang="en-US" sz="1300" b="1" i="0" dirty="0" err="1">
                <a:solidFill>
                  <a:schemeClr val="tx1"/>
                </a:solidFill>
                <a:effectLst/>
                <a:latin typeface="Open Sans"/>
              </a:rPr>
              <a:t>나기나타소데</a:t>
            </a:r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 또는 나기소데 </a:t>
            </a:r>
            <a:r>
              <a:rPr lang="en-US" altLang="ko-KR" sz="1300" b="1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고소데의 소매는 소매 길이가 짧으나 전체모양이 길고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아랫자락이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둥근 긴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칼모양</a:t>
            </a:r>
            <a:endParaRPr lang="en-US" altLang="ko-KR" sz="1300" i="0" dirty="0">
              <a:solidFill>
                <a:schemeClr val="tx1"/>
              </a:solidFill>
              <a:effectLst/>
              <a:latin typeface="Open Sans"/>
            </a:endParaRPr>
          </a:p>
          <a:p>
            <a:br>
              <a:rPr lang="ko-KR" altLang="en-US" sz="1300" b="1" dirty="0">
                <a:solidFill>
                  <a:schemeClr val="tx1"/>
                </a:solidFill>
              </a:rPr>
            </a:br>
            <a:r>
              <a:rPr lang="ko-KR" altLang="en-US" sz="1300" b="1" i="0" dirty="0" err="1">
                <a:solidFill>
                  <a:schemeClr val="tx1"/>
                </a:solidFill>
                <a:effectLst/>
                <a:latin typeface="Open Sans"/>
              </a:rPr>
              <a:t>가타기누바카마는</a:t>
            </a:r>
            <a:r>
              <a:rPr lang="ko-KR" altLang="en-US" sz="1300" b="1" i="0" dirty="0">
                <a:solidFill>
                  <a:schemeClr val="tx1"/>
                </a:solidFill>
                <a:effectLst/>
                <a:latin typeface="Open Sans"/>
              </a:rPr>
              <a:t> 예복화 </a:t>
            </a:r>
            <a:r>
              <a:rPr lang="en-US" altLang="ko-KR" sz="1300" b="1" i="0" dirty="0">
                <a:solidFill>
                  <a:schemeClr val="tx1"/>
                </a:solidFill>
                <a:effectLst/>
                <a:latin typeface="Open Sans"/>
              </a:rPr>
              <a:t>: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평상시에는 어깨 선이 자연스럽지만 예복으로는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각지고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과장된 어깨선</a:t>
            </a:r>
            <a:r>
              <a:rPr lang="en-US" altLang="ko-KR" sz="1300" i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하의는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나가바카마로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1300" i="0" dirty="0" err="1">
                <a:solidFill>
                  <a:schemeClr val="tx1"/>
                </a:solidFill>
                <a:effectLst/>
                <a:latin typeface="Open Sans"/>
              </a:rPr>
              <a:t>가타기누와</a:t>
            </a:r>
            <a:r>
              <a:rPr lang="ko-KR" altLang="en-US" sz="1300" i="0" dirty="0">
                <a:solidFill>
                  <a:schemeClr val="tx1"/>
                </a:solidFill>
                <a:effectLst/>
                <a:latin typeface="Open Sans"/>
              </a:rPr>
              <a:t> 같은 옷감</a:t>
            </a:r>
            <a:r>
              <a:rPr lang="en-US" altLang="ko-KR" sz="1300" i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endParaRPr lang="en-US" altLang="ko-KR" sz="1300" i="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58FF8F-E305-467D-B84A-6AF5B7993A89}"/>
              </a:ext>
            </a:extLst>
          </p:cNvPr>
          <p:cNvSpPr/>
          <p:nvPr/>
        </p:nvSpPr>
        <p:spPr>
          <a:xfrm>
            <a:off x="1209675" y="447675"/>
            <a:ext cx="9721383" cy="742950"/>
          </a:xfrm>
          <a:prstGeom prst="roundRect">
            <a:avLst/>
          </a:prstGeom>
          <a:solidFill>
            <a:srgbClr val="00B0F0">
              <a:alpha val="14000"/>
            </a:srgbClr>
          </a:solidFill>
          <a:ln w="57150">
            <a:solidFill>
              <a:srgbClr val="0070C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21383"/>
                      <a:gd name="connsiteY0" fmla="*/ 123827 h 742950"/>
                      <a:gd name="connsiteX1" fmla="*/ 123827 w 9721383"/>
                      <a:gd name="connsiteY1" fmla="*/ 0 h 742950"/>
                      <a:gd name="connsiteX2" fmla="*/ 9597556 w 9721383"/>
                      <a:gd name="connsiteY2" fmla="*/ 0 h 742950"/>
                      <a:gd name="connsiteX3" fmla="*/ 9721383 w 9721383"/>
                      <a:gd name="connsiteY3" fmla="*/ 123827 h 742950"/>
                      <a:gd name="connsiteX4" fmla="*/ 9721383 w 9721383"/>
                      <a:gd name="connsiteY4" fmla="*/ 619123 h 742950"/>
                      <a:gd name="connsiteX5" fmla="*/ 9597556 w 9721383"/>
                      <a:gd name="connsiteY5" fmla="*/ 742950 h 742950"/>
                      <a:gd name="connsiteX6" fmla="*/ 123827 w 9721383"/>
                      <a:gd name="connsiteY6" fmla="*/ 742950 h 742950"/>
                      <a:gd name="connsiteX7" fmla="*/ 0 w 9721383"/>
                      <a:gd name="connsiteY7" fmla="*/ 619123 h 742950"/>
                      <a:gd name="connsiteX8" fmla="*/ 0 w 9721383"/>
                      <a:gd name="connsiteY8" fmla="*/ 123827 h 74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21383" h="742950" fill="none" extrusionOk="0">
                        <a:moveTo>
                          <a:pt x="0" y="123827"/>
                        </a:moveTo>
                        <a:cubicBezTo>
                          <a:pt x="-2759" y="54993"/>
                          <a:pt x="61295" y="4789"/>
                          <a:pt x="123827" y="0"/>
                        </a:cubicBezTo>
                        <a:cubicBezTo>
                          <a:pt x="2858769" y="130954"/>
                          <a:pt x="8036478" y="43574"/>
                          <a:pt x="9597556" y="0"/>
                        </a:cubicBezTo>
                        <a:cubicBezTo>
                          <a:pt x="9671352" y="8331"/>
                          <a:pt x="9728198" y="63787"/>
                          <a:pt x="9721383" y="123827"/>
                        </a:cubicBezTo>
                        <a:cubicBezTo>
                          <a:pt x="9756909" y="186811"/>
                          <a:pt x="9745618" y="409835"/>
                          <a:pt x="9721383" y="619123"/>
                        </a:cubicBezTo>
                        <a:cubicBezTo>
                          <a:pt x="9711168" y="689188"/>
                          <a:pt x="9658957" y="738129"/>
                          <a:pt x="9597556" y="742950"/>
                        </a:cubicBezTo>
                        <a:cubicBezTo>
                          <a:pt x="5984293" y="898147"/>
                          <a:pt x="3701037" y="905970"/>
                          <a:pt x="123827" y="742950"/>
                        </a:cubicBezTo>
                        <a:cubicBezTo>
                          <a:pt x="55554" y="741401"/>
                          <a:pt x="-3844" y="689755"/>
                          <a:pt x="0" y="619123"/>
                        </a:cubicBezTo>
                        <a:cubicBezTo>
                          <a:pt x="-14970" y="423059"/>
                          <a:pt x="-23582" y="343602"/>
                          <a:pt x="0" y="123827"/>
                        </a:cubicBezTo>
                        <a:close/>
                      </a:path>
                      <a:path w="9721383" h="742950" stroke="0" extrusionOk="0">
                        <a:moveTo>
                          <a:pt x="0" y="123827"/>
                        </a:moveTo>
                        <a:cubicBezTo>
                          <a:pt x="-10536" y="48940"/>
                          <a:pt x="48303" y="2678"/>
                          <a:pt x="123827" y="0"/>
                        </a:cubicBezTo>
                        <a:cubicBezTo>
                          <a:pt x="3931409" y="132882"/>
                          <a:pt x="7392480" y="-84951"/>
                          <a:pt x="9597556" y="0"/>
                        </a:cubicBezTo>
                        <a:cubicBezTo>
                          <a:pt x="9660736" y="5086"/>
                          <a:pt x="9720649" y="59497"/>
                          <a:pt x="9721383" y="123827"/>
                        </a:cubicBezTo>
                        <a:cubicBezTo>
                          <a:pt x="9685387" y="283185"/>
                          <a:pt x="9728415" y="512111"/>
                          <a:pt x="9721383" y="619123"/>
                        </a:cubicBezTo>
                        <a:cubicBezTo>
                          <a:pt x="9723563" y="687770"/>
                          <a:pt x="9671593" y="731324"/>
                          <a:pt x="9597556" y="742950"/>
                        </a:cubicBezTo>
                        <a:cubicBezTo>
                          <a:pt x="6505419" y="830589"/>
                          <a:pt x="1449048" y="670271"/>
                          <a:pt x="123827" y="742950"/>
                        </a:cubicBezTo>
                        <a:cubicBezTo>
                          <a:pt x="54380" y="732849"/>
                          <a:pt x="-3180" y="691930"/>
                          <a:pt x="0" y="619123"/>
                        </a:cubicBezTo>
                        <a:cubicBezTo>
                          <a:pt x="-14091" y="437487"/>
                          <a:pt x="9482" y="309824"/>
                          <a:pt x="0" y="1238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일본의 의복문화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C509A0-969A-434F-B0CC-7CD782D6D928}"/>
              </a:ext>
            </a:extLst>
          </p:cNvPr>
          <p:cNvSpPr/>
          <p:nvPr/>
        </p:nvSpPr>
        <p:spPr>
          <a:xfrm>
            <a:off x="823698" y="1604626"/>
            <a:ext cx="2743794" cy="4705350"/>
          </a:xfrm>
          <a:prstGeom prst="rect">
            <a:avLst/>
          </a:prstGeom>
          <a:solidFill>
            <a:schemeClr val="bg1">
              <a:alpha val="61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5A2CE05-DA9A-439A-9B0D-C4C53638B027}"/>
              </a:ext>
            </a:extLst>
          </p:cNvPr>
          <p:cNvSpPr/>
          <p:nvPr/>
        </p:nvSpPr>
        <p:spPr>
          <a:xfrm>
            <a:off x="958169" y="5892320"/>
            <a:ext cx="2474851" cy="38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&lt;</a:t>
            </a:r>
            <a:r>
              <a:rPr lang="ko-KR" altLang="en-US" sz="1200" dirty="0" err="1">
                <a:solidFill>
                  <a:srgbClr val="0275D8"/>
                </a:solidFill>
                <a:latin typeface="Open Sans"/>
              </a:rPr>
              <a:t>도요토미</a:t>
            </a:r>
            <a:r>
              <a:rPr lang="ko-KR" altLang="en-US" sz="1200" dirty="0">
                <a:solidFill>
                  <a:srgbClr val="0275D8"/>
                </a:solidFill>
                <a:latin typeface="Open Sans"/>
              </a:rPr>
              <a:t> 히데요시</a:t>
            </a:r>
            <a:r>
              <a:rPr lang="ko-KR" altLang="en-US" sz="1200" b="0" i="0" dirty="0">
                <a:solidFill>
                  <a:srgbClr val="373A3C"/>
                </a:solidFill>
                <a:effectLst/>
                <a:latin typeface="Open Sans"/>
              </a:rPr>
              <a:t>의 </a:t>
            </a:r>
            <a:r>
              <a:rPr lang="ko-KR" altLang="en-US" sz="1200" dirty="0" err="1">
                <a:solidFill>
                  <a:srgbClr val="0275D8"/>
                </a:solidFill>
                <a:latin typeface="Open Sans"/>
              </a:rPr>
              <a:t>소쿠타이</a:t>
            </a:r>
            <a:r>
              <a:rPr lang="en-US" altLang="ko-KR" sz="1200" b="1" dirty="0">
                <a:solidFill>
                  <a:schemeClr val="tx1"/>
                </a:solidFill>
              </a:rPr>
              <a:t>&gt;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" name="그림 2" descr="사람, 남자, 앉아있는, 쥐고있는이(가) 표시된 사진&#10;&#10;자동 생성된 설명">
            <a:extLst>
              <a:ext uri="{FF2B5EF4-FFF2-40B4-BE49-F238E27FC236}">
                <a16:creationId xmlns:a16="http://schemas.microsoft.com/office/drawing/2014/main" id="{A7D520B4-E240-49BF-80D7-D5C2D27B2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5" y="1837766"/>
            <a:ext cx="2941940" cy="45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7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87_TF56410444" id="{C54D08CA-3950-4D34-A3E0-EDDB3F599B25}" vid="{A6A44A71-4140-4BF9-B141-6500A336C36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{A80EEC61-0B11-4F0F-A93B-4FB416AE07E5}tf56410444_win32</Template>
  <TotalTime>1194</TotalTime>
  <Words>2364</Words>
  <Application>Microsoft Office PowerPoint</Application>
  <PresentationFormat>와이드스크린</PresentationFormat>
  <Paragraphs>531</Paragraphs>
  <Slides>29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ＭＳ ゴシック</vt:lpstr>
      <vt:lpstr>Noto Sans</vt:lpstr>
      <vt:lpstr>Open Sans</vt:lpstr>
      <vt:lpstr>Malgun Gothic</vt:lpstr>
      <vt:lpstr>Malgun Gothic</vt:lpstr>
      <vt:lpstr>바탕</vt:lpstr>
      <vt:lpstr>새굴림</vt:lpstr>
      <vt:lpstr>Arial</vt:lpstr>
      <vt:lpstr>Avenir Next LT Pro</vt:lpstr>
      <vt:lpstr>Calibri</vt:lpstr>
      <vt:lpstr>Garamond</vt:lpstr>
      <vt:lpstr>SavonVTI</vt:lpstr>
      <vt:lpstr>일본의 의식주문화의 특징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의식주문화의 특징</dc:title>
  <dc:creator>정 주용</dc:creator>
  <cp:lastModifiedBy>정 주용</cp:lastModifiedBy>
  <cp:revision>83</cp:revision>
  <dcterms:created xsi:type="dcterms:W3CDTF">2020-09-21T12:22:09Z</dcterms:created>
  <dcterms:modified xsi:type="dcterms:W3CDTF">2020-09-28T14:54:12Z</dcterms:modified>
</cp:coreProperties>
</file>