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9" r:id="rId14"/>
    <p:sldId id="268" r:id="rId15"/>
    <p:sldId id="280" r:id="rId16"/>
    <p:sldId id="28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8" autoAdjust="0"/>
    <p:restoredTop sz="94660"/>
  </p:normalViewPr>
  <p:slideViewPr>
    <p:cSldViewPr>
      <p:cViewPr varScale="1">
        <p:scale>
          <a:sx n="78" d="100"/>
          <a:sy n="78" d="100"/>
        </p:scale>
        <p:origin x="-7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67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63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93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699792" y="595"/>
            <a:ext cx="3672408" cy="2420888"/>
            <a:chOff x="2699792" y="595"/>
            <a:chExt cx="3672408" cy="2420888"/>
          </a:xfrm>
        </p:grpSpPr>
        <p:sp>
          <p:nvSpPr>
            <p:cNvPr id="7" name="Rectangle 6"/>
            <p:cNvSpPr/>
            <p:nvPr userDrawn="1"/>
          </p:nvSpPr>
          <p:spPr>
            <a:xfrm>
              <a:off x="2699792" y="595"/>
              <a:ext cx="864096" cy="2420888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635896" y="595"/>
              <a:ext cx="864096" cy="2420888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595"/>
              <a:ext cx="864096" cy="2420888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508104" y="595"/>
              <a:ext cx="864096" cy="2420888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395535" y="3108380"/>
            <a:ext cx="8352928" cy="4613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algn="ctr">
              <a:defRPr sz="4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3832647"/>
            <a:ext cx="8352929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Add Text Here</a:t>
            </a:r>
            <a:endParaRPr lang="ko-KR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39751" y="3701164"/>
            <a:ext cx="44644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7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9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4065" y="1"/>
            <a:ext cx="1201690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4064" y="-17885"/>
            <a:ext cx="1201688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08304" y="2780928"/>
            <a:ext cx="1296144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647825" y="2914650"/>
            <a:ext cx="5660479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547664" y="3108747"/>
            <a:ext cx="5688632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4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/>
              <a:t>GLASS TEMPLATE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23" y="3669407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23" y="3869630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Main author’s name here</a:t>
            </a:r>
            <a:endParaRPr lang="ko-KR" alt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72816" y="4252738"/>
            <a:ext cx="5433981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4064" y="0"/>
            <a:ext cx="855712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27584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4065" y="1"/>
            <a:ext cx="1201690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4064" y="-17885"/>
            <a:ext cx="1201688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08304" y="2780928"/>
            <a:ext cx="1296144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647825" y="2914650"/>
            <a:ext cx="5660479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547664" y="3108747"/>
            <a:ext cx="5688632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5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23" y="3764657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This text can be replaced with your own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72816" y="4252738"/>
            <a:ext cx="5433981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4064" y="0"/>
            <a:ext cx="855712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27584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9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1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5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28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2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40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56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94D8-A151-4E98-A87E-320A51E600C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EB8B-1495-4167-AEEB-668283DD91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B4_LNZ2Rk&amp;feature=youtu.b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earch.naver.com/search.naver?where=nexearch&amp;query=%EC%A0%84%EC%9A%A9%EB%A9%B4%EC%A0%81+59%E3%8E%A1+%EB%AA%87%ED%8F%89&amp;ie=utf8&amp;sm=tab_she&amp;qdt=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52928" cy="461300"/>
          </a:xfrm>
        </p:spPr>
        <p:txBody>
          <a:bodyPr/>
          <a:lstStyle/>
          <a:p>
            <a:r>
              <a:rPr lang="ko-KR" altLang="en-US" sz="2800" dirty="0" err="1" smtClean="0"/>
              <a:t>독도영토학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4" y="3933056"/>
            <a:ext cx="8352929" cy="57606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21615211 </a:t>
            </a:r>
            <a:r>
              <a:rPr lang="ko-KR" altLang="en-US" sz="2000" b="1" dirty="0" smtClean="0"/>
              <a:t>호텔관광학과 </a:t>
            </a:r>
            <a:r>
              <a:rPr lang="ko-KR" altLang="en-US" sz="2000" b="1" dirty="0" err="1" smtClean="0"/>
              <a:t>홍녹기</a:t>
            </a:r>
            <a:endParaRPr lang="en-US" sz="2000" b="1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3140968"/>
            <a:ext cx="8352928" cy="46130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/>
              <a:t>독도가 </a:t>
            </a:r>
            <a:r>
              <a:rPr lang="ko-KR" altLang="en-US" sz="2400" dirty="0" smtClean="0"/>
              <a:t>한국영토인 역사적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지리적 근거와 국제법적 지위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26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지리적 근거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66804" y="173730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72744" y="4670963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>
            <a:endCxn id="12" idx="1"/>
          </p:cNvCxnSpPr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172744" y="49505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일본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오키섬과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157.5km </a:t>
            </a:r>
            <a:r>
              <a:rPr lang="ko-KR" altLang="en-US" b="1" dirty="0" smtClean="0">
                <a:solidFill>
                  <a:schemeClr val="bg1"/>
                </a:solidFill>
              </a:rPr>
              <a:t>거리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98646936" descr="EMB00001e9044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" y="1155384"/>
            <a:ext cx="4335069" cy="57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1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</a:t>
            </a:r>
            <a:r>
              <a:rPr lang="ko-KR" altLang="en-US" dirty="0"/>
              <a:t>사</a:t>
            </a:r>
            <a:r>
              <a:rPr lang="ko-KR" altLang="en-US" dirty="0" smtClean="0"/>
              <a:t>적 근거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0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역사적 근거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42873704" descr="EMB00001e9044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966"/>
            <a:ext cx="4355976" cy="57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4"/>
          <p:cNvSpPr/>
          <p:nvPr/>
        </p:nvSpPr>
        <p:spPr>
          <a:xfrm>
            <a:off x="5166804" y="4710649"/>
            <a:ext cx="3240360" cy="101566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12800" y="4710649"/>
            <a:ext cx="309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서기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521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년 우산국이 신라에 병합될 때 부터 한국 고유영토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5166804" y="1734117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11206" y="1998273"/>
            <a:ext cx="338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삼국사기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신라본기와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열전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역사적 근거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ounded Rectangle 14"/>
          <p:cNvSpPr/>
          <p:nvPr/>
        </p:nvSpPr>
        <p:spPr>
          <a:xfrm>
            <a:off x="5166804" y="4710649"/>
            <a:ext cx="3240360" cy="101566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3"/>
          <p:cNvSpPr/>
          <p:nvPr/>
        </p:nvSpPr>
        <p:spPr>
          <a:xfrm>
            <a:off x="5166804" y="1734117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72852" y="1997060"/>
            <a:ext cx="214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에도 막부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052736"/>
            <a:ext cx="4343784" cy="5805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2852" y="5001554"/>
            <a:ext cx="214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도해면허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역사적 근거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ounded Rectangle 14"/>
          <p:cNvSpPr/>
          <p:nvPr/>
        </p:nvSpPr>
        <p:spPr>
          <a:xfrm>
            <a:off x="5166804" y="4710649"/>
            <a:ext cx="3240360" cy="101566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72744" y="4710649"/>
            <a:ext cx="3234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일본 학자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시헤이가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독도를 조선의 색깔인 황색으로 표시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5166804" y="1734117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0152" y="1998273"/>
            <a:ext cx="338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일본 고지도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42873784" descr="EMB00001e904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" y="1048154"/>
            <a:ext cx="4352290" cy="58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4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국제법적 지위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9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국제법적 지위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ounded Rectangle 14"/>
          <p:cNvSpPr/>
          <p:nvPr/>
        </p:nvSpPr>
        <p:spPr>
          <a:xfrm>
            <a:off x="5166804" y="4710649"/>
            <a:ext cx="3240360" cy="101566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3"/>
          <p:cNvSpPr/>
          <p:nvPr/>
        </p:nvSpPr>
        <p:spPr>
          <a:xfrm>
            <a:off x="5166804" y="1734117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10776" y="1997060"/>
            <a:ext cx="289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일본 태정관 품의서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0852" y="4750059"/>
            <a:ext cx="326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1877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3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20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일자로 독도가 조선 영토임이 명백하다는 것을 재확인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99177080" descr="EMB00001e904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227"/>
            <a:ext cx="4355976" cy="58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국제법적 지위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6240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울릉도와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87.4km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</a:t>
            </a:r>
            <a:r>
              <a:rPr lang="ko-KR" altLang="en-US" sz="2000" b="1" dirty="0">
                <a:solidFill>
                  <a:schemeClr val="bg1"/>
                </a:solidFill>
              </a:rPr>
              <a:t>리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ounded Rectangle 14"/>
          <p:cNvSpPr/>
          <p:nvPr/>
        </p:nvSpPr>
        <p:spPr>
          <a:xfrm>
            <a:off x="5166804" y="4710649"/>
            <a:ext cx="3240360" cy="101566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3"/>
          <p:cNvSpPr/>
          <p:nvPr/>
        </p:nvSpPr>
        <p:spPr>
          <a:xfrm>
            <a:off x="5166804" y="1734117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57086" y="1997060"/>
            <a:ext cx="289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샌프란시스코 강화조약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0852" y="4802981"/>
            <a:ext cx="326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일본이 제주도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거문도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울릉도를 포함한 한국에 대한 모든 권리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권원 및 청구권을 포기하기로 규정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 2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" y="1057996"/>
            <a:ext cx="4353295" cy="58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대응방안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대응방안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68784" y="1916832"/>
            <a:ext cx="3240360" cy="4032447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240792" y="36749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국민이 할 일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1"/>
          <p:cNvSpPr/>
          <p:nvPr/>
        </p:nvSpPr>
        <p:spPr>
          <a:xfrm>
            <a:off x="467544" y="1916832"/>
            <a:ext cx="3240360" cy="4032448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7544" y="366247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국가가 할 일 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3"/>
          <p:cNvSpPr/>
          <p:nvPr/>
        </p:nvSpPr>
        <p:spPr>
          <a:xfrm rot="2700000">
            <a:off x="4703732" y="2187948"/>
            <a:ext cx="864096" cy="1980220"/>
          </a:xfrm>
          <a:custGeom>
            <a:avLst/>
            <a:gdLst/>
            <a:ahLst/>
            <a:cxnLst/>
            <a:rect l="l" t="t" r="r" b="b"/>
            <a:pathLst>
              <a:path w="864096" h="1692188">
                <a:moveTo>
                  <a:pt x="432048" y="0"/>
                </a:moveTo>
                <a:cubicBezTo>
                  <a:pt x="670662" y="0"/>
                  <a:pt x="864096" y="193434"/>
                  <a:pt x="864096" y="432048"/>
                </a:cubicBezTo>
                <a:lnTo>
                  <a:pt x="864096" y="1692188"/>
                </a:lnTo>
                <a:lnTo>
                  <a:pt x="0" y="1692188"/>
                </a:lnTo>
                <a:lnTo>
                  <a:pt x="0" y="432048"/>
                </a:lnTo>
                <a:cubicBezTo>
                  <a:pt x="0" y="193434"/>
                  <a:pt x="193434" y="0"/>
                  <a:pt x="432048" y="0"/>
                </a:cubicBezTo>
                <a:close/>
              </a:path>
            </a:pathLst>
          </a:custGeom>
          <a:solidFill>
            <a:srgbClr val="73B2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3"/>
          <p:cNvSpPr/>
          <p:nvPr/>
        </p:nvSpPr>
        <p:spPr>
          <a:xfrm rot="13500000">
            <a:off x="3303158" y="3588522"/>
            <a:ext cx="864096" cy="1980220"/>
          </a:xfrm>
          <a:custGeom>
            <a:avLst/>
            <a:gdLst/>
            <a:ahLst/>
            <a:cxnLst/>
            <a:rect l="l" t="t" r="r" b="b"/>
            <a:pathLst>
              <a:path w="864096" h="1692188">
                <a:moveTo>
                  <a:pt x="432048" y="0"/>
                </a:moveTo>
                <a:cubicBezTo>
                  <a:pt x="670662" y="0"/>
                  <a:pt x="864096" y="193434"/>
                  <a:pt x="864096" y="432048"/>
                </a:cubicBezTo>
                <a:lnTo>
                  <a:pt x="864096" y="1692188"/>
                </a:lnTo>
                <a:lnTo>
                  <a:pt x="0" y="1692188"/>
                </a:lnTo>
                <a:lnTo>
                  <a:pt x="0" y="432048"/>
                </a:lnTo>
                <a:cubicBezTo>
                  <a:pt x="0" y="193434"/>
                  <a:pt x="193434" y="0"/>
                  <a:pt x="432048" y="0"/>
                </a:cubicBezTo>
                <a:close/>
              </a:path>
            </a:pathLst>
          </a:custGeom>
          <a:solidFill>
            <a:srgbClr val="F6BF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3"/>
          <p:cNvSpPr/>
          <p:nvPr/>
        </p:nvSpPr>
        <p:spPr>
          <a:xfrm rot="18900000">
            <a:off x="3303159" y="2187949"/>
            <a:ext cx="864096" cy="1980220"/>
          </a:xfrm>
          <a:custGeom>
            <a:avLst/>
            <a:gdLst/>
            <a:ahLst/>
            <a:cxnLst/>
            <a:rect l="l" t="t" r="r" b="b"/>
            <a:pathLst>
              <a:path w="864096" h="1692188">
                <a:moveTo>
                  <a:pt x="432048" y="0"/>
                </a:moveTo>
                <a:cubicBezTo>
                  <a:pt x="670662" y="0"/>
                  <a:pt x="864096" y="193434"/>
                  <a:pt x="864096" y="432048"/>
                </a:cubicBezTo>
                <a:lnTo>
                  <a:pt x="864096" y="1692188"/>
                </a:lnTo>
                <a:lnTo>
                  <a:pt x="0" y="1692188"/>
                </a:lnTo>
                <a:lnTo>
                  <a:pt x="0" y="432048"/>
                </a:lnTo>
                <a:cubicBezTo>
                  <a:pt x="0" y="193434"/>
                  <a:pt x="193434" y="0"/>
                  <a:pt x="432048" y="0"/>
                </a:cubicBezTo>
                <a:close/>
              </a:path>
            </a:pathLst>
          </a:custGeom>
          <a:solidFill>
            <a:srgbClr val="A0C45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"/>
          <p:cNvSpPr/>
          <p:nvPr/>
        </p:nvSpPr>
        <p:spPr>
          <a:xfrm rot="8100000">
            <a:off x="4703733" y="3588523"/>
            <a:ext cx="864096" cy="1980220"/>
          </a:xfrm>
          <a:custGeom>
            <a:avLst/>
            <a:gdLst/>
            <a:ahLst/>
            <a:cxnLst/>
            <a:rect l="l" t="t" r="r" b="b"/>
            <a:pathLst>
              <a:path w="864096" h="1692188">
                <a:moveTo>
                  <a:pt x="432048" y="0"/>
                </a:moveTo>
                <a:cubicBezTo>
                  <a:pt x="670662" y="0"/>
                  <a:pt x="864096" y="193434"/>
                  <a:pt x="864096" y="432048"/>
                </a:cubicBezTo>
                <a:lnTo>
                  <a:pt x="864096" y="1692188"/>
                </a:lnTo>
                <a:lnTo>
                  <a:pt x="0" y="1692188"/>
                </a:lnTo>
                <a:lnTo>
                  <a:pt x="0" y="432048"/>
                </a:lnTo>
                <a:cubicBezTo>
                  <a:pt x="0" y="193434"/>
                  <a:pt x="193434" y="0"/>
                  <a:pt x="432048" y="0"/>
                </a:cubicBezTo>
                <a:close/>
              </a:path>
            </a:pathLst>
          </a:custGeom>
          <a:solidFill>
            <a:srgbClr val="F86A9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그룹 85"/>
          <p:cNvGrpSpPr/>
          <p:nvPr/>
        </p:nvGrpSpPr>
        <p:grpSpPr>
          <a:xfrm>
            <a:off x="943758" y="1582592"/>
            <a:ext cx="3266393" cy="1066085"/>
            <a:chOff x="990600" y="3175715"/>
            <a:chExt cx="4355191" cy="1190171"/>
          </a:xfrm>
        </p:grpSpPr>
        <p:sp>
          <p:nvSpPr>
            <p:cNvPr id="87" name="양쪽 모서리가 둥근 사각형 86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모서리가 둥근 직사각형 87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943758" y="4824308"/>
            <a:ext cx="3266393" cy="1066085"/>
            <a:chOff x="990600" y="3175715"/>
            <a:chExt cx="4355191" cy="1190171"/>
          </a:xfrm>
        </p:grpSpPr>
        <p:sp>
          <p:nvSpPr>
            <p:cNvPr id="99" name="양쪽 모서리가 둥근 사각형 98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rgbClr val="FB7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4939769" y="1559930"/>
            <a:ext cx="3266393" cy="1066085"/>
            <a:chOff x="990600" y="3175715"/>
            <a:chExt cx="4355191" cy="1190171"/>
          </a:xfrm>
        </p:grpSpPr>
        <p:sp>
          <p:nvSpPr>
            <p:cNvPr id="108" name="양쪽 모서리가 둥근 사각형 107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직사각형 116"/>
          <p:cNvSpPr/>
          <p:nvPr/>
        </p:nvSpPr>
        <p:spPr>
          <a:xfrm>
            <a:off x="1758961" y="1780927"/>
            <a:ext cx="24577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정의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964760" y="515392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868144" y="1764473"/>
            <a:ext cx="2457725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역</a:t>
            </a:r>
            <a:r>
              <a:rPr lang="ko-KR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사</a:t>
            </a: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적 근거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967758" y="1929694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1964984" y="5004445"/>
            <a:ext cx="2457725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지리적 근거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4879926" y="3629174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" y="25488"/>
            <a:ext cx="2987823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8A6E5B"/>
                </a:solidFill>
              </a:rPr>
              <a:t> </a:t>
            </a:r>
            <a:endParaRPr lang="en-US" altLang="ko-KR" sz="1100" dirty="0" smtClean="0">
              <a:solidFill>
                <a:srgbClr val="8A6E5B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4925996" y="3203556"/>
            <a:ext cx="3266393" cy="1066085"/>
            <a:chOff x="990600" y="3175715"/>
            <a:chExt cx="4355191" cy="1190171"/>
          </a:xfrm>
        </p:grpSpPr>
        <p:sp>
          <p:nvSpPr>
            <p:cNvPr id="85" name="양쪽 모서리가 둥근 사각형 84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모서리가 둥근 직사각형 125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직사각형 126"/>
          <p:cNvSpPr/>
          <p:nvPr/>
        </p:nvSpPr>
        <p:spPr>
          <a:xfrm>
            <a:off x="5580112" y="3407968"/>
            <a:ext cx="2457725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국제법적 지위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954258" y="1976520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4967758" y="360991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023949" y="5260926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06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6" name="그룹 135"/>
          <p:cNvGrpSpPr/>
          <p:nvPr/>
        </p:nvGrpSpPr>
        <p:grpSpPr>
          <a:xfrm>
            <a:off x="937864" y="3214998"/>
            <a:ext cx="3266393" cy="1066085"/>
            <a:chOff x="990600" y="3175715"/>
            <a:chExt cx="4355191" cy="1190171"/>
          </a:xfrm>
        </p:grpSpPr>
        <p:sp>
          <p:nvSpPr>
            <p:cNvPr id="137" name="양쪽 모서리가 둥근 사각형 136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rgbClr val="D1C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모서리가 둥근 직사각형 137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직사각형 138"/>
          <p:cNvSpPr/>
          <p:nvPr/>
        </p:nvSpPr>
        <p:spPr>
          <a:xfrm>
            <a:off x="948364" y="3599496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1758961" y="3407968"/>
            <a:ext cx="24577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가치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4957257" y="4790159"/>
            <a:ext cx="3266393" cy="1066085"/>
            <a:chOff x="990600" y="3175715"/>
            <a:chExt cx="4355191" cy="1190171"/>
          </a:xfrm>
        </p:grpSpPr>
        <p:sp>
          <p:nvSpPr>
            <p:cNvPr id="31" name="양쪽 모서리가 둥근 사각형 30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rgbClr val="D1C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868144" y="5004444"/>
            <a:ext cx="2457725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대응</a:t>
            </a:r>
            <a:r>
              <a:rPr lang="ko-KR" altLang="en-US" sz="2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방</a:t>
            </a: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안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39099" y="5191847"/>
            <a:ext cx="466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0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국가의 대응방안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66804" y="173730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68784" y="2734810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0764" y="3732316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72744" y="4729822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72744" y="1847572"/>
            <a:ext cx="323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입도를 허가제에서 신고제로 전환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함정 추가배치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12" idx="1"/>
          </p:cNvCxnSpPr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4" idx="1"/>
          </p:cNvCxnSpPr>
          <p:nvPr/>
        </p:nvCxnSpPr>
        <p:spPr>
          <a:xfrm flipV="1">
            <a:off x="4355976" y="3199022"/>
            <a:ext cx="812808" cy="2321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55976" y="3431127"/>
            <a:ext cx="812808" cy="7654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172744" y="3015876"/>
            <a:ext cx="323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chemeClr val="bg1"/>
                </a:solidFill>
              </a:rPr>
              <a:t>국제사회에 대한 홍보강화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6760" y="382351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기상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지진예보 등의 과학기지로 활용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6760" y="484009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항구적으로 사람이 살 수 있는 섬으로 만들기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독도는 우리 대한민국땅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052"/>
            <a:ext cx="4355976" cy="57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3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국민의 대응방안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66804" y="173730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68784" y="2734810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0764" y="3732316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72744" y="4729822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7480" y="2001460"/>
            <a:ext cx="323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 안보에 관심 갖기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12" idx="1"/>
          </p:cNvCxnSpPr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4" idx="1"/>
          </p:cNvCxnSpPr>
          <p:nvPr/>
        </p:nvCxnSpPr>
        <p:spPr>
          <a:xfrm flipV="1">
            <a:off x="4355976" y="3199022"/>
            <a:ext cx="812808" cy="2321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55976" y="3431127"/>
            <a:ext cx="812808" cy="7654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168784" y="2998967"/>
            <a:ext cx="323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chemeClr val="bg1"/>
                </a:solidFill>
              </a:rPr>
              <a:t>독</a:t>
            </a:r>
            <a:r>
              <a:rPr lang="ko-KR" altLang="en-US" sz="2000" b="1">
                <a:solidFill>
                  <a:schemeClr val="bg1"/>
                </a:solidFill>
              </a:rPr>
              <a:t>도</a:t>
            </a:r>
            <a:r>
              <a:rPr lang="ko-KR" altLang="en-US" sz="2000" b="1" smtClean="0">
                <a:solidFill>
                  <a:schemeClr val="bg1"/>
                </a:solidFill>
              </a:rPr>
              <a:t>논란의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실상을 알리기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6760" y="382351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해결방안에 대한 계획과 전략을 공개 및 참여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4752" y="484009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독도 방문 및 관광지로써 홍보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독도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254"/>
            <a:ext cx="4355976" cy="58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5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독도관련영상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3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독도관련영상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7480" y="2001460"/>
            <a:ext cx="323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 안보에 관심 갖기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317479" cy="5661248"/>
          </a:xfrm>
          <a:prstGeom prst="rect">
            <a:avLst/>
          </a:prstGeom>
        </p:spPr>
      </p:pic>
      <p:sp>
        <p:nvSpPr>
          <p:cNvPr id="19" name="Title 4">
            <a:hlinkClick r:id="rId3"/>
          </p:cNvPr>
          <p:cNvSpPr txBox="1">
            <a:spLocks/>
          </p:cNvSpPr>
          <p:nvPr/>
        </p:nvSpPr>
        <p:spPr>
          <a:xfrm>
            <a:off x="5317480" y="4149080"/>
            <a:ext cx="3693617" cy="576063"/>
          </a:xfrm>
          <a:prstGeom prst="rect">
            <a:avLst/>
          </a:prstGeom>
        </p:spPr>
        <p:txBody>
          <a:bodyPr vert="horz" lIns="0" tIns="0" rIns="0" bIns="0" rtlCol="0" anchor="ctr">
            <a:normAutofit fontScale="5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altLang="ko-KR" dirty="0"/>
              <a:t>https://youtu.be/muB4_LNZ2Rk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8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sz="4000" dirty="0" smtClean="0"/>
              <a:t>&amp;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7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332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정의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8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0800000">
            <a:off x="0" y="-1"/>
            <a:ext cx="4104456" cy="1092087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rgbClr val="73B2D1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01223"/>
            <a:ext cx="8480854" cy="55089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독도의 정의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8653880" descr="EMB00001e9044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" y="1772816"/>
            <a:ext cx="42005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21"/>
          <p:cNvSpPr txBox="1"/>
          <p:nvPr/>
        </p:nvSpPr>
        <p:spPr>
          <a:xfrm>
            <a:off x="5523736" y="2457047"/>
            <a:ext cx="2183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동도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&amp;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서도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5076056" y="3485504"/>
            <a:ext cx="33843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울릉도 동남쪽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87.4km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떨어진 곳에 위치 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1" name="TextBox 21"/>
          <p:cNvSpPr txBox="1"/>
          <p:nvPr/>
        </p:nvSpPr>
        <p:spPr>
          <a:xfrm>
            <a:off x="5076056" y="5157192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한반도에서 가장 오래된 화산 섬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2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01223"/>
            <a:ext cx="8480854" cy="55089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독도의 정의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092087"/>
            <a:ext cx="3049120" cy="24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" y="4160105"/>
            <a:ext cx="3049200" cy="231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21"/>
          <p:cNvSpPr txBox="1"/>
          <p:nvPr/>
        </p:nvSpPr>
        <p:spPr>
          <a:xfrm>
            <a:off x="3156626" y="2218520"/>
            <a:ext cx="1091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동도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3188594" y="5077607"/>
            <a:ext cx="1091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서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4223285" y="2564904"/>
            <a:ext cx="4500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유인 등대를 비롯하여 해양수산 시설이 설치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4234914" y="1482977"/>
            <a:ext cx="45001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높이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98.6m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둘레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2.8km </a:t>
            </a:r>
          </a:p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면적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73.297m2</a:t>
            </a:r>
            <a:r>
              <a:rPr lang="ko-KR" altLang="en-US" sz="2800" dirty="0">
                <a:hlinkClick r:id="rId4"/>
              </a:rPr>
              <a:t/>
            </a:r>
            <a:br>
              <a:rPr lang="ko-KR" altLang="en-US" sz="2800" dirty="0">
                <a:hlinkClick r:id="rId4"/>
              </a:rPr>
            </a:b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230306" y="4304256"/>
            <a:ext cx="45001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높이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168.5m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둘레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2.6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k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m </a:t>
            </a:r>
          </a:p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면적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88.639m2</a:t>
            </a:r>
            <a:r>
              <a:rPr lang="ko-KR" altLang="en-US" sz="2800" dirty="0">
                <a:hlinkClick r:id="rId4"/>
              </a:rPr>
              <a:t/>
            </a:r>
            <a:br>
              <a:rPr lang="ko-KR" altLang="en-US" sz="2800" dirty="0">
                <a:hlinkClick r:id="rId4"/>
              </a:rPr>
            </a:b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4223285" y="5624677"/>
            <a:ext cx="4500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주민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숙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소</a:t>
            </a:r>
            <a:r>
              <a:rPr lang="ko-KR" altLang="en-US" sz="2800" dirty="0">
                <a:hlinkClick r:id="rId4"/>
              </a:rPr>
              <a:t/>
            </a:r>
            <a:br>
              <a:rPr lang="ko-KR" altLang="en-US" sz="2800" dirty="0">
                <a:hlinkClick r:id="rId4"/>
              </a:rPr>
            </a:b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5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가치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독도의 가치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66804" y="173730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68784" y="2734810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0764" y="3732316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72744" y="4729822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24128" y="199706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지질학적 자원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12" idx="1"/>
          </p:cNvCxnSpPr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4" idx="1"/>
          </p:cNvCxnSpPr>
          <p:nvPr/>
        </p:nvCxnSpPr>
        <p:spPr>
          <a:xfrm flipV="1">
            <a:off x="4355976" y="3199022"/>
            <a:ext cx="812808" cy="2321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55976" y="3431127"/>
            <a:ext cx="812808" cy="7654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8638664" descr="EMB00001e9044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" y="1052736"/>
            <a:ext cx="434219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947164" y="299896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chemeClr val="bg1"/>
                </a:solidFill>
              </a:rPr>
              <a:t>해양심층수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6760" y="39964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천연가스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하이드레이트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91672" y="499397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생물자원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독도의 가치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66804" y="1737304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68784" y="2734810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0764" y="3732316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72744" y="4729822"/>
            <a:ext cx="3240360" cy="928423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7156" y="1998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전략적 요충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12" idx="1"/>
          </p:cNvCxnSpPr>
          <p:nvPr/>
        </p:nvCxnSpPr>
        <p:spPr>
          <a:xfrm flipV="1">
            <a:off x="4355976" y="2201516"/>
            <a:ext cx="810828" cy="1229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4" idx="1"/>
          </p:cNvCxnSpPr>
          <p:nvPr/>
        </p:nvCxnSpPr>
        <p:spPr>
          <a:xfrm flipV="1">
            <a:off x="4355976" y="3199022"/>
            <a:ext cx="812808" cy="2321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55976" y="3431127"/>
            <a:ext cx="812808" cy="76540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5976" y="3431127"/>
            <a:ext cx="816768" cy="17437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598320" y="2998967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항공 및 방어 기지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6760" y="382351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배타적 경제 수역 설정과 관련된 중요한 기점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80503" y="4993978"/>
            <a:ext cx="206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기상 상황 예보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'독도 이상무'…독도경비대원 수호 의지 다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" y="1052737"/>
            <a:ext cx="4359088" cy="58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7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267</Words>
  <Application>Microsoft Office PowerPoint</Application>
  <PresentationFormat>화면 슬라이드 쇼(4:3)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독도영토학</vt:lpstr>
      <vt:lpstr>PowerPoint 프레젠테이션</vt:lpstr>
      <vt:lpstr>독도의 정의</vt:lpstr>
      <vt:lpstr>독도의 정의</vt:lpstr>
      <vt:lpstr>독도의 정의</vt:lpstr>
      <vt:lpstr>독도의 가치</vt:lpstr>
      <vt:lpstr>독도의 가치</vt:lpstr>
      <vt:lpstr>독도의 가치</vt:lpstr>
      <vt:lpstr>지리적 근거</vt:lpstr>
      <vt:lpstr>지리적 근거</vt:lpstr>
      <vt:lpstr>역사적 근거</vt:lpstr>
      <vt:lpstr>역사적 근거</vt:lpstr>
      <vt:lpstr>역사적 근거</vt:lpstr>
      <vt:lpstr>역사적 근거</vt:lpstr>
      <vt:lpstr>국제법적 지위</vt:lpstr>
      <vt:lpstr>국제법적 지위</vt:lpstr>
      <vt:lpstr>국제법적 지위</vt:lpstr>
      <vt:lpstr>대응방안</vt:lpstr>
      <vt:lpstr>대응방안</vt:lpstr>
      <vt:lpstr>국가의 대응방안</vt:lpstr>
      <vt:lpstr>국민의 대응방안</vt:lpstr>
      <vt:lpstr>독도관련영상</vt:lpstr>
      <vt:lpstr>독도관련영상</vt:lpstr>
      <vt:lpstr>Q&amp;A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</dc:title>
  <dc:creator>USER</dc:creator>
  <cp:lastModifiedBy>USER</cp:lastModifiedBy>
  <cp:revision>19</cp:revision>
  <dcterms:created xsi:type="dcterms:W3CDTF">2020-09-24T08:29:29Z</dcterms:created>
  <dcterms:modified xsi:type="dcterms:W3CDTF">2020-09-28T14:46:05Z</dcterms:modified>
</cp:coreProperties>
</file>