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embeddedFontLst>
    <p:embeddedFont>
      <p:font typeface="HancomEQN" panose="02000000000000000000" pitchFamily="2" charset="-127"/>
      <p:regular r:id="rId1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>
          <p15:clr>
            <a:srgbClr val="A4A3A4"/>
          </p15:clr>
        </p15:guide>
        <p15:guide id="2" orient="horz" pos="661">
          <p15:clr>
            <a:srgbClr val="A4A3A4"/>
          </p15:clr>
        </p15:guide>
        <p15:guide id="3" orient="horz" pos="3384">
          <p15:clr>
            <a:srgbClr val="A4A3A4"/>
          </p15:clr>
        </p15:guide>
        <p15:guide id="4" pos="2880">
          <p15:clr>
            <a:srgbClr val="A4A3A4"/>
          </p15:clr>
        </p15:guide>
        <p15:guide id="5" pos="701">
          <p15:clr>
            <a:srgbClr val="A4A3A4"/>
          </p15:clr>
        </p15:guide>
        <p15:guide id="6" pos="4012">
          <p15:clr>
            <a:srgbClr val="A4A3A4"/>
          </p15:clr>
        </p15:guide>
        <p15:guide id="7" pos="4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31" autoAdjust="0"/>
    <p:restoredTop sz="94660"/>
  </p:normalViewPr>
  <p:slideViewPr>
    <p:cSldViewPr>
      <p:cViewPr varScale="1">
        <p:scale>
          <a:sx n="108" d="100"/>
          <a:sy n="108" d="100"/>
        </p:scale>
        <p:origin x="1848" y="96"/>
      </p:cViewPr>
      <p:guideLst>
        <p:guide orient="horz" pos="2158"/>
        <p:guide orient="horz" pos="661"/>
        <p:guide orient="horz" pos="3384"/>
        <p:guide pos="2880"/>
        <p:guide pos="701"/>
        <p:guide pos="4012"/>
        <p:guide pos="47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>
              <a:defRPr/>
            </a:pPr>
            <a:fld id="{6BA870C5-E39E-4D4A-8B97-122E944BE205}" type="datetime1">
              <a:rPr lang="ko-KR" altLang="en-US" smtClean="0"/>
              <a:pPr>
                <a:defRPr/>
              </a:pPr>
              <a:t>2020-09-13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/>
            </a:pPr>
            <a:r>
              <a:rPr lang="ko-KR" altLang="en-US" dirty="0"/>
              <a:t>마스터 텍스트 스타일을 편집합니다</a:t>
            </a:r>
          </a:p>
          <a:p>
            <a:pPr lvl="1">
              <a:defRPr/>
            </a:pPr>
            <a:r>
              <a:rPr lang="ko-KR" altLang="en-US" dirty="0"/>
              <a:t>둘째 수준</a:t>
            </a:r>
          </a:p>
          <a:p>
            <a:pPr lvl="2">
              <a:defRPr/>
            </a:pPr>
            <a:r>
              <a:rPr lang="ko-KR" altLang="en-US" dirty="0"/>
              <a:t>셋째 수준</a:t>
            </a:r>
          </a:p>
          <a:p>
            <a:pPr lvl="3">
              <a:defRPr/>
            </a:pPr>
            <a:r>
              <a:rPr lang="ko-KR" altLang="en-US" dirty="0"/>
              <a:t>넷째 수준</a:t>
            </a:r>
          </a:p>
          <a:p>
            <a:pPr lvl="4">
              <a:defRPr/>
            </a:pPr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>
              <a:defRPr/>
            </a:pPr>
            <a:fld id="{13C562BB-DACB-4090-9EB0-C718CC4DFD5D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바탕" panose="02030600000101010101" pitchFamily="18" charset="-127"/>
        <a:ea typeface="바탕" panose="0203060000010101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hangeul.naver.com/font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hangeul.naver.com/font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sp>
        <p:nvSpPr>
          <p:cNvPr id="6" name="직사각형 5"/>
          <p:cNvSpPr/>
          <p:nvPr userDrawn="1"/>
        </p:nvSpPr>
        <p:spPr>
          <a:xfrm>
            <a:off x="6228184" y="6233750"/>
            <a:ext cx="2305439" cy="254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 문서는 나눔글꼴로 작성되었습니다</a:t>
            </a:r>
            <a:r>
              <a:rPr lang="en-US" altLang="ko-KR" sz="800" spc="-30" dirty="0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800" u="sng" spc="-30" dirty="0">
                <a:solidFill>
                  <a:srgbClr val="4495D2"/>
                </a:solidFill>
                <a:latin typeface="바탕" panose="02030600000101010101" pitchFamily="18" charset="-127"/>
                <a:ea typeface="바탕" panose="02030600000101010101" pitchFamily="18" charset="-127"/>
                <a:hlinkClick r:id="rId3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  <p:pic>
        <p:nvPicPr>
          <p:cNvPr id="7" name="그림 6" descr="korean fram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8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89248" y="944661"/>
            <a:ext cx="874440" cy="3445843"/>
          </a:xfrm>
        </p:spPr>
        <p:txBody>
          <a:bodyPr vert="eaVert" anchor="t"/>
          <a:lstStyle>
            <a:lvl1pPr algn="l">
              <a:defRPr sz="2000" b="1" baseline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스타일을 </a:t>
            </a:r>
            <a:endParaRPr lang="en-US" altLang="ko-KR" dirty="0"/>
          </a:p>
          <a:p>
            <a:pPr lvl="0"/>
            <a:r>
              <a:rPr lang="ko-KR" altLang="en-US" dirty="0"/>
              <a:t>편집합니다</a:t>
            </a:r>
          </a:p>
        </p:txBody>
      </p:sp>
      <p:sp>
        <p:nvSpPr>
          <p:cNvPr id="10" name="제목 1"/>
          <p:cNvSpPr>
            <a:spLocks noGrp="1"/>
          </p:cNvSpPr>
          <p:nvPr>
            <p:ph type="ctrTitle" hasCustomPrompt="1"/>
          </p:nvPr>
        </p:nvSpPr>
        <p:spPr>
          <a:xfrm>
            <a:off x="6425502" y="5157192"/>
            <a:ext cx="882802" cy="648072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sz="1200" u="sng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r>
              <a:rPr lang="ko-KR" altLang="en-US" dirty="0"/>
              <a:t>소속</a:t>
            </a:r>
            <a:br>
              <a:rPr lang="en-US" altLang="ko-KR" dirty="0"/>
            </a:br>
            <a:r>
              <a:rPr lang="ko-KR" altLang="en-US" dirty="0"/>
              <a:t>작성자</a:t>
            </a:r>
          </a:p>
        </p:txBody>
      </p:sp>
      <p:sp>
        <p:nvSpPr>
          <p:cNvPr id="9" name="직사각형 8"/>
          <p:cNvSpPr/>
          <p:nvPr userDrawn="1"/>
        </p:nvSpPr>
        <p:spPr>
          <a:xfrm>
            <a:off x="6228184" y="6233750"/>
            <a:ext cx="2305439" cy="2541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800" spc="-30" dirty="0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 문서는 나눔글꼴로 작성되었습니다</a:t>
            </a:r>
            <a:r>
              <a:rPr lang="en-US" altLang="ko-KR" sz="800" spc="-30" dirty="0">
                <a:solidFill>
                  <a:schemeClr val="bg1">
                    <a:lumMod val="50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 </a:t>
            </a:r>
            <a:r>
              <a:rPr lang="ko-KR" altLang="en-US" sz="800" u="sng" spc="-30" dirty="0">
                <a:solidFill>
                  <a:srgbClr val="4495D2"/>
                </a:solidFill>
                <a:latin typeface="바탕" panose="02030600000101010101" pitchFamily="18" charset="-127"/>
                <a:ea typeface="바탕" panose="02030600000101010101" pitchFamily="18" charset="-127"/>
                <a:hlinkClick r:id="rId4"/>
              </a:rPr>
              <a:t>설치하기</a:t>
            </a:r>
            <a:endParaRPr lang="ko-KR" altLang="en-US" sz="800" u="sng" spc="-30" dirty="0">
              <a:solidFill>
                <a:srgbClr val="4495D2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1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2020-09-13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504056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내지2_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frame_1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6813" y="721049"/>
            <a:ext cx="3695079" cy="547711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093296"/>
            <a:ext cx="2133600" cy="365125"/>
          </a:xfrm>
        </p:spPr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2020-09-13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093296"/>
            <a:ext cx="2895600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093296"/>
            <a:ext cx="2133600" cy="365125"/>
          </a:xfrm>
        </p:spPr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708968" y="1340768"/>
            <a:ext cx="7751464" cy="648072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</a:p>
        </p:txBody>
      </p:sp>
      <p:sp>
        <p:nvSpPr>
          <p:cNvPr id="12" name="세로 텍스트 개체 틀 2"/>
          <p:cNvSpPr>
            <a:spLocks noGrp="1"/>
          </p:cNvSpPr>
          <p:nvPr>
            <p:ph type="body" orient="vert" idx="13" hasCustomPrompt="1"/>
          </p:nvPr>
        </p:nvSpPr>
        <p:spPr>
          <a:xfrm>
            <a:off x="971600" y="747145"/>
            <a:ext cx="3239963" cy="504056"/>
          </a:xfrm>
        </p:spPr>
        <p:txBody>
          <a:bodyPr vert="horz" anchor="ctr">
            <a:normAutofit/>
          </a:bodyPr>
          <a:lstStyle>
            <a:lvl1pPr algn="l">
              <a:defRPr sz="1500" b="1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8" name="세로 텍스트 개체 틀 2"/>
          <p:cNvSpPr>
            <a:spLocks noGrp="1"/>
          </p:cNvSpPr>
          <p:nvPr>
            <p:ph type="body" orient="vert" idx="14" hasCustomPrompt="1"/>
          </p:nvPr>
        </p:nvSpPr>
        <p:spPr>
          <a:xfrm>
            <a:off x="708968" y="2060848"/>
            <a:ext cx="7751464" cy="3816424"/>
          </a:xfrm>
        </p:spPr>
        <p:txBody>
          <a:bodyPr vert="horz" anchor="t">
            <a:normAutofit/>
          </a:bodyPr>
          <a:lstStyle>
            <a:lvl1pPr algn="l">
              <a:defRPr sz="1300" b="1"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pPr lvl="0"/>
            <a:r>
              <a:rPr lang="ko-KR" altLang="en-US" dirty="0"/>
              <a:t>내용을 입력하세요</a:t>
            </a:r>
            <a:endParaRPr lang="en-US" altLang="ko-KR" dirty="0"/>
          </a:p>
          <a:p>
            <a:pPr lvl="0"/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blu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" y="3"/>
            <a:ext cx="9143997" cy="685799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배경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2020-09-13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C75F0-4FDF-431C-B6B2-41F992E67A7C}" type="datetimeFigureOut">
              <a:rPr lang="ko-KR" altLang="en-US" smtClean="0"/>
              <a:pPr/>
              <a:t>2020-09-13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793C75F0-4FDF-431C-B6B2-41F992E67A7C}" type="datetimeFigureOut">
              <a:rPr lang="ko-KR" altLang="en-US" smtClean="0"/>
              <a:pPr/>
              <a:t>2020-09-13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16530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16530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defRPr>
            </a:lvl1pPr>
          </a:lstStyle>
          <a:p>
            <a:fld id="{46AD8A1D-F5E3-4971-B0EE-D6B8EE5A56B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7" r:id="rId2"/>
    <p:sldLayoutId id="2147483676" r:id="rId3"/>
    <p:sldLayoutId id="2147483681" r:id="rId4"/>
    <p:sldLayoutId id="2147483682" r:id="rId5"/>
    <p:sldLayoutId id="2147483678" r:id="rId6"/>
    <p:sldLayoutId id="2147483649" r:id="rId7"/>
    <p:sldLayoutId id="2147483650" r:id="rId8"/>
  </p:sldLayoutIdLst>
  <p:txStyles>
    <p:titleStyle>
      <a:lvl1pPr algn="ctr" defTabSz="914400" rtl="0" eaLnBrk="1" latinLnBrk="1" hangingPunct="1">
        <a:spcBef>
          <a:spcPct val="0"/>
        </a:spcBef>
        <a:buNone/>
        <a:defRPr sz="4400" b="0" kern="1200">
          <a:solidFill>
            <a:schemeClr val="bg2">
              <a:lumMod val="25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None/>
        <a:defRPr sz="3200" b="0" kern="1200">
          <a:solidFill>
            <a:schemeClr val="bg2">
              <a:lumMod val="25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None/>
        <a:defRPr sz="2800" b="0" kern="1200">
          <a:solidFill>
            <a:schemeClr val="bg2">
              <a:lumMod val="25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400" b="0" kern="1200">
          <a:solidFill>
            <a:schemeClr val="bg2">
              <a:lumMod val="25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None/>
        <a:defRPr sz="2000" b="0" kern="1200">
          <a:solidFill>
            <a:schemeClr val="bg2">
              <a:lumMod val="25000"/>
            </a:schemeClr>
          </a:solidFill>
          <a:latin typeface="바탕" panose="02030600000101010101" pitchFamily="18" charset="-127"/>
          <a:ea typeface="바탕" panose="02030600000101010101" pitchFamily="18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nhn\바탕 화면\old-paper-background-cover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" name="그림 12" descr="korean frame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746685" y="723704"/>
            <a:ext cx="1133800" cy="3917099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>
          <a:xfrm>
            <a:off x="6505182" y="5805264"/>
            <a:ext cx="1955250" cy="461665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lvl="0">
              <a:defRPr/>
            </a:pPr>
            <a:r>
              <a:rPr lang="ko-KR" altLang="en-US" sz="1200" b="1" u="sng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200" b="1" u="sng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일본어일본학과</a:t>
            </a:r>
            <a:endParaRPr lang="ko-KR" altLang="en-US" sz="1200" b="1" u="sng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r>
              <a:rPr lang="ko-KR" altLang="en-US" sz="1200" b="1" u="sng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200" b="1" u="sng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2142***4</a:t>
            </a:r>
            <a:r>
              <a:rPr lang="ko-KR" altLang="en-US" sz="1200" b="1" u="sng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천</a:t>
            </a:r>
            <a:r>
              <a:rPr lang="en-US" altLang="ko-KR" sz="1200" b="1" u="sng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*</a:t>
            </a:r>
            <a:r>
              <a:rPr lang="ko-KR" altLang="en-US" sz="1200" b="1" u="sng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우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981803" y="901161"/>
            <a:ext cx="493853" cy="3823983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>
              <a:lnSpc>
                <a:spcPts val="2400"/>
              </a:lnSpc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일본의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입헌전제군주기의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1340767"/>
            <a:ext cx="8064896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 헌법 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 헌법에서 규정된 천황의 절대적 권한에 관한 내용을 보면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조에서 일본은 만세일계의 천황이 통치한다고 규정하고 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이는 일본 민족 전체는 순수하고 유일가문인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천황가에서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유래한다는 것을 의미한다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즉 일본 민족 전체는 하나의 가족이며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천황가는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종가에 해당하고 천황은 일본 민족 전체의 가장에 해당한다는 의미이기도 하다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 헌법 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3-4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</a:t>
            </a: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메이지 헌법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조에서는 천황은 신성불가침한 존재임을 밝히고 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그리고 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조에서는 천황은 국가 원수로서 통치권을 총괄하며 그 권한은 헌법 규정에 따라 행한다고 함으로써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입헌 군주제임을 명시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하고 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 헌법의 한계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이처럼 메이지헌법상의 천황은 천황 주권제와 국가 원수로서의 지위와 권한이 폭넓게 인정 되었으며 국가의 최고 결정 사항은 천황의 재가가 필요했다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그러나 기본적으로는 입헌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군주제하에서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헌법에서 규정된 범위 안에서만 천황권이 행사되었다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이러한 측면에서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볼때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메이지 헌법에서의 규정된 천황의 정치적인 실제권한이라는 것은 천황의 절대적이고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독단적인게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아니라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관련 법률 규정에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따라야만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하고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관련 국가기관의 협력이 필요한 입헌군주제 하의 권한이었다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en-US" altLang="ko-KR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600" b="0" i="0" u="none" strike="noStrike" kern="1200" cap="none" spc="0" normalizeH="0" baseline="0" dirty="0">
              <a:solidFill>
                <a:srgbClr val="4A452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       </a:t>
            </a: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10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입헌전제군주기의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2" y="1340766"/>
            <a:ext cx="8064896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국가규모의 교화교육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이전 장에서 설명한 메이지 헌법에서의 입헌군주제에 한정되는 천황의 권한과는 달리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메이지시대 일반 국민들에게 교육되고 전파된 것은 절대 천황제의 이데올로기 였다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이러한 교화 교육을 위해 제정된 것이 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1882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년의 </a:t>
            </a:r>
            <a:r>
              <a:rPr lang="ko-KR" altLang="en-US" sz="1600" dirty="0" err="1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군인칙유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와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1890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년의 교육칙어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였다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하지만 메이지시대 초기에는 천황을 신격화하고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절대화하려던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메이지 정부의 노력은 그다지 성공을 거두지 못했다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일반 대중들에게 있어 천황자체가 낯선 존재였고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다신교의 신앙 생활에 익숙한 일본인들에게 절대 권력의 인간신이라는 개념은 쉽게 받아들여지지 않았다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천황의 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신격화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 기여한 결정적인 사건들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신으로서의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천황이 침투하게 된 계기는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청일전쟁과 러일전쟁의 승리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였다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섬나라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이며세계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속의 변방 국가인 일본이 세계의 중심국인 청나라를 물리치고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국력과 전력에서 압도적으로 열세였던 일본이 러시아제국에 승리한 것은 기적에 가까운 일이었다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메이지 정부는 이러한 전쟁의 성과를 태양신의 자손인 천황이 있고 일본이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신국이기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때문에 승리한 것이라고 전파했다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600" b="0" i="0" u="none" strike="noStrike" kern="1200" cap="none" spc="0" normalizeH="0" baseline="0" dirty="0">
              <a:solidFill>
                <a:srgbClr val="4A452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       </a:t>
            </a: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11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현대의 상징천황제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340766"/>
            <a:ext cx="8064896" cy="7725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전후의 일본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위기의 천황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일본은 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차 세계대전의 패전으로 연합군의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군정하에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놓였다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전쟁 말기 미국 정부는 일본의 제국주의 침략성의 근원이 천황제에 있다고 판단해 폐지를 검토했다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그러나 연합군 사령관 맥아더는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폐지에 반대했다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그 이유는 당시 일본인들이 천황에 대해 패전에 따른 책임을 추궁하기보다 동정과 경의를 표하고 있었기 때문에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폐지에 대한 일본인들의 저항이 예상됐기 때문이다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이해관계에서 탄생한 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상징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당시 일본인들은 국가 원수였던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쇼와천황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재위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:1925~1989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에게 최고통수권자로서 침략전쟁의 도발과 패전의 책임을 묻기보다는 군부 세력에게 이용당한 것을 더욱 동정하고 있었다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대다수의 일본인들은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쇼와천황은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침략전쟁의 수행에 적극적인 의지와 권한이 없었고 군부의 야욕에 이용당했다고 믿고 있었다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미군정은 천황제를 유지하면서 점령 정책에 천황의 지위를 이용하는 것이 유리하다고 판단하여 그 결과 연합군 사령부는 국민 통합의 상징으로서 천황제는 유지하되 천황주권제를 폐지하고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천황의 실권은 모두 박탈하며 형식적인 역할만을 인정하는 방안으로 결정했다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새로운 천황제는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상징천황제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로 규정되었고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그 운영 방안은 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1947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국민주권과 민주주의 원칙에 따라 제정된 새로운 헌법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 dirty="0" err="1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일본국헌법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 규정되었다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600" b="0" i="0" u="none" strike="noStrike" kern="1200" cap="none" spc="0" normalizeH="0" baseline="0" dirty="0">
              <a:solidFill>
                <a:srgbClr val="4A452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       </a:t>
            </a: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12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현대의 상징천황제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340766"/>
            <a:ext cx="8064896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상징천황제의 주요 골자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조에서 천황은 국민 통합의 상징이며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그 지위는 주권을 가진 이본 국민의 총의에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따른다고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규정했다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2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조에서 황위는 국회에서 의결된 황실전범의 규정에 따라 계승된다고 했고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3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조에서는 천황의 국사와 관련한 행위는 내각의 조언과 승인을 필요로 하며 내각이 그 행위에 대해 책임을 진다고 규정하고 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또한 메이지헌법에서 명백히 규정했던 국가 원수로서의 천황의 지위는 현행 헌법에서는 삭제했다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따라서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현행 일본 헌법 체제하에서 일본의 국가 원수는 존재하지 않는다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그러나 의원내각제를 채택하고 있는 현행 헌법에서는 천황을 국가 원수라고 명시하는 규정은 없지만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국가 원수의 역할에 해당하는 국사를 천황이 하는 것으로 규정하고 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이러한 현행 헌법하의 천황제는 제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조에서의 국민 통합의 상징이라는 규정에 따라 상징천황제라고 불린다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상징천황제에 대한 현대일본인들의 생각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이러한 상징천황제에 대해 대다수의 일본인들은 지지를 나타내고 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정치적 실권을 소유하고 있지는 않지만 일본 역사와 문화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사회의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아이덴티티로서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그리고 존경의 대상으로서 존재하는 것에 대해 대부분의 일본인은 대체로 만족하고 있는 듯 하다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다음 장의 도표에서 조사된 것과 같이 </a:t>
            </a:r>
            <a:r>
              <a:rPr lang="ko-KR" altLang="en-US" sz="1600" dirty="0" err="1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천황가에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대한 일본인들의 태도는 긍정적인 성향이 강하다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13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현대의 상징천황제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340766"/>
            <a:ext cx="80648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일본인 천황에 대한 태도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(NHK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북스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_2004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14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20" name="그림 19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55576" y="2047875"/>
            <a:ext cx="7704856" cy="41174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과거 주요 천황들의 모습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5" y="1484784"/>
            <a:ext cx="806489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15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6" name="그림 15"/>
          <p:cNvPicPr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971600" y="1484784"/>
            <a:ext cx="2016224" cy="223224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/>
          <p:cNvSpPr txBox="1"/>
          <p:nvPr/>
        </p:nvSpPr>
        <p:spPr>
          <a:xfrm>
            <a:off x="3203848" y="1456601"/>
            <a:ext cx="52565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err="1">
                <a:latin typeface="바탕" panose="02030600000101010101" pitchFamily="18" charset="-127"/>
                <a:ea typeface="바탕" panose="02030600000101010101" pitchFamily="18" charset="-127"/>
              </a:rPr>
              <a:t>쇼와천황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(1901~1980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).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124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대 천황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 태평양전쟁 전에는 </a:t>
            </a:r>
            <a:r>
              <a:rPr lang="ko-KR" altLang="en-US" dirty="0" err="1">
                <a:latin typeface="바탕" panose="02030600000101010101" pitchFamily="18" charset="-127"/>
                <a:ea typeface="바탕" panose="02030600000101010101" pitchFamily="18" charset="-127"/>
              </a:rPr>
              <a:t>현인신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살아 있는 신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으로 신성시 되었으나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 전후에는 인간선언을 해 </a:t>
            </a:r>
            <a:r>
              <a:rPr lang="ko-KR" altLang="en-US" dirty="0" err="1">
                <a:latin typeface="바탕" panose="02030600000101010101" pitchFamily="18" charset="-127"/>
                <a:ea typeface="바탕" panose="02030600000101010101" pitchFamily="18" charset="-127"/>
              </a:rPr>
              <a:t>일본국헌법하에서의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 일본의  상징이 되었다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</p:txBody>
      </p:sp>
      <p:pic>
        <p:nvPicPr>
          <p:cNvPr id="19" name="그림 18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971600" y="3933056"/>
            <a:ext cx="2016224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/>
        </p:nvSpPr>
        <p:spPr>
          <a:xfrm>
            <a:off x="3419872" y="4077072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dirty="0" err="1">
                <a:latin typeface="바탕" panose="02030600000101010101" pitchFamily="18" charset="-127"/>
                <a:ea typeface="바탕" panose="02030600000101010101" pitchFamily="18" charset="-127"/>
              </a:rPr>
              <a:t>헤이세이천황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(1933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~).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dirty="0" err="1">
                <a:latin typeface="바탕" panose="02030600000101010101" pitchFamily="18" charset="-127"/>
                <a:ea typeface="바탕" panose="02030600000101010101" pitchFamily="18" charset="-127"/>
              </a:rPr>
              <a:t>쇼와천황의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 장남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dirty="0" err="1">
                <a:latin typeface="바탕" panose="02030600000101010101" pitchFamily="18" charset="-127"/>
                <a:ea typeface="바탕" panose="02030600000101010101" pitchFamily="18" charset="-127"/>
              </a:rPr>
              <a:t>쇼와천황의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 사망으로 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1989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1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월 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7</a:t>
            </a:r>
            <a:r>
              <a:rPr lang="ko-KR" altLang="en-US" dirty="0">
                <a:latin typeface="바탕" panose="02030600000101010101" pitchFamily="18" charset="-127"/>
                <a:ea typeface="바탕" panose="02030600000101010101" pitchFamily="18" charset="-127"/>
              </a:rPr>
              <a:t>일 즉위해 천황이 되었다</a:t>
            </a:r>
            <a:r>
              <a:rPr lang="en-US" altLang="ko-KR" dirty="0"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6" name="그림 5" descr="번짐2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782373" y="1734207"/>
            <a:ext cx="4021875" cy="313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3035488"/>
            <a:ext cx="9144000" cy="66345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indent="-514350" algn="ctr">
              <a:lnSpc>
                <a:spcPct val="150000"/>
              </a:lnSpc>
              <a:defRPr/>
            </a:pPr>
            <a:r>
              <a:rPr lang="ko-KR" altLang="en-US" sz="2800" dirty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감사합니다</a:t>
            </a:r>
            <a:r>
              <a:rPr lang="en-US" altLang="ko-KR" sz="2800" dirty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번짐2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39552" y="404664"/>
            <a:ext cx="2135763" cy="1664775"/>
          </a:xfrm>
          <a:prstGeom prst="rect">
            <a:avLst/>
          </a:prstGeom>
        </p:spPr>
      </p:pic>
      <p:sp>
        <p:nvSpPr>
          <p:cNvPr id="13" name="부제목 3"/>
          <p:cNvSpPr>
            <a:spLocks noGrp="1"/>
          </p:cNvSpPr>
          <p:nvPr>
            <p:ph type="subTitle" idx="1"/>
          </p:nvPr>
        </p:nvSpPr>
        <p:spPr>
          <a:xfrm>
            <a:off x="1019654" y="734476"/>
            <a:ext cx="621406" cy="1045897"/>
          </a:xfrm>
        </p:spPr>
        <p:txBody>
          <a:bodyPr>
            <a:noAutofit/>
          </a:bodyPr>
          <a:lstStyle/>
          <a:p>
            <a:pPr indent="-514350">
              <a:defRPr/>
            </a:pPr>
            <a:r>
              <a:rPr lang="ko-KR" altLang="en-US" sz="2400" b="1" dirty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목차</a:t>
            </a:r>
          </a:p>
        </p:txBody>
      </p:sp>
      <p:sp>
        <p:nvSpPr>
          <p:cNvPr id="7" name="부제목 3"/>
          <p:cNvSpPr txBox="1"/>
          <p:nvPr/>
        </p:nvSpPr>
        <p:spPr>
          <a:xfrm>
            <a:off x="3059832" y="1700808"/>
            <a:ext cx="4104456" cy="4248472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marL="0" marR="0" lvl="0" indent="-51435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1. 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고대의 일본 </a:t>
            </a:r>
            <a:r>
              <a:rPr kumimoji="0" lang="ko-KR" altLang="en-US" sz="2400" b="1" i="0" u="none" strike="noStrike" kern="1200" cap="none" spc="0" normalizeH="0" baseline="0" dirty="0" err="1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천황가</a:t>
            </a:r>
            <a:endParaRPr kumimoji="0" lang="ko-KR" altLang="en-US" sz="24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marR="0" lvl="0" indent="-51435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2. </a:t>
            </a:r>
            <a:r>
              <a:rPr lang="ko-KR" altLang="en-US" sz="24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막부시대의 </a:t>
            </a:r>
            <a:r>
              <a:rPr lang="ko-KR" altLang="en-US" sz="24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endParaRPr lang="ko-KR" altLang="en-US" sz="24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marR="0" lvl="0" indent="-51435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3. </a:t>
            </a:r>
            <a:r>
              <a:rPr kumimoji="0" lang="ko-KR" altLang="en-US" sz="2400" b="1" i="0" u="none" strike="noStrike" kern="1200" cap="none" spc="0" normalizeH="0" baseline="0" dirty="0" err="1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존왕사상과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kumimoji="0" lang="ko-KR" altLang="en-US" sz="2400" b="1" i="0" u="none" strike="noStrike" kern="1200" cap="none" spc="0" normalizeH="0" baseline="0" dirty="0" err="1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endParaRPr kumimoji="0" lang="ko-KR" altLang="en-US" sz="24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marR="0" lvl="0" indent="-51435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4.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 입헌전제군주기의 </a:t>
            </a:r>
            <a:r>
              <a:rPr kumimoji="0" lang="ko-KR" altLang="en-US" sz="2400" b="1" i="0" u="none" strike="noStrike" kern="1200" cap="none" spc="0" normalizeH="0" baseline="0" dirty="0" err="1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endParaRPr kumimoji="0" lang="ko-KR" altLang="en-US" sz="2400" b="1" i="0" u="none" strike="noStrike" kern="1200" cap="none" spc="0" normalizeH="0" baseline="0" dirty="0"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marR="0" lvl="0" indent="-514350" algn="l" defTabSz="914400" rtl="0" eaLnBrk="1" latinLnBrk="1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Font typeface="Arial"/>
              <a:buNone/>
              <a:defRPr/>
            </a:pPr>
            <a:r>
              <a:rPr kumimoji="0" lang="en-US" altLang="ko-KR" sz="2400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5.</a:t>
            </a:r>
            <a:r>
              <a:rPr kumimoji="0" lang="ko-KR" altLang="en-US" sz="2400" b="1" i="0" u="none" strike="noStrike" kern="1200" cap="none" spc="0" normalizeH="0" baseline="0" dirty="0"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바탕" panose="02030600000101010101" pitchFamily="18" charset="-127"/>
                <a:ea typeface="바탕" panose="02030600000101010101" pitchFamily="18" charset="-127"/>
              </a:rPr>
              <a:t> 현대의 상징천황제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HancomEQN" panose="02000000000000000000" pitchFamily="2" charset="-127"/>
                <a:ea typeface="HancomEQN" panose="02000000000000000000" pitchFamily="2" charset="-127"/>
              </a:rPr>
              <a:t>고대의 일본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HancomEQN" panose="02000000000000000000" pitchFamily="2" charset="-127"/>
                <a:ea typeface="HancomEQN" panose="02000000000000000000" pitchFamily="2" charset="-127"/>
              </a:rPr>
              <a:t>천황가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HancomEQN" panose="02000000000000000000" pitchFamily="2" charset="-127"/>
                <a:ea typeface="HancomEQN" panose="02000000000000000000" pitchFamily="2" charset="-127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556792"/>
            <a:ext cx="806489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명칭의 첫 등장</a:t>
            </a:r>
          </a:p>
          <a:p>
            <a:pPr marL="360363" lvl="1" indent="-173038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니혼쇼키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와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고지키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에는 기원전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660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진무천황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때부터 일본의 천황제가 시작된 것으로 기록되어 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그러나 기록에 등장하는 천황의 계보에서 최초의 실존 천황은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스이코천황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제위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:592~628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>
              <a:buBlip>
                <a:blip r:embed="rId4"/>
              </a:buBlip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최초로 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으로 호칭된 천황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덴무천황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92075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이전 까지의 천황은 역사 편찬 과정에서 천황의 호칭이 소급되어 사용되었을 뿐이며 실제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재위 기간 동안 천황으로 호칭된 최초의 천황은 </a:t>
            </a:r>
            <a:r>
              <a:rPr lang="ko-KR" altLang="en-US" sz="1600" dirty="0" err="1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덴무천황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제위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:673~686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이다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92075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92075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덴무천황은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스스로를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아키쓰미카미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즉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신과 같은 존재로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신격화시켰다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또한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이세신궁을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받들게해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이후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이세신궁은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천황가의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가문 신 즉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우지가미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인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아마테라스오미카미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를 섬기는 신사가 되었다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여기서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율령체제에서 스스로를 천황이라 규정했고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황후와 황태자도 확립하여 제도화 했다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92075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92075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672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진신의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난을 평정하고 절대 지배자가 된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덴무천황은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중앙집권화된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강력한 율령체제 국가를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거설했다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덴무천황은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일본이 과거의 왜국과는 구별되는 별도의 독립국임을 과시하기 위해 당나라의 천자를 의식하여 천황이라는 명칭을 사용한 것으로 분석된다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lvl="0"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3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고대의 일본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천황가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1" y="1700808"/>
            <a:ext cx="80648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그 이전에는 군주에게 어떤 칭호가 주어졌나</a:t>
            </a:r>
          </a:p>
          <a:p>
            <a:pPr marL="0" indent="0">
              <a:buNone/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천황이라는 호칭이 사용되기 전인 야마토 정권 시기의 군주의 명칭은 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 err="1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오키미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였다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기원 후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4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세기 초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북큐슈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긴키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세토나이카이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일대에서는 지역의 연합수장을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오키미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라고 불렀다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360363" lvl="1" indent="-173038"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4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막부시대의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9552" y="1700808"/>
            <a:ext cx="806489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12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세기의 천황</a:t>
            </a:r>
          </a:p>
          <a:p>
            <a:pPr marL="360363" lvl="1" indent="-173038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천황의 정치적 지위는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12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세기 말 가마쿠라 막부시대에 들어서 약화되어 천황권은 일본의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긴키지역을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포함한 서일본 지역에서만 영향력을 행사했고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동일본 지역은 가마쿠라 막부가 지배권을 행사했다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쇼군은 천황으로부터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정이대장군이란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호칭을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부여받았다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>
              <a:buBlip>
                <a:blip r:embed="rId4"/>
              </a:buBlip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전국시대의 천황</a:t>
            </a:r>
          </a:p>
          <a:p>
            <a:pPr marL="92075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무로마치시대에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막강했던 쇼군의 지배력이 약화되고 전국의 군웅들이 할거한 전국시대에는 천황의 권위는 더욱 상실되었다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전국을 통합한 오다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노부나가와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도요토미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히데요시는 지배를 정당화하기 위해 천황의 권위를 이용했다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92075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92075"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에도시대의 천황</a:t>
            </a:r>
          </a:p>
          <a:p>
            <a:pPr indent="92075"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에도시대의 천황은 막부의 엄격한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통제하에서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전통적인 권위는 인정받았지만 정치적 권한은 일체 인정되지 않았다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천황으로부터 막부의 장군이 정이대장군으로서 승인되는 형식은 계속되었지만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아무런 정치적인 구속이 없는 관례에 불과했다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lvl="0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  <a:endParaRPr lang="ko-KR" altLang="en-US" sz="11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5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막부시대의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5575" y="1484784"/>
            <a:ext cx="806489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에도 막부 시대의 실세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쇼군</a:t>
            </a:r>
          </a:p>
          <a:p>
            <a:pPr marL="0" indent="0">
              <a:buNone/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b="1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  <a:r>
              <a:rPr lang="en-US" altLang="ko-KR" sz="1600" b="1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에도 막부 때의 실질적인 군주는 막부의 쇼군이었다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 할 수 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에도시대는 기본적으로 각 번 마다 봉건 영주인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다이묘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 의한 독자적 지배 체제가 운영된 시기였다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따라서 천황이 거주하고 있던 긴키 지역을 제외한 일본 각지의 일본인들에게 천황의 존재는 거의 미지의 존재였다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따라서 일본이 천황국가라는 의식은 더욱더 배양될 수 없는 시대였다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6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존왕사상과</a:t>
            </a: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1" y="1484783"/>
            <a:ext cx="8064896" cy="49712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18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세기의 도래와 국학 운동의 전개</a:t>
            </a:r>
          </a:p>
          <a:p>
            <a:pPr indent="176213">
              <a:buBlip>
                <a:blip r:embed="rId4"/>
              </a:buBlip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18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세기 말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 이르러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고지키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와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니혼쇼키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등의 고전 문헌 연구를 통해 유교와 불교의 영향을 받기 이전 즉 외래사상에 의해 물들기 이전의 일본의 고대 정신을 해명하려는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국학 운동이 전개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되었다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이러한 일본의 고대 정신을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체계화시킨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연구가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모토오리 </a:t>
            </a:r>
            <a:r>
              <a:rPr lang="ko-KR" altLang="en-US" sz="1600" dirty="0" err="1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노리나가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는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고지키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신화 속에 기록된 천황가계를 연구했다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그는 이 연구를 통해 신화 내용을 사실로 인식하고 태양신인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아마테라스오미카미는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일본 태생이고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태양신의 자손인 일본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천황가의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혈통은 연속되고 있으며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일본은 신이 지켜주는 국가라고 주장했다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또한 이러한 사실은 중국이나 세계 어느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국가와도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비교할 수 없는 일본 국가 및 민족의 독자성과 우수성을 나타내는 것이라고 주장했다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이러한 주장을 통해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천황은 일본 국가 체제의 독자성과 우수성을 상징하는 존재라는 관념이 확립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되었다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또한 이 주장은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메이지유신을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주도한 무사계층에게 에도 막부 말기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천황을 받들고 막부를 타도하자는 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 err="1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존황도막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정신을 심어주는 계기가 되었다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  <a:endParaRPr lang="ko-KR" altLang="en-US" sz="11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7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입헌전제군주기의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1" y="1484780"/>
            <a:ext cx="8064896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메이지유신과</a:t>
            </a: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 유신에 의해 에도 막부가 타도되고 근대적인 국가 체제가 성립되었다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메이지 유신을 주도한 신진 무사 계층은 에도 막부 타도의 명분으로 천황의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왕정복고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를 내세웠다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1868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메이지 신정부를 건립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한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메이지천황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제위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:1867~1912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은 교토에서 도쿄로 거처를 옮겼다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메이지 천황은 왕정복고를 선언하고 공론의 존중과 개국에 따른 화친을 선언했다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600" b="0" i="0" u="none" strike="noStrike" kern="1200" cap="none" spc="0" normalizeH="0" baseline="0" dirty="0">
              <a:solidFill>
                <a:srgbClr val="4A452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       </a:t>
            </a: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8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pic>
        <p:nvPicPr>
          <p:cNvPr id="16" name="그림 15"/>
          <p:cNvPicPr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683568" y="3717032"/>
            <a:ext cx="2160240" cy="2520280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/>
          <p:cNvSpPr txBox="1"/>
          <p:nvPr/>
        </p:nvSpPr>
        <p:spPr>
          <a:xfrm>
            <a:off x="2915816" y="5232990"/>
            <a:ext cx="568863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◆메이지 천황</a:t>
            </a:r>
            <a:r>
              <a:rPr kumimoji="0" lang="en-US" altLang="ko-KR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(1852~1912).</a:t>
            </a:r>
            <a:r>
              <a:rPr kumimoji="0" lang="ko-KR" altLang="en-US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kumimoji="0" lang="en-US" altLang="ko-KR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122</a:t>
            </a:r>
            <a:r>
              <a:rPr kumimoji="0" lang="ko-KR" altLang="en-US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대 천황</a:t>
            </a:r>
            <a:r>
              <a:rPr kumimoji="0" lang="en-US" altLang="ko-KR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.1867</a:t>
            </a:r>
            <a:r>
              <a:rPr kumimoji="0" lang="ko-KR" altLang="en-US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년에 천황이 되었으며</a:t>
            </a:r>
            <a:r>
              <a:rPr kumimoji="0" lang="en-US" altLang="ko-KR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kumimoji="0" lang="ko-KR" altLang="en-US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다음 해인 </a:t>
            </a:r>
            <a:r>
              <a:rPr kumimoji="0" lang="en-US" altLang="ko-KR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1868</a:t>
            </a:r>
            <a:r>
              <a:rPr kumimoji="0" lang="ko-KR" altLang="en-US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년에 </a:t>
            </a:r>
            <a:r>
              <a:rPr kumimoji="0" lang="ko-KR" altLang="en-US" sz="1400" b="0" i="0" u="none" strike="noStrike" kern="1200" cap="none" spc="0" normalizeH="0" baseline="0" dirty="0" err="1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메이지유신을</a:t>
            </a:r>
            <a:r>
              <a:rPr kumimoji="0" lang="ko-KR" altLang="en-US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맞아 절대 군주로서 일본의 근대화를 추진했다</a:t>
            </a:r>
            <a:r>
              <a:rPr kumimoji="0" lang="en-US" altLang="ko-KR" sz="1400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kumimoji="0" lang="ko-KR" altLang="en-US" b="0" i="0" u="none" strike="noStrike" kern="1200" cap="none" spc="0" normalizeH="0" baseline="0" dirty="0">
                <a:solidFill>
                  <a:srgbClr val="4A452A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 descr="blue.png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" y="6"/>
            <a:ext cx="9143992" cy="6857994"/>
          </a:xfrm>
          <a:prstGeom prst="rect">
            <a:avLst/>
          </a:prstGeom>
        </p:spPr>
      </p:pic>
      <p:pic>
        <p:nvPicPr>
          <p:cNvPr id="9" name="그림 8" descr="frame_1.png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04913" y="721049"/>
            <a:ext cx="3695079" cy="547711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1100503" y="794932"/>
            <a:ext cx="31114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0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입헌전제군주기의 </a:t>
            </a:r>
            <a:r>
              <a:rPr lang="ko-KR" altLang="en-US" sz="2000" b="1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천황제</a:t>
            </a:r>
            <a:endParaRPr lang="ko-KR" altLang="en-US" sz="20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9551" y="1484778"/>
            <a:ext cx="8064896" cy="7409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76213">
              <a:buBlip>
                <a:blip r:embed="rId4"/>
              </a:buBlip>
              <a:defRPr/>
            </a:pPr>
            <a:endParaRPr lang="ko-KR" altLang="en-US" sz="1600" b="1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신격화 된 천황</a:t>
            </a: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 정부의 주도 세력들은 에도 막부 세력을 타도하고 자신들의 권력 기반을 확립하는 데 천황의 왕정복고를 이용했다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메이지 정부의 주도자들은 일본을 근대 국가 체제로 개혁한 뒤 근대화와 산업화를 추진하여 일본의 부국강병을 실현하려 하였다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이를 위해서는 강력한 중앙집권식의 국가 체제와 국민 통합이 필요했다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이 과정에서 일본 근대 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국가 통합의 이데올로기로서 천황제를 도입할 필요성이 있었다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-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메이지 정부는 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고지키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와 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‘</a:t>
            </a:r>
            <a:r>
              <a:rPr lang="ko-KR" altLang="en-US" sz="1600" dirty="0" err="1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니혼쇼키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’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에 전해지는 신화를 근거로 천황을 신격화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하고 천황에게 절대 권력을 부여해 신성불가침한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통치자로서의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천황의 이미지를 일반 대중에게 침투시켜 나갔다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천황가는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일본 민족의 조상이며 일본 개국이후 신의 자손으로서 </a:t>
            </a:r>
            <a:r>
              <a:rPr lang="ko-KR" altLang="en-US" sz="1600" dirty="0" err="1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일본열도와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일본 민족을 지배해 왔다는 창작된 신화를 교육시켜 나갔다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indent="176213">
              <a:buBlip>
                <a:blip r:embed="rId4"/>
              </a:buBlip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천황의 제도화</a:t>
            </a:r>
          </a:p>
          <a:p>
            <a:pPr marL="0" indent="0">
              <a:buNone/>
              <a:defRPr/>
            </a:pPr>
            <a:r>
              <a:rPr lang="ko-KR" altLang="en-US" sz="1600" b="1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이를 위해 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1868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 메이지 정부는 에도 막부 시대 이후 불교의 영향속에 있었던 신도를 분리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,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독립시키고 신도에 의한 국민 교화와 천황의 신격화를 본격적으로 전개해 나갔다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또한 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1889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년에는 메이지헌법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(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대일본제국헌법</a:t>
            </a:r>
            <a:r>
              <a:rPr lang="en-US" altLang="ko-KR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)</a:t>
            </a:r>
            <a:r>
              <a:rPr lang="ko-KR" altLang="en-US" sz="1600" dirty="0">
                <a:solidFill>
                  <a:srgbClr val="0000FF"/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이 선포</a:t>
            </a: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되면서 천황 주권과 천황의 절대 권력이 제도화 되게 되었다</a:t>
            </a:r>
            <a:r>
              <a:rPr lang="en-US" altLang="ko-KR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.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kumimoji="0" lang="ko-KR" altLang="en-US" sz="1600" b="0" i="0" u="none" strike="noStrike" kern="1200" cap="none" spc="0" normalizeH="0" baseline="0" dirty="0">
              <a:solidFill>
                <a:srgbClr val="4A452A"/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                                </a:t>
            </a: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ko-KR" altLang="en-US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 </a:t>
            </a: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marL="0" indent="0">
              <a:buNone/>
              <a:defRPr/>
            </a:pPr>
            <a:endParaRPr lang="en-US" altLang="ko-KR" sz="160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  <a:p>
            <a:pPr lvl="0">
              <a:defRPr/>
            </a:pPr>
            <a:r>
              <a:rPr lang="ko-KR" altLang="en-US" sz="1600" dirty="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t>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4288" y="6237312"/>
            <a:ext cx="15841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fld id="{C2F6212C-4B87-496A-AC2E-DBBA9F35BC46}" type="slidenum">
              <a:rPr lang="en-US" altLang="ko-KR" sz="800" spc="-30">
                <a:solidFill>
                  <a:schemeClr val="bg2">
                    <a:lumMod val="25000"/>
                  </a:schemeClr>
                </a:solidFill>
                <a:latin typeface="바탕" panose="02030600000101010101" pitchFamily="18" charset="-127"/>
                <a:ea typeface="바탕" panose="02030600000101010101" pitchFamily="18" charset="-127"/>
              </a:rPr>
              <a:pPr algn="r">
                <a:defRPr/>
              </a:pPr>
              <a:t>9</a:t>
            </a:fld>
            <a:endParaRPr lang="en-US" altLang="ko-KR" sz="800" spc="-30" dirty="0">
              <a:solidFill>
                <a:schemeClr val="bg2">
                  <a:lumMod val="25000"/>
                </a:schemeClr>
              </a:solidFill>
              <a:latin typeface="바탕" panose="02030600000101010101" pitchFamily="18" charset="-127"/>
              <a:ea typeface="바탕" panose="02030600000101010101" pitchFamily="18" charset="-127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 xmlns:c="http://schemas.openxmlformats.org/drawingml/2006/chart" xmlns:dgm="http://schemas.openxmlformats.org/drawingml/2006/diagram" xmlns:dsp="http://schemas.microsoft.com/office/drawing/2008/diagram">
      <p:transition/>
    </mc:Fallback>
  </mc:AlternateContent>
</p:sld>
</file>

<file path=ppt/theme/theme1.xml><?xml version="1.0" encoding="utf-8"?>
<a:theme xmlns:a="http://schemas.openxmlformats.org/drawingml/2006/main" name="Office 테마">
  <a:themeElements>
    <a:clrScheme name="사용자 지정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74806"/>
      </a:hlink>
      <a:folHlink>
        <a:srgbClr val="3F3F3F"/>
      </a:folHlink>
    </a:clrScheme>
    <a:fontScheme name="나눔명조">
      <a:majorFont>
        <a:latin typeface="나눔명조"/>
        <a:ea typeface="나눔명조"/>
        <a:cs typeface=""/>
      </a:majorFont>
      <a:minorFont>
        <a:latin typeface="나눔명조"/>
        <a:ea typeface="나눔명조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1548</Words>
  <Application>Microsoft Office PowerPoint</Application>
  <PresentationFormat>화면 슬라이드 쇼(4:3)</PresentationFormat>
  <Paragraphs>195</Paragraphs>
  <Slides>16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0" baseType="lpstr">
      <vt:lpstr>바탕</vt:lpstr>
      <vt:lpstr>HancomEQN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네이버 한글캠페인</dc:creator>
  <cp:lastModifiedBy>asdf</cp:lastModifiedBy>
  <cp:revision>80</cp:revision>
  <dcterms:created xsi:type="dcterms:W3CDTF">2011-08-23T09:33:59Z</dcterms:created>
  <dcterms:modified xsi:type="dcterms:W3CDTF">2020-09-13T10:50:46Z</dcterms:modified>
  <cp:version/>
</cp:coreProperties>
</file>